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Lst>
  <p:notesMasterIdLst>
    <p:notesMasterId r:id="rId48"/>
  </p:notesMasterIdLst>
  <p:handoutMasterIdLst>
    <p:handoutMasterId r:id="rId49"/>
  </p:handoutMasterIdLst>
  <p:sldIdLst>
    <p:sldId id="256" r:id="rId2"/>
    <p:sldId id="352" r:id="rId3"/>
    <p:sldId id="417" r:id="rId4"/>
    <p:sldId id="372" r:id="rId5"/>
    <p:sldId id="373" r:id="rId6"/>
    <p:sldId id="369" r:id="rId7"/>
    <p:sldId id="377" r:id="rId8"/>
    <p:sldId id="378" r:id="rId9"/>
    <p:sldId id="380" r:id="rId10"/>
    <p:sldId id="384" r:id="rId11"/>
    <p:sldId id="382" r:id="rId12"/>
    <p:sldId id="425" r:id="rId13"/>
    <p:sldId id="387" r:id="rId14"/>
    <p:sldId id="391" r:id="rId15"/>
    <p:sldId id="427" r:id="rId16"/>
    <p:sldId id="429" r:id="rId17"/>
    <p:sldId id="430" r:id="rId18"/>
    <p:sldId id="431" r:id="rId19"/>
    <p:sldId id="394" r:id="rId20"/>
    <p:sldId id="432" r:id="rId21"/>
    <p:sldId id="396" r:id="rId22"/>
    <p:sldId id="400" r:id="rId23"/>
    <p:sldId id="401" r:id="rId24"/>
    <p:sldId id="402" r:id="rId25"/>
    <p:sldId id="403" r:id="rId26"/>
    <p:sldId id="404" r:id="rId27"/>
    <p:sldId id="397" r:id="rId28"/>
    <p:sldId id="371" r:id="rId29"/>
    <p:sldId id="405" r:id="rId30"/>
    <p:sldId id="406" r:id="rId31"/>
    <p:sldId id="407" r:id="rId32"/>
    <p:sldId id="408" r:id="rId33"/>
    <p:sldId id="414" r:id="rId34"/>
    <p:sldId id="415" r:id="rId35"/>
    <p:sldId id="416" r:id="rId36"/>
    <p:sldId id="409" r:id="rId37"/>
    <p:sldId id="411" r:id="rId38"/>
    <p:sldId id="418" r:id="rId39"/>
    <p:sldId id="413" r:id="rId40"/>
    <p:sldId id="422" r:id="rId41"/>
    <p:sldId id="423" r:id="rId42"/>
    <p:sldId id="419" r:id="rId43"/>
    <p:sldId id="410" r:id="rId44"/>
    <p:sldId id="424" r:id="rId45"/>
    <p:sldId id="311" r:id="rId46"/>
    <p:sldId id="368" r:id="rId47"/>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CFD"/>
    <a:srgbClr val="EBF6F9"/>
    <a:srgbClr val="0B7F0E"/>
    <a:srgbClr val="CCECFF"/>
    <a:srgbClr val="FFFFCC"/>
    <a:srgbClr val="0060A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2529" autoAdjust="0"/>
  </p:normalViewPr>
  <p:slideViewPr>
    <p:cSldViewPr>
      <p:cViewPr>
        <p:scale>
          <a:sx n="52" d="100"/>
          <a:sy n="52" d="100"/>
        </p:scale>
        <p:origin x="-1042"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36E5F191-DA66-4CA5-AACE-A2A39E284670}" type="datetimeFigureOut">
              <a:rPr lang="en-US" smtClean="0"/>
              <a:pPr/>
              <a:t>11/30/2010</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12DEEB71-4C79-4844-9484-20162B97A27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D6F1FBE4-56C0-47D7-B906-1319BD82D4B1}" type="datetimeFigureOut">
              <a:rPr lang="en-US" smtClean="0"/>
              <a:pPr/>
              <a:t>11/30/2010</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1F9A6427-4B89-4869-AD7F-4EE0EAB8230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F9A6427-4B89-4869-AD7F-4EE0EAB82301}" type="slidenum">
              <a:rPr lang="en-US" smtClean="0"/>
              <a:pPr/>
              <a:t>46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95D848-5FF4-453E-9FBE-6E972F836038}" type="datetime1">
              <a:rPr lang="en-US" smtClean="0"/>
              <a:pPr/>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9F9173-95CF-438A-B4A1-DC443357F96C}" type="datetime1">
              <a:rPr lang="en-US" smtClean="0"/>
              <a:pPr/>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11AA73-F668-4FB3-BA8D-CC5480664D10}" type="datetime1">
              <a:rPr lang="en-US" smtClean="0"/>
              <a:pPr/>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08DEF9-AA33-4F37-BF3B-9E3E394F82B3}" type="datetime1">
              <a:rPr lang="en-US" smtClean="0"/>
              <a:pPr/>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40B82D-88B3-43FF-8284-B41754C9E227}" type="datetime1">
              <a:rPr lang="en-US" smtClean="0"/>
              <a:pPr/>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352223-399B-4107-A243-9259AB7371F1}" type="datetime1">
              <a:rPr lang="en-US" smtClean="0"/>
              <a:pPr/>
              <a:t>11/30/2010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26BFFC-C7B5-4104-A753-4C2946DBBED1}" type="datetime1">
              <a:rPr lang="en-US" smtClean="0"/>
              <a:pPr/>
              <a:t>11/30/2010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FA2E9F-CCB3-4A9A-90B7-05F5E373733B}" type="datetime1">
              <a:rPr lang="en-US" smtClean="0"/>
              <a:pPr/>
              <a:t>11/30/2010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567EDD-9D37-49AE-9A8C-6ED3A3E20022}" type="datetime1">
              <a:rPr lang="en-US" smtClean="0"/>
              <a:pPr/>
              <a:t>11/30/2010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7BF607-6676-4285-9F64-BCFBB4CB9B89}" type="datetime1">
              <a:rPr lang="en-US" smtClean="0"/>
              <a:pPr/>
              <a:t>11/30/2010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DC7B3C-04DF-4F26-9298-7FDAB1068745}" type="datetime1">
              <a:rPr lang="en-US" smtClean="0"/>
              <a:pPr/>
              <a:t>11/30/2010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7A042-E02F-4D13-9079-28240E5E6B4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A78AAC-F3F5-4181-BE35-602017ED542A}" type="datetime1">
              <a:rPr lang="en-US" smtClean="0"/>
              <a:pPr/>
              <a:t>11/30/2010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67A042-E02F-4D13-9079-28240E5E6B4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7"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hyperlink" Target="http://developer.android.com/reference/android/location/Geocoder.html"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developer.android.com/reference/java/util/List.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http://developer.android.com/reference/android/location/Address.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oasis-open.org/"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oasis-open.org/"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oasis-open.org/"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3.wmf"/><Relationship Id="rId5" Type="http://schemas.openxmlformats.org/officeDocument/2006/relationships/hyperlink" Target="http://developer.android.com/guide/appendix/g-app-intents.html"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http://developer.android.com/reference/android/Manifest.permission.html#INTERNE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hyperlink" Target="http://developer.android.com/guide/tutorials/views/hello-mapview.html"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130425"/>
            <a:ext cx="6477000" cy="1470025"/>
          </a:xfrm>
        </p:spPr>
        <p:txBody>
          <a:bodyPr>
            <a:normAutofit/>
          </a:bodyPr>
          <a:lstStyle/>
          <a:p>
            <a:r>
              <a:rPr lang="en-US" dirty="0" smtClean="0">
                <a:solidFill>
                  <a:srgbClr val="0070C0"/>
                </a:solidFill>
                <a:effectLst>
                  <a:outerShdw blurRad="38100" dist="38100" dir="2700000" algn="tl">
                    <a:srgbClr val="000000">
                      <a:alpha val="43137"/>
                    </a:srgbClr>
                  </a:outerShdw>
                </a:effectLst>
              </a:rPr>
              <a:t>Android </a:t>
            </a:r>
            <a:br>
              <a:rPr lang="en-US" dirty="0" smtClean="0">
                <a:solidFill>
                  <a:srgbClr val="0070C0"/>
                </a:solidFill>
                <a:effectLst>
                  <a:outerShdw blurRad="38100" dist="38100" dir="2700000" algn="tl">
                    <a:srgbClr val="000000">
                      <a:alpha val="43137"/>
                    </a:srgbClr>
                  </a:outerShdw>
                </a:effectLst>
              </a:rPr>
            </a:br>
            <a:r>
              <a:rPr lang="en-US" dirty="0" smtClean="0">
                <a:solidFill>
                  <a:srgbClr val="0070C0"/>
                </a:solidFill>
                <a:effectLst>
                  <a:outerShdw blurRad="38100" dist="38100" dir="2700000" algn="tl">
                    <a:srgbClr val="000000">
                      <a:alpha val="43137"/>
                    </a:srgbClr>
                  </a:outerShdw>
                </a:effectLst>
              </a:rPr>
              <a:t>Working with </a:t>
            </a:r>
            <a:r>
              <a:rPr lang="en-US" dirty="0" err="1" smtClean="0">
                <a:solidFill>
                  <a:srgbClr val="0070C0"/>
                </a:solidFill>
                <a:effectLst>
                  <a:outerShdw blurRad="38100" dist="38100" dir="2700000" algn="tl">
                    <a:srgbClr val="000000">
                      <a:alpha val="43137"/>
                    </a:srgbClr>
                  </a:outerShdw>
                </a:effectLst>
              </a:rPr>
              <a:t>MapViews</a:t>
            </a:r>
            <a:endParaRPr lang="en-US" dirty="0">
              <a:solidFill>
                <a:srgbClr val="0070C0"/>
              </a:solidFill>
              <a:effectLst>
                <a:outerShdw blurRad="38100" dist="38100" dir="2700000" algn="tl">
                  <a:srgbClr val="000000">
                    <a:alpha val="43137"/>
                  </a:srgbClr>
                </a:outerShdw>
              </a:effectLst>
            </a:endParaRPr>
          </a:p>
        </p:txBody>
      </p:sp>
      <p:pic>
        <p:nvPicPr>
          <p:cNvPr id="1030" name="Picture 6"/>
          <p:cNvPicPr>
            <a:picLocks noChangeAspect="1" noChangeArrowheads="1"/>
          </p:cNvPicPr>
          <p:nvPr/>
        </p:nvPicPr>
        <p:blipFill>
          <a:blip r:embed="rId2" cstate="print"/>
          <a:srcRect/>
          <a:stretch>
            <a:fillRect/>
          </a:stretch>
        </p:blipFill>
        <p:spPr bwMode="auto">
          <a:xfrm>
            <a:off x="1" y="0"/>
            <a:ext cx="860627" cy="2924175"/>
          </a:xfrm>
          <a:prstGeom prst="rect">
            <a:avLst/>
          </a:prstGeom>
          <a:noFill/>
          <a:ln w="9525">
            <a:noFill/>
            <a:miter lim="800000"/>
            <a:headEnd/>
            <a:tailEnd/>
          </a:ln>
        </p:spPr>
      </p:pic>
      <p:pic>
        <p:nvPicPr>
          <p:cNvPr id="9" name="Picture 6"/>
          <p:cNvPicPr>
            <a:picLocks noChangeAspect="1" noChangeArrowheads="1"/>
          </p:cNvPicPr>
          <p:nvPr/>
        </p:nvPicPr>
        <p:blipFill>
          <a:blip r:embed="rId2" cstate="print"/>
          <a:srcRect/>
          <a:stretch>
            <a:fillRect/>
          </a:stretch>
        </p:blipFill>
        <p:spPr bwMode="auto">
          <a:xfrm>
            <a:off x="0" y="2667000"/>
            <a:ext cx="860627" cy="2924175"/>
          </a:xfrm>
          <a:prstGeom prst="rect">
            <a:avLst/>
          </a:prstGeom>
          <a:noFill/>
          <a:ln w="9525">
            <a:noFill/>
            <a:miter lim="800000"/>
            <a:headEnd/>
            <a:tailEnd/>
          </a:ln>
        </p:spPr>
      </p:pic>
      <p:pic>
        <p:nvPicPr>
          <p:cNvPr id="1031" name="Picture 7"/>
          <p:cNvPicPr>
            <a:picLocks noChangeAspect="1" noChangeArrowheads="1"/>
          </p:cNvPicPr>
          <p:nvPr/>
        </p:nvPicPr>
        <p:blipFill>
          <a:blip r:embed="rId3" cstate="print"/>
          <a:srcRect/>
          <a:stretch>
            <a:fillRect/>
          </a:stretch>
        </p:blipFill>
        <p:spPr bwMode="auto">
          <a:xfrm>
            <a:off x="0" y="5562600"/>
            <a:ext cx="1727200" cy="1295400"/>
          </a:xfrm>
          <a:prstGeom prst="rect">
            <a:avLst/>
          </a:prstGeom>
          <a:noFill/>
          <a:ln w="9525">
            <a:noFill/>
            <a:miter lim="800000"/>
            <a:headEnd/>
            <a:tailEnd/>
          </a:ln>
        </p:spPr>
      </p:pic>
      <p:sp>
        <p:nvSpPr>
          <p:cNvPr id="8" name="TextBox 7"/>
          <p:cNvSpPr txBox="1"/>
          <p:nvPr/>
        </p:nvSpPr>
        <p:spPr>
          <a:xfrm>
            <a:off x="6629400" y="228600"/>
            <a:ext cx="2209800" cy="1015663"/>
          </a:xfrm>
          <a:prstGeom prst="rect">
            <a:avLst/>
          </a:prstGeom>
          <a:noFill/>
        </p:spPr>
        <p:txBody>
          <a:bodyPr wrap="square" rtlCol="0">
            <a:spAutoFit/>
          </a:bodyPr>
          <a:lstStyle/>
          <a:p>
            <a:pPr algn="r"/>
            <a:r>
              <a:rPr lang="en-US" sz="6000" i="1" dirty="0" smtClean="0">
                <a:solidFill>
                  <a:srgbClr val="0070C0"/>
                </a:solidFill>
                <a:latin typeface="Bookman Old Style" pitchFamily="18" charset="0"/>
              </a:rPr>
              <a:t>25</a:t>
            </a:r>
            <a:endParaRPr lang="en-US" sz="6000" i="1" dirty="0">
              <a:solidFill>
                <a:srgbClr val="0070C0"/>
              </a:solidFill>
              <a:latin typeface="Bookman Old Style" pitchFamily="18" charset="0"/>
            </a:endParaRPr>
          </a:p>
        </p:txBody>
      </p:sp>
      <p:sp>
        <p:nvSpPr>
          <p:cNvPr id="11" name="Subtitle 2"/>
          <p:cNvSpPr>
            <a:spLocks noGrp="1"/>
          </p:cNvSpPr>
          <p:nvPr/>
        </p:nvSpPr>
        <p:spPr>
          <a:xfrm>
            <a:off x="1524000" y="3962400"/>
            <a:ext cx="6400800" cy="1752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2400" dirty="0" smtClean="0"/>
              <a:t>Victor Matos</a:t>
            </a:r>
          </a:p>
          <a:p>
            <a:r>
              <a:rPr lang="en-US" sz="2000" dirty="0" smtClean="0"/>
              <a:t>Cleveland State University</a:t>
            </a:r>
          </a:p>
          <a:p>
            <a:endParaRPr lang="en-US" sz="2000" dirty="0"/>
          </a:p>
          <a:p>
            <a:pPr algn="l"/>
            <a:r>
              <a:rPr lang="en-US" sz="1200" dirty="0" smtClean="0"/>
              <a:t>Notes are based on: </a:t>
            </a:r>
          </a:p>
          <a:p>
            <a:pPr lvl="1" algn="l"/>
            <a:r>
              <a:rPr lang="en-US" sz="1050" dirty="0" smtClean="0"/>
              <a:t>Android Developers </a:t>
            </a:r>
          </a:p>
          <a:p>
            <a:pPr lvl="1" algn="l"/>
            <a:r>
              <a:rPr lang="en-US" sz="1050" dirty="0" smtClean="0"/>
              <a:t>http://developer.android.com/index.html</a:t>
            </a:r>
            <a:endParaRPr lang="en-US" sz="13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762000" y="6019800"/>
            <a:ext cx="7620000" cy="6096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62000" y="3810000"/>
            <a:ext cx="7543800" cy="1143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62000" y="2819400"/>
            <a:ext cx="7543800" cy="5334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967A042-E02F-4D13-9079-28240E5E6B49}" type="slidenum">
              <a:rPr lang="en-US" smtClean="0"/>
              <a:pPr/>
              <a:t>10</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7848600" cy="5867400"/>
          </a:xfrm>
          <a:prstGeom prst="rect">
            <a:avLst/>
          </a:prstGeom>
        </p:spPr>
        <p:txBody>
          <a:bodyPr>
            <a:noAutofit/>
          </a:bodyPr>
          <a:lstStyle/>
          <a:p>
            <a:r>
              <a:rPr lang="en-US" sz="3200" b="1" dirty="0" smtClean="0">
                <a:solidFill>
                  <a:srgbClr val="0070C0"/>
                </a:solidFill>
              </a:rPr>
              <a:t>Tutorial 1– Hello, </a:t>
            </a:r>
            <a:r>
              <a:rPr lang="en-US" sz="3200" b="1" dirty="0" err="1" smtClean="0">
                <a:solidFill>
                  <a:srgbClr val="0070C0"/>
                </a:solidFill>
              </a:rPr>
              <a:t>MapView</a:t>
            </a:r>
            <a:endParaRPr lang="en-US" sz="3200" b="1" dirty="0" smtClean="0">
              <a:solidFill>
                <a:srgbClr val="0070C0"/>
              </a:solidFill>
            </a:endParaRPr>
          </a:p>
          <a:p>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endParaRPr lang="en-US" sz="2400" dirty="0" smtClean="0"/>
          </a:p>
          <a:p>
            <a:pPr marL="457200" indent="-457200">
              <a:buAutoNum type="arabicPeriod" startAt="5"/>
            </a:pPr>
            <a:r>
              <a:rPr lang="en-US" dirty="0" smtClean="0"/>
              <a:t>Now open the HelloMapView.java file. For this Activity, we're going to extend the special sub-class of Activity called </a:t>
            </a:r>
            <a:r>
              <a:rPr lang="en-US" b="1" dirty="0" err="1" smtClean="0">
                <a:solidFill>
                  <a:srgbClr val="C00000"/>
                </a:solidFill>
              </a:rPr>
              <a:t>MapActivity</a:t>
            </a:r>
            <a:r>
              <a:rPr lang="en-US" dirty="0" smtClean="0"/>
              <a:t>, so change the class declaration to extend </a:t>
            </a:r>
            <a:r>
              <a:rPr lang="en-US" b="1" dirty="0" err="1" smtClean="0"/>
              <a:t>MapActicity</a:t>
            </a:r>
            <a:r>
              <a:rPr lang="en-US" dirty="0" smtClean="0"/>
              <a:t>, </a:t>
            </a:r>
            <a:r>
              <a:rPr lang="en-US" i="1" dirty="0" smtClean="0"/>
              <a:t>instead of</a:t>
            </a:r>
            <a:r>
              <a:rPr lang="en-US" dirty="0" smtClean="0"/>
              <a:t> </a:t>
            </a:r>
            <a:r>
              <a:rPr lang="en-US" b="1" dirty="0" smtClean="0"/>
              <a:t>Activity</a:t>
            </a:r>
            <a:r>
              <a:rPr lang="en-US" dirty="0" smtClean="0"/>
              <a:t>: </a:t>
            </a:r>
          </a:p>
          <a:p>
            <a:pPr marL="457200" indent="-457200"/>
            <a:r>
              <a:rPr lang="en-US" dirty="0" smtClean="0"/>
              <a:t>		</a:t>
            </a:r>
          </a:p>
          <a:p>
            <a:pPr marL="457200" indent="-457200"/>
            <a:r>
              <a:rPr lang="en-US" dirty="0" smtClean="0"/>
              <a:t>		public class </a:t>
            </a:r>
            <a:r>
              <a:rPr lang="en-US" dirty="0" err="1" smtClean="0"/>
              <a:t>HelloMapView</a:t>
            </a:r>
            <a:r>
              <a:rPr lang="en-US" dirty="0" smtClean="0"/>
              <a:t> extends </a:t>
            </a:r>
            <a:r>
              <a:rPr lang="en-US" dirty="0" err="1" smtClean="0"/>
              <a:t>MapActivity</a:t>
            </a:r>
            <a:r>
              <a:rPr lang="en-US" dirty="0" smtClean="0"/>
              <a:t> { </a:t>
            </a:r>
          </a:p>
          <a:p>
            <a:pPr marL="457200" indent="-457200"/>
            <a:endParaRPr lang="en-US" dirty="0" smtClean="0"/>
          </a:p>
          <a:p>
            <a:pPr marL="457200" indent="-457200">
              <a:buAutoNum type="arabicPeriod" startAt="6"/>
            </a:pPr>
            <a:r>
              <a:rPr lang="en-US" dirty="0" smtClean="0"/>
              <a:t>The </a:t>
            </a:r>
            <a:r>
              <a:rPr lang="en-US" dirty="0" err="1" smtClean="0">
                <a:solidFill>
                  <a:srgbClr val="C00000"/>
                </a:solidFill>
              </a:rPr>
              <a:t>isRouteDisplayed</a:t>
            </a:r>
            <a:r>
              <a:rPr lang="en-US" dirty="0" smtClean="0">
                <a:solidFill>
                  <a:srgbClr val="C00000"/>
                </a:solidFill>
              </a:rPr>
              <a:t>() </a:t>
            </a:r>
            <a:r>
              <a:rPr lang="en-US" dirty="0" smtClean="0"/>
              <a:t>method is required, so add it inside the class:        </a:t>
            </a:r>
          </a:p>
          <a:p>
            <a:pPr marL="457200" indent="-457200"/>
            <a:r>
              <a:rPr lang="en-US" dirty="0" smtClean="0"/>
              <a:t>		@Override </a:t>
            </a:r>
          </a:p>
          <a:p>
            <a:pPr marL="914400" lvl="1" indent="-457200"/>
            <a:r>
              <a:rPr lang="en-US" dirty="0" smtClean="0"/>
              <a:t>	protected </a:t>
            </a:r>
            <a:r>
              <a:rPr lang="en-US" dirty="0" err="1" smtClean="0"/>
              <a:t>boolean</a:t>
            </a:r>
            <a:r>
              <a:rPr lang="en-US" dirty="0" smtClean="0"/>
              <a:t> </a:t>
            </a:r>
            <a:r>
              <a:rPr lang="en-US" dirty="0" err="1" smtClean="0"/>
              <a:t>isRouteDisplayed</a:t>
            </a:r>
            <a:r>
              <a:rPr lang="en-US" dirty="0" smtClean="0"/>
              <a:t>() { </a:t>
            </a:r>
          </a:p>
          <a:p>
            <a:pPr marL="914400" lvl="1" indent="-457200"/>
            <a:r>
              <a:rPr lang="en-US" dirty="0" smtClean="0"/>
              <a:t>		return false;</a:t>
            </a:r>
          </a:p>
          <a:p>
            <a:pPr marL="914400" lvl="1" indent="-457200"/>
            <a:r>
              <a:rPr lang="en-US" dirty="0" smtClean="0"/>
              <a:t>	} </a:t>
            </a:r>
          </a:p>
          <a:p>
            <a:pPr marL="457200" indent="-457200"/>
            <a:r>
              <a:rPr lang="en-US" dirty="0" smtClean="0"/>
              <a:t>	</a:t>
            </a:r>
          </a:p>
          <a:p>
            <a:pPr marL="457200" indent="-457200"/>
            <a:r>
              <a:rPr lang="en-US" dirty="0" smtClean="0"/>
              <a:t>7. 	 Now go back to the </a:t>
            </a:r>
            <a:r>
              <a:rPr lang="en-US" b="1" dirty="0" err="1" smtClean="0"/>
              <a:t>HelloMapView</a:t>
            </a:r>
            <a:r>
              <a:rPr lang="en-US" dirty="0" smtClean="0"/>
              <a:t> class. At the top of </a:t>
            </a:r>
            <a:r>
              <a:rPr lang="en-US" dirty="0" err="1" smtClean="0"/>
              <a:t>HelloMapView</a:t>
            </a:r>
            <a:r>
              <a:rPr lang="en-US" dirty="0" smtClean="0"/>
              <a:t>, instantiate a handles for the </a:t>
            </a:r>
            <a:r>
              <a:rPr lang="en-US" dirty="0" err="1" smtClean="0"/>
              <a:t>MapView</a:t>
            </a:r>
            <a:r>
              <a:rPr lang="en-US" dirty="0" smtClean="0"/>
              <a:t> and the Map controller. </a:t>
            </a:r>
          </a:p>
          <a:p>
            <a:pPr marL="457200" indent="-457200"/>
            <a:endParaRPr lang="en-US" dirty="0" smtClean="0"/>
          </a:p>
          <a:p>
            <a:pPr marL="914400" lvl="1" indent="-457200"/>
            <a:r>
              <a:rPr lang="en-US" dirty="0" smtClean="0"/>
              <a:t>	</a:t>
            </a:r>
            <a:r>
              <a:rPr lang="en-US" dirty="0" err="1" smtClean="0"/>
              <a:t>MapView</a:t>
            </a:r>
            <a:r>
              <a:rPr lang="en-US" dirty="0" smtClean="0"/>
              <a:t>   </a:t>
            </a:r>
            <a:r>
              <a:rPr lang="en-US" dirty="0" err="1" smtClean="0"/>
              <a:t>mapView</a:t>
            </a:r>
            <a:r>
              <a:rPr lang="en-US" dirty="0" smtClean="0"/>
              <a:t>; </a:t>
            </a:r>
          </a:p>
          <a:p>
            <a:pPr marL="914400" lvl="1" indent="-457200"/>
            <a:r>
              <a:rPr lang="en-US" dirty="0" smtClean="0"/>
              <a:t>	</a:t>
            </a:r>
            <a:r>
              <a:rPr lang="en-US" dirty="0" err="1" smtClean="0"/>
              <a:t>MapController</a:t>
            </a:r>
            <a:r>
              <a:rPr lang="en-US" dirty="0" smtClean="0"/>
              <a:t> controller;</a:t>
            </a:r>
          </a:p>
          <a:p>
            <a:pPr marL="457200" indent="-457200"/>
            <a:endParaRPr lang="en-US" dirty="0" smtClean="0"/>
          </a:p>
          <a:p>
            <a:pPr marL="457200" indent="-457200"/>
            <a:endParaRPr lang="en-US" dirty="0" smtClean="0"/>
          </a:p>
          <a:p>
            <a:pPr marL="457200" indent="-457200"/>
            <a:endParaRPr lang="en-US" dirty="0" smtClean="0"/>
          </a:p>
          <a:p>
            <a:pPr marL="457200" indent="-457200">
              <a:buFont typeface="+mj-lt"/>
              <a:buAutoNum type="arabicPeriod"/>
            </a:pPr>
            <a:endParaRPr lang="en-US" dirty="0" smtClean="0"/>
          </a:p>
          <a:p>
            <a:endParaRPr lang="en-US" sz="2400" dirty="0" smtClean="0"/>
          </a:p>
          <a:p>
            <a:endParaRPr lang="en-US" sz="2400" dirty="0" smtClean="0"/>
          </a:p>
          <a:p>
            <a:r>
              <a:rPr lang="en-US" sz="1400" dirty="0" smtClean="0"/>
              <a:t/>
            </a:r>
            <a:br>
              <a:rPr lang="en-US" sz="1400" dirty="0" smtClean="0"/>
            </a:br>
            <a:endParaRPr lang="en-US" sz="2000" dirty="0" smtClean="0"/>
          </a:p>
          <a:p>
            <a:endParaRPr lang="en-US" sz="2000" dirty="0" smtClean="0"/>
          </a:p>
          <a:p>
            <a:r>
              <a:rPr lang="en-US" sz="2000" dirty="0" smtClean="0"/>
              <a:t> </a:t>
            </a:r>
          </a:p>
        </p:txBody>
      </p:sp>
      <p:pic>
        <p:nvPicPr>
          <p:cNvPr id="9" name="Picture 8" descr="hello-mapview.png"/>
          <p:cNvPicPr>
            <a:picLocks noChangeAspect="1"/>
          </p:cNvPicPr>
          <p:nvPr/>
        </p:nvPicPr>
        <p:blipFill>
          <a:blip r:embed="rId4" cstate="print"/>
          <a:stretch>
            <a:fillRect/>
          </a:stretch>
        </p:blipFill>
        <p:spPr>
          <a:xfrm>
            <a:off x="8077200" y="41149"/>
            <a:ext cx="990600" cy="140665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62000" y="2438400"/>
            <a:ext cx="7543800" cy="36576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12"/>
          </p:nvPr>
        </p:nvSpPr>
        <p:spPr/>
        <p:txBody>
          <a:bodyPr/>
          <a:lstStyle/>
          <a:p>
            <a:fld id="{7967A042-E02F-4D13-9079-28240E5E6B49}" type="slidenum">
              <a:rPr lang="en-US" smtClean="0"/>
              <a:pPr/>
              <a:t>11</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952500"/>
            <a:ext cx="8001000" cy="5753100"/>
          </a:xfrm>
          <a:prstGeom prst="rect">
            <a:avLst/>
          </a:prstGeom>
        </p:spPr>
        <p:txBody>
          <a:bodyPr>
            <a:noAutofit/>
          </a:bodyPr>
          <a:lstStyle/>
          <a:p>
            <a:r>
              <a:rPr lang="en-US" sz="3200" b="1" dirty="0" smtClean="0">
                <a:solidFill>
                  <a:srgbClr val="0070C0"/>
                </a:solidFill>
              </a:rPr>
              <a:t>Tutorial 1– Hello, </a:t>
            </a:r>
            <a:r>
              <a:rPr lang="en-US" sz="3200" b="1" dirty="0" err="1" smtClean="0">
                <a:solidFill>
                  <a:srgbClr val="0070C0"/>
                </a:solidFill>
              </a:rPr>
              <a:t>MapView</a:t>
            </a:r>
            <a:endParaRPr lang="en-US" sz="3200" b="1" dirty="0" smtClean="0">
              <a:solidFill>
                <a:srgbClr val="0070C0"/>
              </a:solidFill>
            </a:endParaRPr>
          </a:p>
          <a:p>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endParaRPr lang="en-US" sz="2400" dirty="0" smtClean="0"/>
          </a:p>
          <a:p>
            <a:pPr marL="457200" indent="-457200">
              <a:buAutoNum type="arabicPeriod" startAt="8"/>
            </a:pPr>
            <a:r>
              <a:rPr lang="en-US" dirty="0" smtClean="0"/>
              <a:t>Wire-up the XML layout widget and the Java controls. </a:t>
            </a:r>
          </a:p>
          <a:p>
            <a:pPr marL="457200" indent="-457200">
              <a:buAutoNum type="arabicPeriod" startAt="8"/>
            </a:pPr>
            <a:endParaRPr lang="en-US" dirty="0" smtClean="0"/>
          </a:p>
          <a:p>
            <a:pPr marL="914400" lvl="1" indent="-457200"/>
            <a:r>
              <a:rPr lang="en-US" sz="1600" b="1" dirty="0" smtClean="0"/>
              <a:t>	public void </a:t>
            </a:r>
            <a:r>
              <a:rPr lang="en-US" sz="1600" dirty="0" err="1" smtClean="0"/>
              <a:t>onCreate</a:t>
            </a:r>
            <a:r>
              <a:rPr lang="en-US" sz="1600" b="1" dirty="0" smtClean="0"/>
              <a:t>(Bundle </a:t>
            </a:r>
            <a:r>
              <a:rPr lang="en-US" sz="1600" dirty="0" err="1" smtClean="0"/>
              <a:t>savedInstanceState</a:t>
            </a:r>
            <a:r>
              <a:rPr lang="en-US" sz="1600" b="1" dirty="0" smtClean="0"/>
              <a:t>) {</a:t>
            </a:r>
          </a:p>
          <a:p>
            <a:r>
              <a:rPr lang="en-US" sz="1600" dirty="0" smtClean="0"/>
              <a:t>      	     </a:t>
            </a:r>
            <a:r>
              <a:rPr lang="en-US" sz="1600" b="1" dirty="0" err="1" smtClean="0"/>
              <a:t>super.onCreate</a:t>
            </a:r>
            <a:r>
              <a:rPr lang="en-US" sz="1600" b="1" dirty="0" smtClean="0"/>
              <a:t>(</a:t>
            </a:r>
            <a:r>
              <a:rPr lang="en-US" sz="1600" dirty="0" err="1" smtClean="0"/>
              <a:t>savedInstanceState</a:t>
            </a:r>
            <a:r>
              <a:rPr lang="en-US" sz="1600" b="1" dirty="0" smtClean="0"/>
              <a:t>);</a:t>
            </a:r>
          </a:p>
          <a:p>
            <a:endParaRPr lang="en-US" sz="1600" b="1" dirty="0" smtClean="0"/>
          </a:p>
          <a:p>
            <a:r>
              <a:rPr lang="en-US" sz="1600" dirty="0" smtClean="0"/>
              <a:t>     	     </a:t>
            </a:r>
            <a:r>
              <a:rPr lang="en-US" sz="1600" dirty="0" err="1" smtClean="0"/>
              <a:t>setContentView</a:t>
            </a:r>
            <a:r>
              <a:rPr lang="en-US" sz="1600" dirty="0" smtClean="0"/>
              <a:t>(</a:t>
            </a:r>
            <a:r>
              <a:rPr lang="en-US" sz="1600" dirty="0" err="1" smtClean="0"/>
              <a:t>R.layout.</a:t>
            </a:r>
            <a:r>
              <a:rPr lang="en-US" sz="1600" i="1" dirty="0" err="1" smtClean="0"/>
              <a:t>main</a:t>
            </a:r>
            <a:r>
              <a:rPr lang="en-US" sz="1600" i="1" dirty="0" smtClean="0"/>
              <a:t>);</a:t>
            </a:r>
          </a:p>
          <a:p>
            <a:r>
              <a:rPr lang="en-US" sz="1600" dirty="0" smtClean="0"/>
              <a:t> 	     </a:t>
            </a:r>
            <a:r>
              <a:rPr lang="en-US" sz="1600" dirty="0" err="1" smtClean="0"/>
              <a:t>MapView</a:t>
            </a:r>
            <a:r>
              <a:rPr lang="en-US" sz="1600" dirty="0" smtClean="0"/>
              <a:t>   </a:t>
            </a:r>
            <a:r>
              <a:rPr lang="en-US" sz="1600" dirty="0" err="1" smtClean="0"/>
              <a:t>mapView</a:t>
            </a:r>
            <a:r>
              <a:rPr lang="en-US" sz="1600" dirty="0" smtClean="0"/>
              <a:t>; </a:t>
            </a:r>
          </a:p>
          <a:p>
            <a:r>
              <a:rPr lang="en-US" sz="1600" dirty="0" smtClean="0"/>
              <a:t>	     </a:t>
            </a:r>
            <a:r>
              <a:rPr lang="en-US" sz="1600" dirty="0" err="1" smtClean="0"/>
              <a:t>mapView</a:t>
            </a:r>
            <a:r>
              <a:rPr lang="en-US" sz="1600" dirty="0" smtClean="0"/>
              <a:t> = (</a:t>
            </a:r>
            <a:r>
              <a:rPr lang="en-US" sz="1600" dirty="0" err="1" smtClean="0"/>
              <a:t>MapView</a:t>
            </a:r>
            <a:r>
              <a:rPr lang="en-US" sz="1600" dirty="0" smtClean="0"/>
              <a:t>) </a:t>
            </a:r>
            <a:r>
              <a:rPr lang="en-US" sz="1600" dirty="0" err="1" smtClean="0"/>
              <a:t>findViewById</a:t>
            </a:r>
            <a:r>
              <a:rPr lang="en-US" sz="1600" dirty="0" smtClean="0"/>
              <a:t>(</a:t>
            </a:r>
            <a:r>
              <a:rPr lang="en-US" sz="1600" dirty="0" err="1" smtClean="0"/>
              <a:t>R.id.</a:t>
            </a:r>
            <a:r>
              <a:rPr lang="en-US" sz="1600" i="1" dirty="0" err="1" smtClean="0"/>
              <a:t>mapview</a:t>
            </a:r>
            <a:r>
              <a:rPr lang="en-US" sz="1600" i="1" dirty="0" smtClean="0"/>
              <a:t>);</a:t>
            </a:r>
          </a:p>
          <a:p>
            <a:r>
              <a:rPr lang="en-US" sz="1600" dirty="0" smtClean="0"/>
              <a:t>	     </a:t>
            </a:r>
            <a:r>
              <a:rPr lang="en-US" sz="1600" dirty="0" err="1" smtClean="0"/>
              <a:t>mapView.setBuiltInZoomControls</a:t>
            </a:r>
            <a:r>
              <a:rPr lang="en-US" sz="1600" dirty="0" smtClean="0"/>
              <a:t>(</a:t>
            </a:r>
            <a:r>
              <a:rPr lang="en-US" sz="1600" b="1" dirty="0" smtClean="0"/>
              <a:t>true);</a:t>
            </a:r>
          </a:p>
          <a:p>
            <a:endParaRPr lang="en-US" sz="1600" b="1" dirty="0" smtClean="0"/>
          </a:p>
          <a:p>
            <a:r>
              <a:rPr lang="en-US" sz="1600" dirty="0" smtClean="0"/>
              <a:t>	    </a:t>
            </a:r>
            <a:r>
              <a:rPr lang="en-US" sz="1600" dirty="0" err="1" smtClean="0"/>
              <a:t>GeoPoint</a:t>
            </a:r>
            <a:r>
              <a:rPr lang="en-US" sz="1600" dirty="0" smtClean="0"/>
              <a:t> point = </a:t>
            </a:r>
            <a:r>
              <a:rPr lang="en-US" sz="1600" b="1" dirty="0" smtClean="0"/>
              <a:t>new </a:t>
            </a:r>
            <a:r>
              <a:rPr lang="en-US" sz="1600" dirty="0" err="1" smtClean="0"/>
              <a:t>GeoPoint</a:t>
            </a:r>
            <a:r>
              <a:rPr lang="en-US" sz="1600" dirty="0" smtClean="0"/>
              <a:t> (25800000,-80266667);  // Miami City</a:t>
            </a:r>
          </a:p>
          <a:p>
            <a:r>
              <a:rPr lang="en-US" sz="1600" dirty="0" smtClean="0"/>
              <a:t>        	    controller = </a:t>
            </a:r>
            <a:r>
              <a:rPr lang="en-US" sz="1600" dirty="0" err="1" smtClean="0"/>
              <a:t>map.getController</a:t>
            </a:r>
            <a:r>
              <a:rPr lang="en-US" sz="1600" dirty="0" smtClean="0"/>
              <a:t>();</a:t>
            </a:r>
          </a:p>
          <a:p>
            <a:r>
              <a:rPr lang="en-US" sz="1600" dirty="0" smtClean="0"/>
              <a:t>        	    </a:t>
            </a:r>
            <a:r>
              <a:rPr lang="en-US" sz="1600" dirty="0" err="1" smtClean="0"/>
              <a:t>controller.animateTo</a:t>
            </a:r>
            <a:r>
              <a:rPr lang="en-US" sz="1600" dirty="0" smtClean="0"/>
              <a:t>(point);</a:t>
            </a:r>
          </a:p>
          <a:p>
            <a:r>
              <a:rPr lang="en-US" sz="1600" dirty="0" smtClean="0"/>
              <a:t>        	    </a:t>
            </a:r>
            <a:r>
              <a:rPr lang="en-US" sz="1600" dirty="0" err="1" smtClean="0"/>
              <a:t>controller.setZoom</a:t>
            </a:r>
            <a:r>
              <a:rPr lang="en-US" sz="1600" dirty="0" smtClean="0"/>
              <a:t>(3);</a:t>
            </a:r>
          </a:p>
          <a:p>
            <a:endParaRPr lang="en-US" sz="1600" b="1" dirty="0" smtClean="0"/>
          </a:p>
          <a:p>
            <a:r>
              <a:rPr lang="en-US" sz="1600" dirty="0" smtClean="0"/>
              <a:t>	}</a:t>
            </a:r>
          </a:p>
          <a:p>
            <a:pPr marL="914400" lvl="1" indent="-457200"/>
            <a:r>
              <a:rPr lang="en-US" dirty="0" smtClean="0"/>
              <a:t>	</a:t>
            </a:r>
          </a:p>
          <a:p>
            <a:pPr marL="457200" indent="-457200"/>
            <a:r>
              <a:rPr lang="en-US" dirty="0" smtClean="0"/>
              <a:t>	</a:t>
            </a:r>
            <a:endParaRPr lang="en-US" sz="2000" dirty="0" smtClean="0"/>
          </a:p>
        </p:txBody>
      </p:sp>
      <p:pic>
        <p:nvPicPr>
          <p:cNvPr id="9" name="Picture 8" descr="hello-mapview.png"/>
          <p:cNvPicPr>
            <a:picLocks noChangeAspect="1"/>
          </p:cNvPicPr>
          <p:nvPr/>
        </p:nvPicPr>
        <p:blipFill>
          <a:blip r:embed="rId4" cstate="print"/>
          <a:stretch>
            <a:fillRect/>
          </a:stretch>
        </p:blipFill>
        <p:spPr>
          <a:xfrm>
            <a:off x="8077200" y="41149"/>
            <a:ext cx="990600" cy="140665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12</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952500"/>
            <a:ext cx="8001000" cy="5753100"/>
          </a:xfrm>
          <a:prstGeom prst="rect">
            <a:avLst/>
          </a:prstGeom>
        </p:spPr>
        <p:txBody>
          <a:bodyPr>
            <a:noAutofit/>
          </a:bodyPr>
          <a:lstStyle/>
          <a:p>
            <a:r>
              <a:rPr lang="en-US" sz="3200" b="1" dirty="0" smtClean="0">
                <a:solidFill>
                  <a:srgbClr val="0070C0"/>
                </a:solidFill>
              </a:rPr>
              <a:t>Tutorial 1– Hello, </a:t>
            </a:r>
            <a:r>
              <a:rPr lang="en-US" sz="3200" b="1" dirty="0" err="1" smtClean="0">
                <a:solidFill>
                  <a:srgbClr val="0070C0"/>
                </a:solidFill>
              </a:rPr>
              <a:t>MapView</a:t>
            </a:r>
            <a:endParaRPr lang="en-US" sz="3200" b="1" dirty="0" smtClean="0">
              <a:solidFill>
                <a:srgbClr val="0070C0"/>
              </a:solidFill>
            </a:endParaRPr>
          </a:p>
          <a:p>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endParaRPr lang="en-US" sz="2400" dirty="0" smtClean="0"/>
          </a:p>
          <a:p>
            <a:pPr marL="457200" indent="-457200"/>
            <a:r>
              <a:rPr lang="en-US" dirty="0" smtClean="0"/>
              <a:t>	</a:t>
            </a:r>
          </a:p>
          <a:p>
            <a:pPr marL="457200" indent="-457200">
              <a:buAutoNum type="arabicPeriod" startAt="9"/>
            </a:pPr>
            <a:r>
              <a:rPr lang="en-US" dirty="0" smtClean="0"/>
              <a:t>In the previous fragment the </a:t>
            </a:r>
            <a:r>
              <a:rPr lang="en-US" dirty="0" err="1" smtClean="0"/>
              <a:t>mapView</a:t>
            </a:r>
            <a:r>
              <a:rPr lang="en-US" dirty="0" smtClean="0"/>
              <a:t> is activated by the use of the built-in </a:t>
            </a:r>
            <a:r>
              <a:rPr lang="en-US" b="1" dirty="0" smtClean="0"/>
              <a:t>zoom </a:t>
            </a:r>
            <a:r>
              <a:rPr lang="en-US" dirty="0" smtClean="0"/>
              <a:t>facility (</a:t>
            </a:r>
            <a:r>
              <a:rPr lang="en-US" i="1" dirty="0" smtClean="0"/>
              <a:t>new feature</a:t>
            </a:r>
            <a:r>
              <a:rPr lang="en-US" dirty="0" smtClean="0"/>
              <a:t>). This zoom control will appear at the center-bottom of the screen each time the user taps on the screen, and will disappear a few seconds later.</a:t>
            </a:r>
          </a:p>
          <a:p>
            <a:pPr marL="457200" indent="-457200">
              <a:buAutoNum type="arabicPeriod" startAt="9"/>
            </a:pPr>
            <a:endParaRPr lang="en-US" dirty="0" smtClean="0"/>
          </a:p>
          <a:p>
            <a:pPr marL="457200" indent="-457200">
              <a:buAutoNum type="arabicPeriod" startAt="9"/>
            </a:pPr>
            <a:r>
              <a:rPr lang="en-US" dirty="0" smtClean="0"/>
              <a:t>The </a:t>
            </a:r>
            <a:r>
              <a:rPr lang="en-US" dirty="0" err="1" smtClean="0"/>
              <a:t>MapController</a:t>
            </a:r>
            <a:r>
              <a:rPr lang="en-US" dirty="0" smtClean="0"/>
              <a:t> method </a:t>
            </a:r>
            <a:r>
              <a:rPr lang="en-US" i="1" dirty="0" smtClean="0"/>
              <a:t>.</a:t>
            </a:r>
            <a:r>
              <a:rPr lang="en-US" i="1" dirty="0" err="1" smtClean="0"/>
              <a:t>animateTo</a:t>
            </a:r>
            <a:r>
              <a:rPr lang="en-US" i="1" dirty="0" smtClean="0"/>
              <a:t>(</a:t>
            </a:r>
            <a:r>
              <a:rPr lang="en-US" i="1" dirty="0" err="1" smtClean="0"/>
              <a:t>geoPoint</a:t>
            </a:r>
            <a:r>
              <a:rPr lang="en-US" i="1" dirty="0" smtClean="0"/>
              <a:t>)</a:t>
            </a:r>
            <a:r>
              <a:rPr lang="en-US" dirty="0" smtClean="0"/>
              <a:t> center the map on the given coordinates.</a:t>
            </a:r>
          </a:p>
          <a:p>
            <a:pPr marL="457200" indent="-457200">
              <a:buAutoNum type="arabicPeriod" startAt="9"/>
            </a:pPr>
            <a:endParaRPr lang="en-US" dirty="0" smtClean="0"/>
          </a:p>
          <a:p>
            <a:pPr marL="457200" indent="-457200">
              <a:buAutoNum type="arabicPeriod" startAt="9"/>
            </a:pPr>
            <a:r>
              <a:rPr lang="en-US" dirty="0" smtClean="0"/>
              <a:t>The </a:t>
            </a:r>
            <a:r>
              <a:rPr lang="en-US" i="1" dirty="0" smtClean="0"/>
              <a:t>zoom</a:t>
            </a:r>
            <a:r>
              <a:rPr lang="en-US" dirty="0" smtClean="0"/>
              <a:t> factor range is 1..17 (17 closest to the map).</a:t>
            </a:r>
          </a:p>
          <a:p>
            <a:pPr marL="457200" indent="-457200">
              <a:buAutoNum type="arabicPeriod" startAt="9"/>
            </a:pPr>
            <a:endParaRPr lang="en-US" dirty="0" smtClean="0"/>
          </a:p>
          <a:p>
            <a:pPr marL="457200" indent="-457200">
              <a:buAutoNum type="arabicPeriod" startAt="9"/>
            </a:pPr>
            <a:r>
              <a:rPr lang="en-US" dirty="0" smtClean="0"/>
              <a:t>Ready to run.</a:t>
            </a:r>
          </a:p>
          <a:p>
            <a:pPr marL="457200" indent="-457200">
              <a:buFont typeface="+mj-lt"/>
              <a:buAutoNum type="arabicPeriod"/>
            </a:pPr>
            <a:endParaRPr lang="en-US" dirty="0" smtClean="0"/>
          </a:p>
          <a:p>
            <a:pPr marL="457200" indent="-457200"/>
            <a:r>
              <a:rPr lang="en-US" dirty="0" smtClean="0"/>
              <a:t>	</a:t>
            </a:r>
          </a:p>
          <a:p>
            <a:pPr marL="457200" indent="-457200"/>
            <a:r>
              <a:rPr lang="en-US" dirty="0" smtClean="0"/>
              <a:t>	</a:t>
            </a:r>
          </a:p>
          <a:p>
            <a:pPr marL="457200" indent="-457200"/>
            <a:endParaRPr lang="en-US" sz="2400" dirty="0" smtClean="0"/>
          </a:p>
          <a:p>
            <a:endParaRPr lang="en-US" sz="2400" dirty="0" smtClean="0"/>
          </a:p>
          <a:p>
            <a:r>
              <a:rPr lang="en-US" sz="1400" dirty="0" smtClean="0"/>
              <a:t/>
            </a:r>
            <a:br>
              <a:rPr lang="en-US" sz="1400" dirty="0" smtClean="0"/>
            </a:br>
            <a:endParaRPr lang="en-US" sz="2000" dirty="0" smtClean="0"/>
          </a:p>
          <a:p>
            <a:endParaRPr lang="en-US" sz="2000" dirty="0" smtClean="0"/>
          </a:p>
          <a:p>
            <a:r>
              <a:rPr lang="en-US" sz="2000" dirty="0" smtClean="0"/>
              <a:t> </a:t>
            </a:r>
          </a:p>
        </p:txBody>
      </p:sp>
      <p:pic>
        <p:nvPicPr>
          <p:cNvPr id="9" name="Picture 8" descr="hello-mapview.png"/>
          <p:cNvPicPr>
            <a:picLocks noChangeAspect="1"/>
          </p:cNvPicPr>
          <p:nvPr/>
        </p:nvPicPr>
        <p:blipFill>
          <a:blip r:embed="rId4" cstate="print"/>
          <a:stretch>
            <a:fillRect/>
          </a:stretch>
        </p:blipFill>
        <p:spPr>
          <a:xfrm>
            <a:off x="8077200" y="41149"/>
            <a:ext cx="990600" cy="1406651"/>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13</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7848600" cy="838200"/>
          </a:xfrm>
          <a:prstGeom prst="rect">
            <a:avLst/>
          </a:prstGeom>
        </p:spPr>
        <p:txBody>
          <a:bodyPr>
            <a:noAutofit/>
          </a:bodyPr>
          <a:lstStyle/>
          <a:p>
            <a:r>
              <a:rPr lang="en-US" sz="3200" b="1" dirty="0" smtClean="0">
                <a:solidFill>
                  <a:srgbClr val="0070C0"/>
                </a:solidFill>
              </a:rPr>
              <a:t>Tutorial 1– Hello, </a:t>
            </a:r>
            <a:r>
              <a:rPr lang="en-US" sz="3200" b="1" dirty="0" err="1" smtClean="0">
                <a:solidFill>
                  <a:srgbClr val="0070C0"/>
                </a:solidFill>
              </a:rPr>
              <a:t>MapView</a:t>
            </a:r>
            <a:endParaRPr lang="en-US" sz="3200" b="1" dirty="0" smtClean="0">
              <a:solidFill>
                <a:srgbClr val="0070C0"/>
              </a:solidFill>
            </a:endParaRPr>
          </a:p>
          <a:p>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endParaRPr lang="en-US" sz="2400" dirty="0" smtClean="0"/>
          </a:p>
          <a:p>
            <a:pPr marL="457200" indent="-457200"/>
            <a:endParaRPr lang="en-US" dirty="0" smtClean="0"/>
          </a:p>
          <a:p>
            <a:endParaRPr lang="en-US" sz="2400" dirty="0" smtClean="0"/>
          </a:p>
          <a:p>
            <a:endParaRPr lang="en-US" sz="2400" dirty="0" smtClean="0"/>
          </a:p>
          <a:p>
            <a:r>
              <a:rPr lang="en-US" sz="1400" dirty="0" smtClean="0"/>
              <a:t/>
            </a:r>
            <a:br>
              <a:rPr lang="en-US" sz="1400" dirty="0" smtClean="0"/>
            </a:br>
            <a:endParaRPr lang="en-US" sz="2000" dirty="0" smtClean="0"/>
          </a:p>
          <a:p>
            <a:endParaRPr lang="en-US" sz="2000" dirty="0" smtClean="0"/>
          </a:p>
          <a:p>
            <a:r>
              <a:rPr lang="en-US" sz="2000" dirty="0" smtClean="0"/>
              <a:t> </a:t>
            </a:r>
          </a:p>
        </p:txBody>
      </p:sp>
      <p:pic>
        <p:nvPicPr>
          <p:cNvPr id="9" name="Picture 8" descr="hello-mapview.png"/>
          <p:cNvPicPr>
            <a:picLocks noChangeAspect="1"/>
          </p:cNvPicPr>
          <p:nvPr/>
        </p:nvPicPr>
        <p:blipFill>
          <a:blip r:embed="rId4" cstate="print"/>
          <a:stretch>
            <a:fillRect/>
          </a:stretch>
        </p:blipFill>
        <p:spPr>
          <a:xfrm>
            <a:off x="8077200" y="41149"/>
            <a:ext cx="990600" cy="1406651"/>
          </a:xfrm>
          <a:prstGeom prst="rect">
            <a:avLst/>
          </a:prstGeom>
        </p:spPr>
      </p:pic>
      <p:pic>
        <p:nvPicPr>
          <p:cNvPr id="12" name="Picture 11" descr="device.png"/>
          <p:cNvPicPr>
            <a:picLocks noChangeAspect="1"/>
          </p:cNvPicPr>
          <p:nvPr/>
        </p:nvPicPr>
        <p:blipFill>
          <a:blip r:embed="rId5" cstate="print"/>
          <a:stretch>
            <a:fillRect/>
          </a:stretch>
        </p:blipFill>
        <p:spPr>
          <a:xfrm>
            <a:off x="457200" y="1828800"/>
            <a:ext cx="2438400" cy="3657600"/>
          </a:xfrm>
          <a:prstGeom prst="rect">
            <a:avLst/>
          </a:prstGeom>
          <a:ln w="3175">
            <a:solidFill>
              <a:schemeClr val="bg1">
                <a:lumMod val="75000"/>
              </a:schemeClr>
            </a:solidFill>
          </a:ln>
        </p:spPr>
      </p:pic>
      <p:pic>
        <p:nvPicPr>
          <p:cNvPr id="13" name="Picture 12" descr="device1.png"/>
          <p:cNvPicPr>
            <a:picLocks noChangeAspect="1"/>
          </p:cNvPicPr>
          <p:nvPr/>
        </p:nvPicPr>
        <p:blipFill>
          <a:blip r:embed="rId6" cstate="print"/>
          <a:stretch>
            <a:fillRect/>
          </a:stretch>
        </p:blipFill>
        <p:spPr>
          <a:xfrm>
            <a:off x="3352800" y="1828800"/>
            <a:ext cx="2438400" cy="3657600"/>
          </a:xfrm>
          <a:prstGeom prst="rect">
            <a:avLst/>
          </a:prstGeom>
          <a:ln>
            <a:solidFill>
              <a:schemeClr val="bg1">
                <a:lumMod val="75000"/>
              </a:schemeClr>
            </a:solidFill>
          </a:ln>
        </p:spPr>
      </p:pic>
      <p:pic>
        <p:nvPicPr>
          <p:cNvPr id="14" name="Picture 13" descr="device2.png"/>
          <p:cNvPicPr>
            <a:picLocks noChangeAspect="1"/>
          </p:cNvPicPr>
          <p:nvPr/>
        </p:nvPicPr>
        <p:blipFill>
          <a:blip r:embed="rId7" cstate="print"/>
          <a:stretch>
            <a:fillRect/>
          </a:stretch>
        </p:blipFill>
        <p:spPr>
          <a:xfrm>
            <a:off x="6172200" y="1752600"/>
            <a:ext cx="2438400" cy="3657600"/>
          </a:xfrm>
          <a:prstGeom prst="rect">
            <a:avLst/>
          </a:prstGeom>
          <a:ln>
            <a:solidFill>
              <a:schemeClr val="bg1">
                <a:lumMod val="75000"/>
              </a:schemeClr>
            </a:solidFill>
          </a:ln>
        </p:spPr>
      </p:pic>
      <p:sp>
        <p:nvSpPr>
          <p:cNvPr id="15" name="TextBox 14"/>
          <p:cNvSpPr txBox="1"/>
          <p:nvPr/>
        </p:nvSpPr>
        <p:spPr>
          <a:xfrm>
            <a:off x="533400" y="5638800"/>
            <a:ext cx="8153400" cy="338554"/>
          </a:xfrm>
          <a:prstGeom prst="rect">
            <a:avLst/>
          </a:prstGeom>
          <a:noFill/>
        </p:spPr>
        <p:txBody>
          <a:bodyPr wrap="square" rtlCol="0">
            <a:spAutoFit/>
          </a:bodyPr>
          <a:lstStyle/>
          <a:p>
            <a:r>
              <a:rPr lang="en-US" sz="1600" dirty="0" err="1" smtClean="0"/>
              <a:t>Intial</a:t>
            </a:r>
            <a:r>
              <a:rPr lang="en-US" sz="1600" dirty="0" smtClean="0"/>
              <a:t> map			After tapping and zooming in	 After panning to go South</a:t>
            </a:r>
            <a:endParaRPr lang="en-U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14</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534400" cy="5181600"/>
          </a:xfrm>
          <a:prstGeom prst="rect">
            <a:avLst/>
          </a:prstGeom>
        </p:spPr>
        <p:txBody>
          <a:bodyPr>
            <a:noAutofit/>
          </a:bodyPr>
          <a:lstStyle/>
          <a:p>
            <a:pPr defTabSz="182880"/>
            <a:r>
              <a:rPr lang="en-US" sz="3200" b="1" dirty="0" smtClean="0">
                <a:solidFill>
                  <a:srgbClr val="0070C0"/>
                </a:solidFill>
              </a:rPr>
              <a:t>Tutorial 1– Hello, </a:t>
            </a:r>
            <a:r>
              <a:rPr lang="en-US" sz="3200" b="1" dirty="0" err="1" smtClean="0">
                <a:solidFill>
                  <a:srgbClr val="0070C0"/>
                </a:solidFill>
              </a:rPr>
              <a:t>MapView</a:t>
            </a:r>
            <a:r>
              <a:rPr lang="en-US" sz="3200" b="1" dirty="0" smtClean="0">
                <a:solidFill>
                  <a:srgbClr val="0070C0"/>
                </a:solidFill>
              </a:rPr>
              <a:t> Overlays</a:t>
            </a:r>
          </a:p>
          <a:p>
            <a:pPr defTabSz="182880"/>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pPr defTabSz="182880"/>
            <a:endParaRPr lang="en-US" sz="2400" dirty="0" smtClean="0"/>
          </a:p>
          <a:p>
            <a:pPr marL="457200" indent="-457200" defTabSz="182880"/>
            <a:r>
              <a:rPr lang="en-US" sz="2400" b="1" dirty="0" smtClean="0"/>
              <a:t>Part 2. Overlays</a:t>
            </a:r>
          </a:p>
          <a:p>
            <a:pPr marL="457200" indent="-457200" defTabSz="182880"/>
            <a:r>
              <a:rPr lang="en-US" dirty="0" smtClean="0"/>
              <a:t>	An Overlay is a </a:t>
            </a:r>
            <a:r>
              <a:rPr lang="en-US" i="1" dirty="0" smtClean="0"/>
              <a:t>transparent layer </a:t>
            </a:r>
            <a:r>
              <a:rPr lang="en-US" dirty="0" smtClean="0"/>
              <a:t>that can be super-imposed on top of a </a:t>
            </a:r>
            <a:r>
              <a:rPr lang="en-US" dirty="0" err="1" smtClean="0"/>
              <a:t>MapView</a:t>
            </a:r>
            <a:r>
              <a:rPr lang="en-US" dirty="0" smtClean="0"/>
              <a:t>. An Overlay may incorporate any number of </a:t>
            </a:r>
            <a:r>
              <a:rPr lang="en-US" i="1" dirty="0" err="1" smtClean="0"/>
              <a:t>drawable</a:t>
            </a:r>
            <a:r>
              <a:rPr lang="en-US" i="1" dirty="0" smtClean="0"/>
              <a:t> </a:t>
            </a:r>
            <a:r>
              <a:rPr lang="en-US" dirty="0" smtClean="0"/>
              <a:t>items.</a:t>
            </a:r>
          </a:p>
          <a:p>
            <a:pPr marL="457200" indent="-457200" defTabSz="182880"/>
            <a:endParaRPr lang="en-US" dirty="0" smtClean="0"/>
          </a:p>
          <a:p>
            <a:pPr defTabSz="182880"/>
            <a:r>
              <a:rPr lang="en-US" dirty="0" smtClean="0"/>
              <a:t>						 	</a:t>
            </a:r>
            <a:r>
              <a:rPr lang="en-US" i="1" dirty="0" smtClean="0">
                <a:solidFill>
                  <a:srgbClr val="C00000"/>
                </a:solidFill>
              </a:rPr>
              <a:t>In this portion of the Tutorial1 we will place two images of  Android 										    on top of the map close to San Jose Costa Rica and Cleveland Ohio.</a:t>
            </a:r>
          </a:p>
          <a:p>
            <a:endParaRPr lang="en-US" dirty="0" smtClean="0"/>
          </a:p>
          <a:p>
            <a:pPr lvl="1"/>
            <a:r>
              <a:rPr lang="en-US" dirty="0" smtClean="0"/>
              <a:t>Go back to the </a:t>
            </a:r>
            <a:r>
              <a:rPr lang="en-US" b="1" dirty="0" err="1" smtClean="0"/>
              <a:t>HelloMapView</a:t>
            </a:r>
            <a:r>
              <a:rPr lang="en-US" dirty="0" smtClean="0"/>
              <a:t> class. </a:t>
            </a:r>
          </a:p>
          <a:p>
            <a:pPr lvl="1"/>
            <a:endParaRPr lang="en-US" dirty="0" smtClean="0"/>
          </a:p>
          <a:p>
            <a:pPr lvl="1"/>
            <a:r>
              <a:rPr lang="en-US" dirty="0" smtClean="0"/>
              <a:t>Add a </a:t>
            </a:r>
            <a:r>
              <a:rPr lang="en-US" dirty="0" err="1" smtClean="0"/>
              <a:t>drawable</a:t>
            </a:r>
            <a:r>
              <a:rPr lang="en-US" dirty="0" smtClean="0"/>
              <a:t> to the </a:t>
            </a:r>
            <a:r>
              <a:rPr lang="en-US" dirty="0" smtClean="0">
                <a:solidFill>
                  <a:srgbClr val="C00000"/>
                </a:solidFill>
              </a:rPr>
              <a:t>res/</a:t>
            </a:r>
            <a:r>
              <a:rPr lang="en-US" dirty="0" err="1" smtClean="0">
                <a:solidFill>
                  <a:srgbClr val="C00000"/>
                </a:solidFill>
              </a:rPr>
              <a:t>drawable-hdpi</a:t>
            </a:r>
            <a:r>
              <a:rPr lang="en-US" dirty="0" smtClean="0">
                <a:solidFill>
                  <a:srgbClr val="C00000"/>
                </a:solidFill>
              </a:rPr>
              <a:t> </a:t>
            </a:r>
            <a:r>
              <a:rPr lang="en-US" dirty="0" smtClean="0"/>
              <a:t>folder. For instance, copy there the file</a:t>
            </a:r>
          </a:p>
          <a:p>
            <a:pPr lvl="1"/>
            <a:endParaRPr lang="en-US" sz="800" dirty="0" smtClean="0">
              <a:solidFill>
                <a:srgbClr val="C00000"/>
              </a:solidFill>
            </a:endParaRPr>
          </a:p>
          <a:p>
            <a:pPr lvl="1"/>
            <a:r>
              <a:rPr lang="en-US" sz="1600" dirty="0" smtClean="0">
                <a:solidFill>
                  <a:srgbClr val="C00000"/>
                </a:solidFill>
              </a:rPr>
              <a:t>C:\android-sdk-windows\platforms\android-4\data\res\drawable\ic_launcher_android.png</a:t>
            </a:r>
          </a:p>
          <a:p>
            <a:pPr lvl="1"/>
            <a:endParaRPr lang="en-US" dirty="0" smtClean="0"/>
          </a:p>
          <a:p>
            <a:pPr lvl="1"/>
            <a:endParaRPr lang="en-US" dirty="0" smtClean="0"/>
          </a:p>
          <a:p>
            <a:pPr lvl="1"/>
            <a:r>
              <a:rPr lang="en-US" dirty="0" smtClean="0"/>
              <a:t>Now we need to implement the </a:t>
            </a:r>
            <a:r>
              <a:rPr lang="en-US" b="1" dirty="0" err="1" smtClean="0"/>
              <a:t>HelloItemizedOverlay</a:t>
            </a:r>
            <a:r>
              <a:rPr lang="en-US" dirty="0" smtClean="0"/>
              <a:t> class.</a:t>
            </a:r>
          </a:p>
          <a:p>
            <a:pPr lvl="1"/>
            <a:endParaRPr lang="en-US" dirty="0" smtClean="0"/>
          </a:p>
          <a:p>
            <a:pPr defTabSz="182880"/>
            <a:endParaRPr lang="en-US" dirty="0" smtClean="0"/>
          </a:p>
          <a:p>
            <a:pPr defTabSz="182880"/>
            <a:endParaRPr lang="en-US" dirty="0" smtClean="0"/>
          </a:p>
          <a:p>
            <a:pPr defTabSz="182880"/>
            <a:r>
              <a:rPr lang="en-US" dirty="0" smtClean="0"/>
              <a:t/>
            </a:r>
            <a:br>
              <a:rPr lang="en-US" dirty="0" smtClean="0"/>
            </a:br>
            <a:endParaRPr lang="en-US" dirty="0" smtClean="0"/>
          </a:p>
          <a:p>
            <a:pPr defTabSz="182880"/>
            <a:endParaRPr lang="en-US" dirty="0" smtClean="0"/>
          </a:p>
          <a:p>
            <a:pPr defTabSz="182880"/>
            <a:r>
              <a:rPr lang="en-US" dirty="0" smtClean="0"/>
              <a:t> </a:t>
            </a:r>
          </a:p>
        </p:txBody>
      </p:sp>
      <p:pic>
        <p:nvPicPr>
          <p:cNvPr id="12" name="Picture 11" descr="ic_launcher_android.png"/>
          <p:cNvPicPr>
            <a:picLocks noChangeAspect="1"/>
          </p:cNvPicPr>
          <p:nvPr/>
        </p:nvPicPr>
        <p:blipFill>
          <a:blip r:embed="rId4" cstate="print"/>
          <a:stretch>
            <a:fillRect/>
          </a:stretch>
        </p:blipFill>
        <p:spPr>
          <a:xfrm>
            <a:off x="685800" y="2895600"/>
            <a:ext cx="640080" cy="640080"/>
          </a:xfrm>
          <a:prstGeom prst="rect">
            <a:avLst/>
          </a:prstGeom>
        </p:spPr>
      </p:pic>
      <p:pic>
        <p:nvPicPr>
          <p:cNvPr id="13" name="Picture 12" descr="device.png"/>
          <p:cNvPicPr>
            <a:picLocks noChangeAspect="1"/>
          </p:cNvPicPr>
          <p:nvPr/>
        </p:nvPicPr>
        <p:blipFill>
          <a:blip r:embed="rId5" cstate="print"/>
          <a:stretch>
            <a:fillRect/>
          </a:stretch>
        </p:blipFill>
        <p:spPr>
          <a:xfrm>
            <a:off x="7950200" y="0"/>
            <a:ext cx="1117600" cy="1676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33400" y="5867400"/>
            <a:ext cx="8305800" cy="5334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967A042-E02F-4D13-9079-28240E5E6B49}" type="slidenum">
              <a:rPr lang="en-US" smtClean="0"/>
              <a:pPr/>
              <a:t>15</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534400" cy="5181600"/>
          </a:xfrm>
          <a:prstGeom prst="rect">
            <a:avLst/>
          </a:prstGeom>
        </p:spPr>
        <p:txBody>
          <a:bodyPr>
            <a:noAutofit/>
          </a:bodyPr>
          <a:lstStyle/>
          <a:p>
            <a:pPr defTabSz="182880"/>
            <a:r>
              <a:rPr lang="en-US" sz="3200" b="1" dirty="0" smtClean="0">
                <a:solidFill>
                  <a:srgbClr val="0070C0"/>
                </a:solidFill>
              </a:rPr>
              <a:t>Tutorial 1– Hello, </a:t>
            </a:r>
            <a:r>
              <a:rPr lang="en-US" sz="3200" b="1" dirty="0" err="1" smtClean="0">
                <a:solidFill>
                  <a:srgbClr val="0070C0"/>
                </a:solidFill>
              </a:rPr>
              <a:t>MapView</a:t>
            </a:r>
            <a:r>
              <a:rPr lang="en-US" sz="3200" b="1" dirty="0" smtClean="0">
                <a:solidFill>
                  <a:srgbClr val="0070C0"/>
                </a:solidFill>
              </a:rPr>
              <a:t> Overlays</a:t>
            </a:r>
          </a:p>
          <a:p>
            <a:pPr defTabSz="182880"/>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pPr defTabSz="182880"/>
            <a:endParaRPr lang="en-US" sz="2400" dirty="0" smtClean="0"/>
          </a:p>
          <a:p>
            <a:pPr marL="457200" indent="-457200" defTabSz="182880"/>
            <a:r>
              <a:rPr lang="en-US" b="1" dirty="0" smtClean="0"/>
              <a:t>Part 2. Overlays -  </a:t>
            </a:r>
            <a:r>
              <a:rPr lang="en-US" b="1" dirty="0" err="1" smtClean="0"/>
              <a:t>HelloItemizedOverlay</a:t>
            </a:r>
            <a:endParaRPr lang="en-US" b="1" dirty="0" smtClean="0"/>
          </a:p>
          <a:p>
            <a:pPr marL="457200" indent="-457200" defTabSz="182880"/>
            <a:r>
              <a:rPr lang="en-US" dirty="0" smtClean="0"/>
              <a:t>The </a:t>
            </a:r>
            <a:r>
              <a:rPr lang="en-US" dirty="0" err="1" smtClean="0"/>
              <a:t>ItemizedOverlay</a:t>
            </a:r>
            <a:r>
              <a:rPr lang="en-US" dirty="0" smtClean="0"/>
              <a:t> class, will manage a set of Overlay items for us.</a:t>
            </a:r>
          </a:p>
          <a:p>
            <a:pPr marL="457200" indent="-457200" defTabSz="182880"/>
            <a:endParaRPr lang="en-US" dirty="0" smtClean="0"/>
          </a:p>
          <a:p>
            <a:pPr marL="342900" indent="-342900">
              <a:buFont typeface="+mj-lt"/>
              <a:buAutoNum type="arabicPeriod"/>
            </a:pPr>
            <a:r>
              <a:rPr lang="en-US" dirty="0" smtClean="0"/>
              <a:t>Create a new Java class named </a:t>
            </a:r>
            <a:r>
              <a:rPr lang="en-US" b="1" dirty="0" err="1" smtClean="0"/>
              <a:t>HelloItemizedOverlay</a:t>
            </a:r>
            <a:r>
              <a:rPr lang="en-US" dirty="0" smtClean="0"/>
              <a:t> that implements </a:t>
            </a:r>
            <a:r>
              <a:rPr lang="en-US" dirty="0" err="1" smtClean="0"/>
              <a:t>ItemizedOverlay</a:t>
            </a:r>
            <a:r>
              <a:rPr lang="en-US" dirty="0" smtClean="0"/>
              <a:t>. </a:t>
            </a:r>
          </a:p>
          <a:p>
            <a:pPr marL="342900" indent="-342900">
              <a:buFont typeface="+mj-lt"/>
              <a:buAutoNum type="arabicPeriod"/>
            </a:pPr>
            <a:endParaRPr lang="en-US" dirty="0" smtClean="0"/>
          </a:p>
          <a:p>
            <a:pPr marL="342900" indent="-342900">
              <a:buFont typeface="+mj-lt"/>
              <a:buAutoNum type="arabicPeriod"/>
            </a:pPr>
            <a:r>
              <a:rPr lang="en-US" dirty="0" smtClean="0"/>
              <a:t>When using Eclipse, right-click the package name in the Eclipse Package Explorer, and select </a:t>
            </a:r>
            <a:r>
              <a:rPr lang="en-US" dirty="0" smtClean="0">
                <a:solidFill>
                  <a:srgbClr val="C00000"/>
                </a:solidFill>
              </a:rPr>
              <a:t>New &gt; Class</a:t>
            </a:r>
            <a:r>
              <a:rPr lang="en-US" dirty="0" smtClean="0"/>
              <a:t>. Fill-in the Name field as </a:t>
            </a:r>
            <a:r>
              <a:rPr lang="en-US" i="1" dirty="0" err="1" smtClean="0">
                <a:solidFill>
                  <a:srgbClr val="C00000"/>
                </a:solidFill>
              </a:rPr>
              <a:t>HelloItemizedOverlay</a:t>
            </a:r>
            <a:r>
              <a:rPr lang="en-US" dirty="0" smtClean="0"/>
              <a:t>. For the </a:t>
            </a:r>
            <a:r>
              <a:rPr lang="en-US" b="1" dirty="0" err="1" smtClean="0"/>
              <a:t>Superclass</a:t>
            </a:r>
            <a:r>
              <a:rPr lang="en-US" dirty="0" smtClean="0"/>
              <a:t>, enter </a:t>
            </a:r>
            <a:r>
              <a:rPr lang="en-US" i="1" dirty="0" err="1" smtClean="0">
                <a:solidFill>
                  <a:srgbClr val="C00000"/>
                </a:solidFill>
              </a:rPr>
              <a:t>com.google.android.maps.ItemizedOverlay</a:t>
            </a:r>
            <a:r>
              <a:rPr lang="en-US" b="1" dirty="0" smtClean="0"/>
              <a:t>.</a:t>
            </a:r>
            <a:r>
              <a:rPr lang="en-US" dirty="0" smtClean="0"/>
              <a:t> Click the checkbox for </a:t>
            </a:r>
            <a:r>
              <a:rPr lang="en-US" i="1" dirty="0" smtClean="0"/>
              <a:t>Constructors from </a:t>
            </a:r>
            <a:r>
              <a:rPr lang="en-US" i="1" dirty="0" err="1" smtClean="0"/>
              <a:t>superclass</a:t>
            </a:r>
            <a:r>
              <a:rPr lang="en-US" dirty="0" smtClean="0"/>
              <a:t>. Click Finish. </a:t>
            </a:r>
          </a:p>
          <a:p>
            <a:pPr marL="342900" indent="-342900">
              <a:buFont typeface="+mj-lt"/>
              <a:buAutoNum type="arabicPeriod"/>
            </a:pPr>
            <a:endParaRPr lang="en-US" dirty="0" smtClean="0"/>
          </a:p>
          <a:p>
            <a:pPr marL="342900" indent="-342900">
              <a:buFont typeface="+mj-lt"/>
              <a:buAutoNum type="arabicPeriod"/>
            </a:pPr>
            <a:r>
              <a:rPr lang="en-US" dirty="0" smtClean="0"/>
              <a:t>First thing, we need an </a:t>
            </a:r>
            <a:r>
              <a:rPr lang="en-US" dirty="0" err="1" smtClean="0">
                <a:solidFill>
                  <a:srgbClr val="C00000"/>
                </a:solidFill>
              </a:rPr>
              <a:t>OverlayItem</a:t>
            </a:r>
            <a:r>
              <a:rPr lang="en-US" dirty="0" smtClean="0">
                <a:solidFill>
                  <a:srgbClr val="C00000"/>
                </a:solidFill>
              </a:rPr>
              <a:t> </a:t>
            </a:r>
            <a:r>
              <a:rPr lang="en-US" dirty="0" err="1" smtClean="0">
                <a:solidFill>
                  <a:srgbClr val="C00000"/>
                </a:solidFill>
              </a:rPr>
              <a:t>ArrayList</a:t>
            </a:r>
            <a:r>
              <a:rPr lang="en-US" dirty="0" smtClean="0"/>
              <a:t>, in which we'll put each of the </a:t>
            </a:r>
            <a:r>
              <a:rPr lang="en-US" b="1" dirty="0" err="1" smtClean="0"/>
              <a:t>OverlayItem</a:t>
            </a:r>
            <a:r>
              <a:rPr lang="en-US" dirty="0" smtClean="0"/>
              <a:t> objects we want on our map. Add this at the top of the </a:t>
            </a:r>
            <a:r>
              <a:rPr lang="en-US" b="1" dirty="0" err="1" smtClean="0"/>
              <a:t>HelloItemizedOverlay</a:t>
            </a:r>
            <a:r>
              <a:rPr lang="en-US" dirty="0" smtClean="0"/>
              <a:t> class:</a:t>
            </a:r>
          </a:p>
          <a:p>
            <a:pPr marL="342900" indent="-342900"/>
            <a:r>
              <a:rPr lang="en-US" dirty="0" smtClean="0"/>
              <a:t>	</a:t>
            </a:r>
          </a:p>
          <a:p>
            <a:pPr marL="342900" indent="-342900"/>
            <a:r>
              <a:rPr lang="en-US" dirty="0" smtClean="0"/>
              <a:t>	private </a:t>
            </a:r>
            <a:r>
              <a:rPr lang="en-US" dirty="0" err="1" smtClean="0"/>
              <a:t>ArrayList</a:t>
            </a:r>
            <a:r>
              <a:rPr lang="en-US" dirty="0" smtClean="0"/>
              <a:t>&lt;</a:t>
            </a:r>
            <a:r>
              <a:rPr lang="en-US" dirty="0" err="1" smtClean="0"/>
              <a:t>OverlayItem</a:t>
            </a:r>
            <a:r>
              <a:rPr lang="en-US" dirty="0" smtClean="0"/>
              <a:t>&gt; </a:t>
            </a:r>
            <a:r>
              <a:rPr lang="en-US" dirty="0" err="1" smtClean="0"/>
              <a:t>mOverlays</a:t>
            </a:r>
            <a:r>
              <a:rPr lang="en-US" dirty="0" smtClean="0"/>
              <a:t> = new </a:t>
            </a:r>
            <a:r>
              <a:rPr lang="en-US" dirty="0" err="1" smtClean="0"/>
              <a:t>ArrayList</a:t>
            </a:r>
            <a:r>
              <a:rPr lang="en-US" dirty="0" smtClean="0"/>
              <a:t>&lt;</a:t>
            </a:r>
            <a:r>
              <a:rPr lang="en-US" dirty="0" err="1" smtClean="0"/>
              <a:t>OverlayItem</a:t>
            </a:r>
            <a:r>
              <a:rPr lang="en-US" dirty="0" smtClean="0"/>
              <a:t>&gt;();</a:t>
            </a:r>
          </a:p>
          <a:p>
            <a:pPr marL="457200" indent="-457200" defTabSz="182880"/>
            <a:endParaRPr lang="en-US" dirty="0" smtClean="0"/>
          </a:p>
          <a:p>
            <a:pPr marL="457200" indent="-457200" defTabSz="182880"/>
            <a:endParaRPr lang="en-US" dirty="0" smtClean="0"/>
          </a:p>
          <a:p>
            <a:pPr defTabSz="182880"/>
            <a:r>
              <a:rPr lang="en-US" dirty="0" smtClean="0"/>
              <a:t>						</a:t>
            </a:r>
          </a:p>
          <a:p>
            <a:pPr defTabSz="182880"/>
            <a:endParaRPr lang="en-US" dirty="0" smtClean="0"/>
          </a:p>
          <a:p>
            <a:pPr defTabSz="182880"/>
            <a:endParaRPr lang="en-US" dirty="0" smtClean="0"/>
          </a:p>
          <a:p>
            <a:pPr defTabSz="182880"/>
            <a:r>
              <a:rPr lang="en-US" dirty="0" smtClean="0"/>
              <a:t/>
            </a:r>
            <a:br>
              <a:rPr lang="en-US" dirty="0" smtClean="0"/>
            </a:br>
            <a:endParaRPr lang="en-US" dirty="0" smtClean="0"/>
          </a:p>
          <a:p>
            <a:pPr defTabSz="182880"/>
            <a:endParaRPr lang="en-US" dirty="0" smtClean="0"/>
          </a:p>
          <a:p>
            <a:pPr defTabSz="182880"/>
            <a:r>
              <a:rPr lang="en-US" dirty="0" smtClean="0"/>
              <a:t> </a:t>
            </a:r>
          </a:p>
        </p:txBody>
      </p:sp>
      <p:pic>
        <p:nvPicPr>
          <p:cNvPr id="13" name="Picture 12" descr="device.png"/>
          <p:cNvPicPr>
            <a:picLocks noChangeAspect="1"/>
          </p:cNvPicPr>
          <p:nvPr/>
        </p:nvPicPr>
        <p:blipFill>
          <a:blip r:embed="rId4" cstate="print"/>
          <a:stretch>
            <a:fillRect/>
          </a:stretch>
        </p:blipFill>
        <p:spPr>
          <a:xfrm>
            <a:off x="7950200" y="0"/>
            <a:ext cx="1117600" cy="1676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33400" y="4267200"/>
            <a:ext cx="8305800" cy="13716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33400" y="2895600"/>
            <a:ext cx="8305800" cy="5334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967A042-E02F-4D13-9079-28240E5E6B49}" type="slidenum">
              <a:rPr lang="en-US" smtClean="0"/>
              <a:pPr/>
              <a:t>16</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534400" cy="5181600"/>
          </a:xfrm>
          <a:prstGeom prst="rect">
            <a:avLst/>
          </a:prstGeom>
        </p:spPr>
        <p:txBody>
          <a:bodyPr>
            <a:noAutofit/>
          </a:bodyPr>
          <a:lstStyle/>
          <a:p>
            <a:pPr defTabSz="182880"/>
            <a:r>
              <a:rPr lang="en-US" sz="3200" b="1" dirty="0" smtClean="0">
                <a:solidFill>
                  <a:srgbClr val="0070C0"/>
                </a:solidFill>
              </a:rPr>
              <a:t>Tutorial 1– Hello, </a:t>
            </a:r>
            <a:r>
              <a:rPr lang="en-US" sz="3200" b="1" dirty="0" err="1" smtClean="0">
                <a:solidFill>
                  <a:srgbClr val="0070C0"/>
                </a:solidFill>
              </a:rPr>
              <a:t>MapView</a:t>
            </a:r>
            <a:r>
              <a:rPr lang="en-US" sz="3200" b="1" dirty="0" smtClean="0">
                <a:solidFill>
                  <a:srgbClr val="0070C0"/>
                </a:solidFill>
              </a:rPr>
              <a:t> Overlays</a:t>
            </a:r>
          </a:p>
          <a:p>
            <a:pPr defTabSz="182880"/>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pPr defTabSz="182880"/>
            <a:endParaRPr lang="en-US" sz="2400" dirty="0" smtClean="0"/>
          </a:p>
          <a:p>
            <a:pPr marL="457200" indent="-457200" defTabSz="182880"/>
            <a:r>
              <a:rPr lang="en-US" b="1" dirty="0" smtClean="0"/>
              <a:t>Part 2. Overlays -  </a:t>
            </a:r>
            <a:r>
              <a:rPr lang="en-US" b="1" dirty="0" err="1" smtClean="0"/>
              <a:t>HelloItemizedOverlay</a:t>
            </a:r>
            <a:endParaRPr lang="en-US" b="1" dirty="0" smtClean="0"/>
          </a:p>
          <a:p>
            <a:pPr marL="457200" indent="-457200" defTabSz="182880"/>
            <a:endParaRPr lang="en-US" dirty="0" smtClean="0"/>
          </a:p>
          <a:p>
            <a:pPr marL="342900" indent="-342900">
              <a:buAutoNum type="arabicPeriod" startAt="4"/>
            </a:pPr>
            <a:r>
              <a:rPr lang="en-US" dirty="0" smtClean="0"/>
              <a:t>Add the following class variable to </a:t>
            </a:r>
            <a:r>
              <a:rPr lang="en-US" dirty="0" err="1" smtClean="0"/>
              <a:t>HelloItemizedOverlay</a:t>
            </a:r>
            <a:r>
              <a:rPr lang="en-US" dirty="0" smtClean="0"/>
              <a:t> class</a:t>
            </a:r>
          </a:p>
          <a:p>
            <a:pPr marL="342900" indent="-342900"/>
            <a:r>
              <a:rPr lang="en-US" dirty="0" smtClean="0"/>
              <a:t>	</a:t>
            </a:r>
          </a:p>
          <a:p>
            <a:pPr marL="342900" indent="-342900"/>
            <a:r>
              <a:rPr lang="en-US" dirty="0" smtClean="0"/>
              <a:t>		Context </a:t>
            </a:r>
            <a:r>
              <a:rPr lang="en-US" dirty="0" err="1" smtClean="0"/>
              <a:t>MyAppContext</a:t>
            </a:r>
            <a:r>
              <a:rPr lang="en-US" dirty="0" smtClean="0"/>
              <a:t>;</a:t>
            </a:r>
          </a:p>
          <a:p>
            <a:pPr marL="342900" indent="-342900"/>
            <a:endParaRPr lang="en-US" dirty="0" smtClean="0"/>
          </a:p>
          <a:p>
            <a:pPr marL="342900" indent="-342900"/>
            <a:endParaRPr lang="en-US" dirty="0" smtClean="0"/>
          </a:p>
          <a:p>
            <a:pPr marL="342900" indent="-342900">
              <a:buAutoNum type="arabicPeriod" startAt="5"/>
            </a:pPr>
            <a:r>
              <a:rPr lang="en-US" dirty="0" smtClean="0"/>
              <a:t>The class constructor should be</a:t>
            </a:r>
          </a:p>
          <a:p>
            <a:pPr marL="342900" indent="-342900">
              <a:buAutoNum type="arabicPeriod" startAt="5"/>
            </a:pPr>
            <a:endParaRPr lang="en-US" dirty="0" smtClean="0"/>
          </a:p>
          <a:p>
            <a:r>
              <a:rPr lang="en-US" dirty="0" smtClean="0"/>
              <a:t>	public </a:t>
            </a:r>
            <a:r>
              <a:rPr lang="en-US" dirty="0" err="1" smtClean="0"/>
              <a:t>HelloItemizedOverlay</a:t>
            </a:r>
            <a:r>
              <a:rPr lang="en-US" dirty="0" smtClean="0"/>
              <a:t>(</a:t>
            </a:r>
            <a:r>
              <a:rPr lang="en-US" dirty="0" err="1" smtClean="0"/>
              <a:t>Drawable</a:t>
            </a:r>
            <a:r>
              <a:rPr lang="en-US" dirty="0" smtClean="0"/>
              <a:t> </a:t>
            </a:r>
            <a:r>
              <a:rPr lang="en-US" dirty="0" err="1" smtClean="0"/>
              <a:t>defaultMarker</a:t>
            </a:r>
            <a:r>
              <a:rPr lang="en-US" dirty="0" smtClean="0"/>
              <a:t>, Context </a:t>
            </a:r>
            <a:r>
              <a:rPr lang="en-US" dirty="0" err="1" smtClean="0"/>
              <a:t>appContext</a:t>
            </a:r>
            <a:r>
              <a:rPr lang="en-US" dirty="0" smtClean="0"/>
              <a:t>) {</a:t>
            </a:r>
          </a:p>
          <a:p>
            <a:r>
              <a:rPr lang="en-US" dirty="0" smtClean="0"/>
              <a:t>	super(</a:t>
            </a:r>
            <a:r>
              <a:rPr lang="en-US" i="1" dirty="0" err="1" smtClean="0"/>
              <a:t>boundCenterBottom</a:t>
            </a:r>
            <a:r>
              <a:rPr lang="en-US" i="1" dirty="0" smtClean="0"/>
              <a:t>(</a:t>
            </a:r>
            <a:r>
              <a:rPr lang="en-US" i="1" dirty="0" err="1" smtClean="0"/>
              <a:t>defaultMarker</a:t>
            </a:r>
            <a:r>
              <a:rPr lang="en-US" i="1" dirty="0" smtClean="0"/>
              <a:t>));</a:t>
            </a:r>
          </a:p>
          <a:p>
            <a:r>
              <a:rPr lang="en-US" dirty="0" smtClean="0"/>
              <a:t>	      </a:t>
            </a:r>
            <a:r>
              <a:rPr lang="en-US" dirty="0" err="1" smtClean="0"/>
              <a:t>MyAppContext</a:t>
            </a:r>
            <a:r>
              <a:rPr lang="en-US" dirty="0" smtClean="0"/>
              <a:t> = </a:t>
            </a:r>
            <a:r>
              <a:rPr lang="en-US" dirty="0" err="1" smtClean="0"/>
              <a:t>appContext</a:t>
            </a:r>
            <a:r>
              <a:rPr lang="en-US" dirty="0" smtClean="0"/>
              <a:t>;</a:t>
            </a:r>
          </a:p>
          <a:p>
            <a:r>
              <a:rPr lang="en-US" dirty="0" smtClean="0"/>
              <a:t>	}</a:t>
            </a:r>
          </a:p>
          <a:p>
            <a:endParaRPr lang="en-US" dirty="0" smtClean="0"/>
          </a:p>
          <a:p>
            <a:endParaRPr lang="en-US" sz="800" dirty="0" smtClean="0"/>
          </a:p>
          <a:p>
            <a:r>
              <a:rPr lang="en-US" dirty="0" smtClean="0"/>
              <a:t>      We want the marker’s center-point at the bottom of the image to be the point at    </a:t>
            </a:r>
          </a:p>
          <a:p>
            <a:r>
              <a:rPr lang="en-US" dirty="0" smtClean="0"/>
              <a:t>      which it's attached to the map coordinates. </a:t>
            </a:r>
            <a:r>
              <a:rPr lang="en-US" dirty="0" err="1" smtClean="0"/>
              <a:t>MyAppContext</a:t>
            </a:r>
            <a:r>
              <a:rPr lang="en-US" dirty="0" smtClean="0"/>
              <a:t> is the application’s </a:t>
            </a:r>
          </a:p>
          <a:p>
            <a:r>
              <a:rPr lang="en-US" dirty="0" smtClean="0"/>
              <a:t>      context.</a:t>
            </a:r>
          </a:p>
        </p:txBody>
      </p:sp>
      <p:pic>
        <p:nvPicPr>
          <p:cNvPr id="13" name="Picture 12" descr="device.png"/>
          <p:cNvPicPr>
            <a:picLocks noChangeAspect="1"/>
          </p:cNvPicPr>
          <p:nvPr/>
        </p:nvPicPr>
        <p:blipFill>
          <a:blip r:embed="rId4" cstate="print"/>
          <a:stretch>
            <a:fillRect/>
          </a:stretch>
        </p:blipFill>
        <p:spPr>
          <a:xfrm>
            <a:off x="7950200" y="0"/>
            <a:ext cx="1117600" cy="1676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33400" y="5410200"/>
            <a:ext cx="8305800" cy="12954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33400" y="3200400"/>
            <a:ext cx="8305800" cy="12954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967A042-E02F-4D13-9079-28240E5E6B49}" type="slidenum">
              <a:rPr lang="en-US" smtClean="0"/>
              <a:pPr/>
              <a:t>17</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990600"/>
            <a:ext cx="8534400" cy="5181600"/>
          </a:xfrm>
          <a:prstGeom prst="rect">
            <a:avLst/>
          </a:prstGeom>
        </p:spPr>
        <p:txBody>
          <a:bodyPr>
            <a:noAutofit/>
          </a:bodyPr>
          <a:lstStyle/>
          <a:p>
            <a:pPr defTabSz="182880"/>
            <a:r>
              <a:rPr lang="en-US" sz="3200" b="1" dirty="0" smtClean="0">
                <a:solidFill>
                  <a:srgbClr val="0070C0"/>
                </a:solidFill>
              </a:rPr>
              <a:t>Tutorial 1– Hello, </a:t>
            </a:r>
            <a:r>
              <a:rPr lang="en-US" sz="3200" b="1" dirty="0" err="1" smtClean="0">
                <a:solidFill>
                  <a:srgbClr val="0070C0"/>
                </a:solidFill>
              </a:rPr>
              <a:t>MapView</a:t>
            </a:r>
            <a:r>
              <a:rPr lang="en-US" sz="3200" b="1" dirty="0" smtClean="0">
                <a:solidFill>
                  <a:srgbClr val="0070C0"/>
                </a:solidFill>
              </a:rPr>
              <a:t> Overlays</a:t>
            </a:r>
          </a:p>
          <a:p>
            <a:pPr defTabSz="182880"/>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pPr defTabSz="182880"/>
            <a:endParaRPr lang="en-US" sz="800" dirty="0" smtClean="0"/>
          </a:p>
          <a:p>
            <a:pPr marL="457200" indent="-457200" defTabSz="182880"/>
            <a:r>
              <a:rPr lang="en-US" b="1" dirty="0" smtClean="0"/>
              <a:t>Part 2. Overlays -  </a:t>
            </a:r>
            <a:r>
              <a:rPr lang="en-US" b="1" dirty="0" err="1" smtClean="0"/>
              <a:t>HelloItemizedOverlay</a:t>
            </a:r>
            <a:endParaRPr lang="en-US" b="1" dirty="0" smtClean="0"/>
          </a:p>
          <a:p>
            <a:pPr marL="457200" indent="-457200" defTabSz="182880"/>
            <a:endParaRPr lang="en-US" sz="800" dirty="0" smtClean="0"/>
          </a:p>
          <a:p>
            <a:pPr marL="342900" indent="-342900">
              <a:buAutoNum type="arabicPeriod" startAt="6"/>
            </a:pPr>
            <a:r>
              <a:rPr lang="en-US" dirty="0" smtClean="0"/>
              <a:t>Continue with the </a:t>
            </a:r>
            <a:r>
              <a:rPr lang="en-US" dirty="0" err="1" smtClean="0">
                <a:solidFill>
                  <a:srgbClr val="C00000"/>
                </a:solidFill>
              </a:rPr>
              <a:t>AddOverlay</a:t>
            </a:r>
            <a:r>
              <a:rPr lang="en-US" dirty="0" smtClean="0"/>
              <a:t> method. Each time a new </a:t>
            </a:r>
            <a:r>
              <a:rPr lang="en-US" dirty="0" err="1" smtClean="0"/>
              <a:t>drawable</a:t>
            </a:r>
            <a:r>
              <a:rPr lang="en-US" dirty="0" smtClean="0"/>
              <a:t> item is supplied to the list, we call the populate method which will read each of the </a:t>
            </a:r>
            <a:r>
              <a:rPr lang="en-US" dirty="0" err="1" smtClean="0"/>
              <a:t>OverlayItems</a:t>
            </a:r>
            <a:r>
              <a:rPr lang="en-US" dirty="0" smtClean="0"/>
              <a:t> and prepare them to be drawn.</a:t>
            </a:r>
          </a:p>
          <a:p>
            <a:pPr marL="342900" indent="-342900"/>
            <a:endParaRPr lang="en-US" dirty="0" smtClean="0"/>
          </a:p>
          <a:p>
            <a:pPr marL="342900" indent="-342900">
              <a:buAutoNum type="arabicPeriod" startAt="6"/>
            </a:pPr>
            <a:r>
              <a:rPr lang="en-US" sz="200" dirty="0" smtClean="0"/>
              <a:t>x</a:t>
            </a:r>
          </a:p>
          <a:p>
            <a:pPr marL="342900" indent="-342900"/>
            <a:r>
              <a:rPr lang="en-US" dirty="0" smtClean="0"/>
              <a:t>	   	public void </a:t>
            </a:r>
            <a:r>
              <a:rPr lang="en-US" dirty="0" err="1" smtClean="0"/>
              <a:t>addOverlay</a:t>
            </a:r>
            <a:r>
              <a:rPr lang="en-US" dirty="0" smtClean="0"/>
              <a:t>(</a:t>
            </a:r>
            <a:r>
              <a:rPr lang="en-US" dirty="0" err="1" smtClean="0"/>
              <a:t>OverlayItem</a:t>
            </a:r>
            <a:r>
              <a:rPr lang="en-US" dirty="0" smtClean="0"/>
              <a:t> overlay) {</a:t>
            </a:r>
          </a:p>
          <a:p>
            <a:r>
              <a:rPr lang="en-US" dirty="0" smtClean="0"/>
              <a:t>     	     </a:t>
            </a:r>
            <a:r>
              <a:rPr lang="en-US" dirty="0" err="1" smtClean="0"/>
              <a:t>mOverlays.add</a:t>
            </a:r>
            <a:r>
              <a:rPr lang="en-US" dirty="0" smtClean="0"/>
              <a:t>(overlay);</a:t>
            </a:r>
          </a:p>
          <a:p>
            <a:r>
              <a:rPr lang="en-US" dirty="0" smtClean="0"/>
              <a:t>    	     populate();</a:t>
            </a:r>
          </a:p>
          <a:p>
            <a:r>
              <a:rPr lang="en-US" dirty="0" smtClean="0"/>
              <a:t>         	}</a:t>
            </a:r>
          </a:p>
          <a:p>
            <a:pPr marL="342900" indent="-342900"/>
            <a:endParaRPr lang="en-US" dirty="0" smtClean="0"/>
          </a:p>
          <a:p>
            <a:pPr marL="342900" indent="-342900"/>
            <a:r>
              <a:rPr lang="en-US" dirty="0" smtClean="0"/>
              <a:t>7. 	Replace the existing contents of the </a:t>
            </a:r>
            <a:r>
              <a:rPr lang="en-US" dirty="0" err="1" smtClean="0">
                <a:solidFill>
                  <a:srgbClr val="C00000"/>
                </a:solidFill>
              </a:rPr>
              <a:t>createItem</a:t>
            </a:r>
            <a:r>
              <a:rPr lang="en-US" dirty="0" smtClean="0"/>
              <a:t> method with a get() call to our </a:t>
            </a:r>
            <a:r>
              <a:rPr lang="en-US" dirty="0" err="1" smtClean="0"/>
              <a:t>ArrayList</a:t>
            </a:r>
            <a:r>
              <a:rPr lang="en-US" dirty="0" smtClean="0"/>
              <a:t>:</a:t>
            </a:r>
          </a:p>
          <a:p>
            <a:pPr marL="342900" indent="-342900"/>
            <a:endParaRPr lang="en-US" dirty="0" smtClean="0"/>
          </a:p>
          <a:p>
            <a:pPr marL="342900" indent="-342900"/>
            <a:r>
              <a:rPr lang="en-US" dirty="0" smtClean="0"/>
              <a:t>		@Override</a:t>
            </a:r>
          </a:p>
          <a:p>
            <a:pPr marL="342900" indent="-342900"/>
            <a:r>
              <a:rPr lang="en-US" dirty="0" smtClean="0"/>
              <a:t>		protected </a:t>
            </a:r>
            <a:r>
              <a:rPr lang="en-US" dirty="0" err="1" smtClean="0"/>
              <a:t>OverlayItem</a:t>
            </a:r>
            <a:r>
              <a:rPr lang="en-US" dirty="0" smtClean="0"/>
              <a:t> </a:t>
            </a:r>
            <a:r>
              <a:rPr lang="en-US" dirty="0" err="1" smtClean="0"/>
              <a:t>createItem</a:t>
            </a:r>
            <a:r>
              <a:rPr lang="en-US" dirty="0" smtClean="0"/>
              <a:t>(</a:t>
            </a:r>
            <a:r>
              <a:rPr lang="en-US" dirty="0" err="1" smtClean="0"/>
              <a:t>int</a:t>
            </a:r>
            <a:r>
              <a:rPr lang="en-US" dirty="0" smtClean="0"/>
              <a:t> </a:t>
            </a:r>
            <a:r>
              <a:rPr lang="en-US" dirty="0" err="1" smtClean="0"/>
              <a:t>i</a:t>
            </a:r>
            <a:r>
              <a:rPr lang="en-US" dirty="0" smtClean="0"/>
              <a:t>) {</a:t>
            </a:r>
          </a:p>
          <a:p>
            <a:pPr marL="342900" indent="-342900"/>
            <a:r>
              <a:rPr lang="en-US" dirty="0" smtClean="0"/>
              <a:t>		      return </a:t>
            </a:r>
            <a:r>
              <a:rPr lang="en-US" dirty="0" err="1" smtClean="0"/>
              <a:t>mOverlays.get</a:t>
            </a:r>
            <a:r>
              <a:rPr lang="en-US" dirty="0" smtClean="0"/>
              <a:t>(</a:t>
            </a:r>
            <a:r>
              <a:rPr lang="en-US" dirty="0" err="1" smtClean="0"/>
              <a:t>i</a:t>
            </a:r>
            <a:r>
              <a:rPr lang="en-US" dirty="0" smtClean="0"/>
              <a:t>);</a:t>
            </a:r>
          </a:p>
          <a:p>
            <a:pPr marL="342900" indent="-342900"/>
            <a:r>
              <a:rPr lang="en-US" dirty="0" smtClean="0"/>
              <a:t>		}</a:t>
            </a:r>
          </a:p>
          <a:p>
            <a:pPr marL="342900" indent="-342900"/>
            <a:r>
              <a:rPr lang="en-US" dirty="0" smtClean="0"/>
              <a:t>	</a:t>
            </a:r>
          </a:p>
        </p:txBody>
      </p:sp>
      <p:pic>
        <p:nvPicPr>
          <p:cNvPr id="13" name="Picture 12" descr="device.png"/>
          <p:cNvPicPr>
            <a:picLocks noChangeAspect="1"/>
          </p:cNvPicPr>
          <p:nvPr/>
        </p:nvPicPr>
        <p:blipFill>
          <a:blip r:embed="rId4" cstate="print"/>
          <a:stretch>
            <a:fillRect/>
          </a:stretch>
        </p:blipFill>
        <p:spPr>
          <a:xfrm>
            <a:off x="7950200" y="0"/>
            <a:ext cx="1117600" cy="1676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33400" y="4267200"/>
            <a:ext cx="8305800" cy="1905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33400" y="2514600"/>
            <a:ext cx="8305800" cy="12954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12"/>
          </p:nvPr>
        </p:nvSpPr>
        <p:spPr/>
        <p:txBody>
          <a:bodyPr/>
          <a:lstStyle/>
          <a:p>
            <a:fld id="{7967A042-E02F-4D13-9079-28240E5E6B49}" type="slidenum">
              <a:rPr lang="en-US" smtClean="0"/>
              <a:pPr/>
              <a:t>18</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990600"/>
            <a:ext cx="8534400" cy="5181600"/>
          </a:xfrm>
          <a:prstGeom prst="rect">
            <a:avLst/>
          </a:prstGeom>
        </p:spPr>
        <p:txBody>
          <a:bodyPr>
            <a:noAutofit/>
          </a:bodyPr>
          <a:lstStyle/>
          <a:p>
            <a:pPr defTabSz="182880"/>
            <a:r>
              <a:rPr lang="en-US" sz="3200" b="1" dirty="0" smtClean="0">
                <a:solidFill>
                  <a:srgbClr val="0070C0"/>
                </a:solidFill>
              </a:rPr>
              <a:t>Tutorial 1– Hello, </a:t>
            </a:r>
            <a:r>
              <a:rPr lang="en-US" sz="3200" b="1" dirty="0" err="1" smtClean="0">
                <a:solidFill>
                  <a:srgbClr val="0070C0"/>
                </a:solidFill>
              </a:rPr>
              <a:t>MapView</a:t>
            </a:r>
            <a:r>
              <a:rPr lang="en-US" sz="3200" b="1" dirty="0" smtClean="0">
                <a:solidFill>
                  <a:srgbClr val="0070C0"/>
                </a:solidFill>
              </a:rPr>
              <a:t> Overlays</a:t>
            </a:r>
          </a:p>
          <a:p>
            <a:pPr defTabSz="182880"/>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pPr defTabSz="182880"/>
            <a:endParaRPr lang="en-US" sz="800" dirty="0" smtClean="0"/>
          </a:p>
          <a:p>
            <a:pPr marL="457200" indent="-457200" defTabSz="182880"/>
            <a:r>
              <a:rPr lang="en-US" b="1" dirty="0" smtClean="0"/>
              <a:t>Part 2. Overlays -  </a:t>
            </a:r>
            <a:r>
              <a:rPr lang="en-US" b="1" dirty="0" err="1" smtClean="0"/>
              <a:t>HelloItemizedOverlay</a:t>
            </a:r>
            <a:endParaRPr lang="en-US" b="1" dirty="0" smtClean="0"/>
          </a:p>
          <a:p>
            <a:pPr marL="457200" indent="-457200" defTabSz="182880"/>
            <a:endParaRPr lang="en-US" sz="800" dirty="0" smtClean="0"/>
          </a:p>
          <a:p>
            <a:pPr marL="342900" indent="-342900">
              <a:buAutoNum type="arabicPeriod" startAt="8"/>
            </a:pPr>
            <a:r>
              <a:rPr lang="en-US" dirty="0" smtClean="0"/>
              <a:t>Replace the existing contents of the size method with a </a:t>
            </a:r>
            <a:r>
              <a:rPr lang="en-US" i="1" dirty="0" smtClean="0"/>
              <a:t>size</a:t>
            </a:r>
            <a:r>
              <a:rPr lang="en-US" dirty="0" smtClean="0"/>
              <a:t> request to our </a:t>
            </a:r>
            <a:r>
              <a:rPr lang="en-US" dirty="0" err="1" smtClean="0"/>
              <a:t>ArrayList</a:t>
            </a:r>
            <a:r>
              <a:rPr lang="en-US" dirty="0" smtClean="0"/>
              <a:t>:</a:t>
            </a:r>
          </a:p>
          <a:p>
            <a:pPr marL="342900" indent="-342900">
              <a:buAutoNum type="arabicPeriod" startAt="8"/>
            </a:pPr>
            <a:endParaRPr lang="en-US" sz="800" dirty="0" smtClean="0"/>
          </a:p>
          <a:p>
            <a:r>
              <a:rPr lang="en-US" dirty="0" smtClean="0"/>
              <a:t>	@Override</a:t>
            </a:r>
          </a:p>
          <a:p>
            <a:r>
              <a:rPr lang="en-US" dirty="0" smtClean="0"/>
              <a:t>	public </a:t>
            </a:r>
            <a:r>
              <a:rPr lang="en-US" dirty="0" err="1" smtClean="0"/>
              <a:t>int</a:t>
            </a:r>
            <a:r>
              <a:rPr lang="en-US" dirty="0" smtClean="0"/>
              <a:t> size() {</a:t>
            </a:r>
          </a:p>
          <a:p>
            <a:r>
              <a:rPr lang="en-US" dirty="0" smtClean="0"/>
              <a:t>	      return </a:t>
            </a:r>
            <a:r>
              <a:rPr lang="en-US" dirty="0" err="1" smtClean="0"/>
              <a:t>mOverlays.size</a:t>
            </a:r>
            <a:r>
              <a:rPr lang="en-US" dirty="0" smtClean="0"/>
              <a:t>();</a:t>
            </a:r>
          </a:p>
          <a:p>
            <a:r>
              <a:rPr lang="en-US" dirty="0" smtClean="0"/>
              <a:t>	}</a:t>
            </a:r>
          </a:p>
          <a:p>
            <a:endParaRPr lang="en-US" dirty="0" smtClean="0"/>
          </a:p>
          <a:p>
            <a:pPr marL="342900" indent="-342900">
              <a:buAutoNum type="arabicPeriod" startAt="9"/>
            </a:pPr>
            <a:r>
              <a:rPr lang="en-US" dirty="0" smtClean="0"/>
              <a:t>Provide a method to attend the Tap event</a:t>
            </a:r>
          </a:p>
          <a:p>
            <a:pPr marL="342900" indent="-342900">
              <a:buAutoNum type="arabicPeriod" startAt="9"/>
            </a:pPr>
            <a:endParaRPr lang="en-US" sz="800" dirty="0" smtClean="0"/>
          </a:p>
          <a:p>
            <a:r>
              <a:rPr lang="en-US" dirty="0" smtClean="0"/>
              <a:t>	@Override</a:t>
            </a:r>
          </a:p>
          <a:p>
            <a:r>
              <a:rPr lang="en-US" dirty="0" smtClean="0"/>
              <a:t>	protected </a:t>
            </a:r>
            <a:r>
              <a:rPr lang="en-US" dirty="0" err="1" smtClean="0"/>
              <a:t>boolean</a:t>
            </a:r>
            <a:r>
              <a:rPr lang="en-US" dirty="0" smtClean="0"/>
              <a:t> </a:t>
            </a:r>
            <a:r>
              <a:rPr lang="en-US" dirty="0" err="1" smtClean="0"/>
              <a:t>onTap</a:t>
            </a:r>
            <a:r>
              <a:rPr lang="en-US" dirty="0" smtClean="0"/>
              <a:t>(</a:t>
            </a:r>
            <a:r>
              <a:rPr lang="en-US" dirty="0" err="1" smtClean="0"/>
              <a:t>int</a:t>
            </a:r>
            <a:r>
              <a:rPr lang="en-US" dirty="0" smtClean="0"/>
              <a:t> </a:t>
            </a:r>
            <a:r>
              <a:rPr lang="en-US" dirty="0" err="1" smtClean="0"/>
              <a:t>itemIndex</a:t>
            </a:r>
            <a:r>
              <a:rPr lang="en-US" dirty="0" smtClean="0"/>
              <a:t>) {</a:t>
            </a:r>
          </a:p>
          <a:p>
            <a:r>
              <a:rPr lang="en-US" dirty="0" smtClean="0"/>
              <a:t>	      </a:t>
            </a:r>
            <a:r>
              <a:rPr lang="en-US" dirty="0" err="1" smtClean="0"/>
              <a:t>Toast.</a:t>
            </a:r>
            <a:r>
              <a:rPr lang="en-US" i="1" dirty="0" err="1" smtClean="0"/>
              <a:t>makeText</a:t>
            </a:r>
            <a:r>
              <a:rPr lang="en-US" i="1" dirty="0" smtClean="0"/>
              <a:t>(</a:t>
            </a:r>
            <a:r>
              <a:rPr lang="en-US" i="1" dirty="0" err="1" smtClean="0"/>
              <a:t>MyAppContext</a:t>
            </a:r>
            <a:r>
              <a:rPr lang="en-US" i="1" dirty="0" smtClean="0"/>
              <a:t>, </a:t>
            </a:r>
          </a:p>
          <a:p>
            <a:r>
              <a:rPr lang="en-US" i="1" dirty="0" smtClean="0"/>
              <a:t>                            		 </a:t>
            </a:r>
            <a:r>
              <a:rPr lang="en-US" i="1" dirty="0" err="1" smtClean="0"/>
              <a:t>mOverlays.get</a:t>
            </a:r>
            <a:r>
              <a:rPr lang="en-US" i="1" dirty="0" smtClean="0"/>
              <a:t>(</a:t>
            </a:r>
            <a:r>
              <a:rPr lang="en-US" i="1" dirty="0" err="1" smtClean="0"/>
              <a:t>itemIndex</a:t>
            </a:r>
            <a:r>
              <a:rPr lang="en-US" i="1" dirty="0" smtClean="0"/>
              <a:t>).</a:t>
            </a:r>
            <a:r>
              <a:rPr lang="en-US" i="1" dirty="0" err="1" smtClean="0"/>
              <a:t>getTitle</a:t>
            </a:r>
            <a:r>
              <a:rPr lang="en-US" i="1" dirty="0" smtClean="0"/>
              <a:t>().</a:t>
            </a:r>
            <a:r>
              <a:rPr lang="en-US" i="1" dirty="0" err="1" smtClean="0"/>
              <a:t>toString</a:t>
            </a:r>
            <a:r>
              <a:rPr lang="en-US" i="1" dirty="0" smtClean="0"/>
              <a:t>(), 1).show();</a:t>
            </a:r>
          </a:p>
          <a:p>
            <a:r>
              <a:rPr lang="en-US" dirty="0" smtClean="0"/>
              <a:t>	      return </a:t>
            </a:r>
            <a:r>
              <a:rPr lang="en-US" dirty="0" err="1" smtClean="0"/>
              <a:t>super.onTap</a:t>
            </a:r>
            <a:r>
              <a:rPr lang="en-US" dirty="0" smtClean="0"/>
              <a:t>(</a:t>
            </a:r>
            <a:r>
              <a:rPr lang="en-US" dirty="0" err="1" smtClean="0"/>
              <a:t>itemIndex</a:t>
            </a:r>
            <a:r>
              <a:rPr lang="en-US" dirty="0" smtClean="0"/>
              <a:t>);</a:t>
            </a:r>
          </a:p>
          <a:p>
            <a:r>
              <a:rPr lang="en-US" dirty="0" smtClean="0"/>
              <a:t>	}</a:t>
            </a:r>
          </a:p>
          <a:p>
            <a:pPr marL="342900" indent="-342900">
              <a:buAutoNum type="arabicPeriod" startAt="9"/>
            </a:pPr>
            <a:endParaRPr lang="en-US" sz="800" dirty="0" smtClean="0"/>
          </a:p>
          <a:p>
            <a:pPr marL="342900" indent="-342900">
              <a:buAutoNum type="arabicPeriod" startAt="9"/>
            </a:pPr>
            <a:endParaRPr lang="en-US" sz="800" dirty="0" smtClean="0"/>
          </a:p>
          <a:p>
            <a:pPr marL="342900" indent="-342900">
              <a:buAutoNum type="arabicPeriod" startAt="9"/>
            </a:pPr>
            <a:r>
              <a:rPr lang="en-US" dirty="0" smtClean="0"/>
              <a:t>We are done with the </a:t>
            </a:r>
            <a:r>
              <a:rPr lang="en-US" dirty="0" err="1" smtClean="0"/>
              <a:t>HelloItemizedOverlay</a:t>
            </a:r>
            <a:r>
              <a:rPr lang="en-US" dirty="0" smtClean="0"/>
              <a:t> class</a:t>
            </a:r>
          </a:p>
          <a:p>
            <a:endParaRPr lang="en-US" dirty="0" smtClean="0"/>
          </a:p>
        </p:txBody>
      </p:sp>
      <p:pic>
        <p:nvPicPr>
          <p:cNvPr id="13" name="Picture 12" descr="device.png"/>
          <p:cNvPicPr>
            <a:picLocks noChangeAspect="1"/>
          </p:cNvPicPr>
          <p:nvPr/>
        </p:nvPicPr>
        <p:blipFill>
          <a:blip r:embed="rId4" cstate="print"/>
          <a:stretch>
            <a:fillRect/>
          </a:stretch>
        </p:blipFill>
        <p:spPr>
          <a:xfrm>
            <a:off x="7950200" y="0"/>
            <a:ext cx="1117600" cy="1676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33400" y="4648200"/>
            <a:ext cx="8305800" cy="10668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3400" y="3048000"/>
            <a:ext cx="8305800" cy="9144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967A042-E02F-4D13-9079-28240E5E6B49}" type="slidenum">
              <a:rPr lang="en-US" smtClean="0"/>
              <a:pPr/>
              <a:t>19</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534400" cy="5181600"/>
          </a:xfrm>
          <a:prstGeom prst="rect">
            <a:avLst/>
          </a:prstGeom>
        </p:spPr>
        <p:txBody>
          <a:bodyPr>
            <a:noAutofit/>
          </a:bodyPr>
          <a:lstStyle/>
          <a:p>
            <a:pPr defTabSz="182880"/>
            <a:r>
              <a:rPr lang="en-US" sz="3200" b="1" dirty="0" smtClean="0">
                <a:solidFill>
                  <a:srgbClr val="0070C0"/>
                </a:solidFill>
              </a:rPr>
              <a:t>Tutorial 1– Hello, </a:t>
            </a:r>
            <a:r>
              <a:rPr lang="en-US" sz="3200" b="1" dirty="0" err="1" smtClean="0">
                <a:solidFill>
                  <a:srgbClr val="0070C0"/>
                </a:solidFill>
              </a:rPr>
              <a:t>MapView</a:t>
            </a:r>
            <a:endParaRPr lang="en-US" sz="3200" b="1" dirty="0" smtClean="0">
              <a:solidFill>
                <a:srgbClr val="0070C0"/>
              </a:solidFill>
            </a:endParaRPr>
          </a:p>
          <a:p>
            <a:pPr defTabSz="182880"/>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pPr defTabSz="182880"/>
            <a:endParaRPr lang="en-US" sz="800" dirty="0" smtClean="0"/>
          </a:p>
          <a:p>
            <a:pPr marL="457200" indent="-457200" defTabSz="182880"/>
            <a:r>
              <a:rPr lang="en-US" sz="2400" b="1" dirty="0" smtClean="0"/>
              <a:t>Part 3. Overlays</a:t>
            </a:r>
          </a:p>
          <a:p>
            <a:pPr marL="457200" indent="-457200" defTabSz="182880"/>
            <a:r>
              <a:rPr lang="en-US" dirty="0" smtClean="0"/>
              <a:t>	Back to the </a:t>
            </a:r>
            <a:r>
              <a:rPr lang="en-US" dirty="0" err="1" smtClean="0"/>
              <a:t>HelloMap</a:t>
            </a:r>
            <a:r>
              <a:rPr lang="en-US" dirty="0" smtClean="0"/>
              <a:t> class.</a:t>
            </a:r>
          </a:p>
          <a:p>
            <a:pPr marL="457200" indent="-457200" defTabSz="182880"/>
            <a:endParaRPr lang="en-US" sz="800" dirty="0" smtClean="0"/>
          </a:p>
          <a:p>
            <a:pPr marL="342900" indent="-342900">
              <a:buFont typeface="+mj-lt"/>
              <a:buAutoNum type="arabicPeriod"/>
            </a:pPr>
            <a:r>
              <a:rPr lang="en-US" dirty="0" smtClean="0"/>
              <a:t>First we need some more types. Add the following declarations at the top of the </a:t>
            </a:r>
            <a:r>
              <a:rPr lang="en-US" b="1" dirty="0" err="1" smtClean="0"/>
              <a:t>HelloMapView</a:t>
            </a:r>
            <a:r>
              <a:rPr lang="en-US" dirty="0" smtClean="0"/>
              <a:t> class: </a:t>
            </a:r>
          </a:p>
          <a:p>
            <a:pPr marL="342900" indent="-342900">
              <a:buFont typeface="+mj-lt"/>
              <a:buAutoNum type="arabicPeriod"/>
            </a:pPr>
            <a:endParaRPr lang="en-US" sz="800" dirty="0" smtClean="0"/>
          </a:p>
          <a:p>
            <a:pPr marL="342900" indent="-342900"/>
            <a:r>
              <a:rPr lang="en-US" dirty="0" smtClean="0"/>
              <a:t>		List&lt;Overlay&gt;   </a:t>
            </a:r>
            <a:r>
              <a:rPr lang="en-US" dirty="0" err="1" smtClean="0"/>
              <a:t>mapOverlays</a:t>
            </a:r>
            <a:r>
              <a:rPr lang="en-US" dirty="0" smtClean="0"/>
              <a:t>; </a:t>
            </a:r>
          </a:p>
          <a:p>
            <a:pPr marL="342900" indent="-342900"/>
            <a:r>
              <a:rPr lang="en-US" dirty="0" smtClean="0"/>
              <a:t>		</a:t>
            </a:r>
            <a:r>
              <a:rPr lang="en-US" dirty="0" err="1" smtClean="0"/>
              <a:t>Drawable</a:t>
            </a:r>
            <a:r>
              <a:rPr lang="en-US" dirty="0" smtClean="0"/>
              <a:t>   </a:t>
            </a:r>
            <a:r>
              <a:rPr lang="en-US" dirty="0" err="1" smtClean="0"/>
              <a:t>drawable</a:t>
            </a:r>
            <a:r>
              <a:rPr lang="en-US" dirty="0" smtClean="0"/>
              <a:t>; </a:t>
            </a:r>
          </a:p>
          <a:p>
            <a:pPr marL="342900" indent="-342900"/>
            <a:r>
              <a:rPr lang="en-US" dirty="0" smtClean="0"/>
              <a:t>		</a:t>
            </a:r>
            <a:r>
              <a:rPr lang="en-US" dirty="0" err="1" smtClean="0"/>
              <a:t>HelloItemizedOverlay</a:t>
            </a:r>
            <a:r>
              <a:rPr lang="en-US" dirty="0" smtClean="0"/>
              <a:t>   </a:t>
            </a:r>
            <a:r>
              <a:rPr lang="en-US" dirty="0" err="1" smtClean="0"/>
              <a:t>itemizedOverlay</a:t>
            </a:r>
            <a:r>
              <a:rPr lang="en-US" dirty="0" smtClean="0"/>
              <a:t>;</a:t>
            </a:r>
          </a:p>
          <a:p>
            <a:pPr marL="342900" indent="-342900"/>
            <a:endParaRPr lang="en-US" dirty="0" smtClean="0"/>
          </a:p>
          <a:p>
            <a:pPr marL="342900" indent="-342900">
              <a:buAutoNum type="arabicPeriod" startAt="2"/>
            </a:pPr>
            <a:r>
              <a:rPr lang="en-US" dirty="0" smtClean="0"/>
              <a:t>Now pick up where we left off in the </a:t>
            </a:r>
            <a:r>
              <a:rPr lang="en-US" b="1" dirty="0" err="1" smtClean="0"/>
              <a:t>onCreate</a:t>
            </a:r>
            <a:r>
              <a:rPr lang="en-US" b="1" dirty="0" smtClean="0"/>
              <a:t>()</a:t>
            </a:r>
            <a:r>
              <a:rPr lang="en-US" dirty="0" smtClean="0"/>
              <a:t> method. Instantiate the new fields: </a:t>
            </a:r>
          </a:p>
          <a:p>
            <a:pPr marL="342900" indent="-342900"/>
            <a:r>
              <a:rPr lang="en-US" dirty="0" smtClean="0"/>
              <a:t>	</a:t>
            </a:r>
          </a:p>
          <a:p>
            <a:pPr marL="342900" indent="-342900"/>
            <a:r>
              <a:rPr lang="en-US" dirty="0" smtClean="0"/>
              <a:t>		</a:t>
            </a:r>
            <a:r>
              <a:rPr lang="en-US" dirty="0" err="1" smtClean="0"/>
              <a:t>mapOverlays</a:t>
            </a:r>
            <a:r>
              <a:rPr lang="en-US" dirty="0" smtClean="0"/>
              <a:t> = </a:t>
            </a:r>
            <a:r>
              <a:rPr lang="en-US" dirty="0" err="1" smtClean="0"/>
              <a:t>mapView.getOverlays</a:t>
            </a:r>
            <a:r>
              <a:rPr lang="en-US" dirty="0" smtClean="0"/>
              <a:t>(); </a:t>
            </a:r>
          </a:p>
          <a:p>
            <a:pPr marL="342900" indent="-342900"/>
            <a:r>
              <a:rPr lang="en-US" dirty="0" smtClean="0"/>
              <a:t>		</a:t>
            </a:r>
            <a:r>
              <a:rPr lang="en-US" dirty="0" err="1" smtClean="0"/>
              <a:t>drawable</a:t>
            </a:r>
            <a:r>
              <a:rPr lang="en-US" dirty="0" smtClean="0"/>
              <a:t> = </a:t>
            </a:r>
            <a:r>
              <a:rPr lang="en-US" dirty="0" err="1" smtClean="0"/>
              <a:t>this.getResources</a:t>
            </a:r>
            <a:r>
              <a:rPr lang="en-US" dirty="0" smtClean="0"/>
              <a:t>().</a:t>
            </a:r>
            <a:r>
              <a:rPr lang="en-US" dirty="0" err="1" smtClean="0"/>
              <a:t>getDrawable</a:t>
            </a:r>
            <a:r>
              <a:rPr lang="en-US" dirty="0" smtClean="0"/>
              <a:t>(</a:t>
            </a:r>
            <a:r>
              <a:rPr lang="en-US" dirty="0" err="1" smtClean="0"/>
              <a:t>R.drawable.</a:t>
            </a:r>
            <a:r>
              <a:rPr lang="en-US" i="1" dirty="0" err="1" smtClean="0">
                <a:solidFill>
                  <a:srgbClr val="0070C0"/>
                </a:solidFill>
              </a:rPr>
              <a:t>androidmarke</a:t>
            </a:r>
            <a:r>
              <a:rPr lang="en-US" dirty="0" err="1" smtClean="0">
                <a:solidFill>
                  <a:srgbClr val="0070C0"/>
                </a:solidFill>
              </a:rPr>
              <a:t>r</a:t>
            </a:r>
            <a:r>
              <a:rPr lang="en-US" dirty="0" smtClean="0"/>
              <a:t>); </a:t>
            </a:r>
          </a:p>
          <a:p>
            <a:pPr marL="342900" indent="-342900"/>
            <a:r>
              <a:rPr lang="en-US" dirty="0" smtClean="0"/>
              <a:t>		</a:t>
            </a:r>
            <a:r>
              <a:rPr lang="en-US" dirty="0" err="1" smtClean="0"/>
              <a:t>itemizedOverlay</a:t>
            </a:r>
            <a:r>
              <a:rPr lang="en-US" dirty="0" smtClean="0"/>
              <a:t> = new </a:t>
            </a:r>
            <a:r>
              <a:rPr lang="en-US" dirty="0" err="1" smtClean="0"/>
              <a:t>HelloItemizedOverlay</a:t>
            </a:r>
            <a:r>
              <a:rPr lang="en-US" dirty="0" smtClean="0"/>
              <a:t>(</a:t>
            </a:r>
            <a:r>
              <a:rPr lang="en-US" dirty="0" err="1" smtClean="0"/>
              <a:t>drawable</a:t>
            </a:r>
            <a:r>
              <a:rPr lang="en-US" dirty="0" smtClean="0"/>
              <a:t>, this);</a:t>
            </a:r>
          </a:p>
          <a:p>
            <a:pPr marL="342900" indent="-342900"/>
            <a:endParaRPr lang="en-US" dirty="0" smtClean="0"/>
          </a:p>
          <a:p>
            <a:pPr marL="342900" indent="-342900"/>
            <a:endParaRPr lang="en-US" dirty="0" smtClean="0"/>
          </a:p>
          <a:p>
            <a:pPr marL="342900" indent="-342900"/>
            <a:endParaRPr lang="en-US" dirty="0" smtClean="0"/>
          </a:p>
          <a:p>
            <a:pPr marL="342900" indent="-342900"/>
            <a:r>
              <a:rPr lang="en-US" dirty="0" smtClean="0"/>
              <a:t>________</a:t>
            </a:r>
          </a:p>
          <a:p>
            <a:pPr marL="342900" indent="-342900"/>
            <a:r>
              <a:rPr lang="en-US" sz="1200" b="1" i="1" dirty="0" smtClean="0"/>
              <a:t>Note.  </a:t>
            </a:r>
            <a:r>
              <a:rPr lang="en-US" sz="1200" i="1" dirty="0" smtClean="0"/>
              <a:t>You may pick any </a:t>
            </a:r>
            <a:r>
              <a:rPr lang="en-US" sz="1200" i="1" dirty="0" err="1" smtClean="0"/>
              <a:t>drawable</a:t>
            </a:r>
            <a:r>
              <a:rPr lang="en-US" sz="1200" i="1" dirty="0" smtClean="0"/>
              <a:t> from your SDK folder, say C:\Android\platforms\android-1.6\data\res\drawable</a:t>
            </a:r>
          </a:p>
          <a:p>
            <a:pPr defTabSz="182880"/>
            <a:r>
              <a:rPr lang="en-US" dirty="0" smtClean="0"/>
              <a:t/>
            </a:r>
            <a:br>
              <a:rPr lang="en-US" dirty="0" smtClean="0"/>
            </a:br>
            <a:endParaRPr lang="en-US" dirty="0" smtClean="0"/>
          </a:p>
          <a:p>
            <a:pPr defTabSz="182880"/>
            <a:endParaRPr lang="en-US" dirty="0" smtClean="0"/>
          </a:p>
          <a:p>
            <a:pPr defTabSz="182880"/>
            <a:r>
              <a:rPr lang="en-US" dirty="0" smtClean="0"/>
              <a:t> </a:t>
            </a:r>
          </a:p>
        </p:txBody>
      </p:sp>
      <p:pic>
        <p:nvPicPr>
          <p:cNvPr id="12" name="Picture 11" descr="device.png"/>
          <p:cNvPicPr>
            <a:picLocks noChangeAspect="1"/>
          </p:cNvPicPr>
          <p:nvPr/>
        </p:nvPicPr>
        <p:blipFill>
          <a:blip r:embed="rId4" cstate="print"/>
          <a:stretch>
            <a:fillRect/>
          </a:stretch>
        </p:blipFill>
        <p:spPr>
          <a:xfrm>
            <a:off x="7950200" y="0"/>
            <a:ext cx="1117600" cy="1676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4191000" y="990600"/>
            <a:ext cx="609600" cy="60960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7967A042-E02F-4D13-9079-28240E5E6B49}" type="slidenum">
              <a:rPr lang="en-US" smtClean="0"/>
              <a:pPr/>
              <a:t>2</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3"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1143000"/>
            <a:ext cx="8229600" cy="5181600"/>
          </a:xfrm>
          <a:prstGeom prst="rect">
            <a:avLst/>
          </a:prstGeom>
        </p:spPr>
        <p:txBody>
          <a:bodyPr>
            <a:noAutofit/>
          </a:bodyPr>
          <a:lstStyle/>
          <a:p>
            <a:r>
              <a:rPr lang="en-US" sz="2400" b="1" dirty="0" smtClean="0">
                <a:solidFill>
                  <a:srgbClr val="0070C0"/>
                </a:solidFill>
              </a:rPr>
              <a:t>Google Maps External Library </a:t>
            </a:r>
          </a:p>
          <a:p>
            <a:pPr lvl="1"/>
            <a:r>
              <a:rPr lang="en-US" dirty="0" smtClean="0"/>
              <a:t>Android uses the </a:t>
            </a:r>
            <a:r>
              <a:rPr lang="en-US" i="1" dirty="0" smtClean="0"/>
              <a:t>Google Maps External Library</a:t>
            </a:r>
            <a:r>
              <a:rPr lang="en-US" dirty="0" smtClean="0"/>
              <a:t> to add mapping capabilities to your applications.</a:t>
            </a:r>
          </a:p>
          <a:p>
            <a:pPr lvl="1"/>
            <a:endParaRPr lang="en-US" dirty="0" smtClean="0"/>
          </a:p>
          <a:p>
            <a:pPr lvl="1"/>
            <a:r>
              <a:rPr lang="en-US" i="1" dirty="0" smtClean="0"/>
              <a:t>Google Maps External Library </a:t>
            </a:r>
            <a:r>
              <a:rPr lang="en-US" dirty="0" smtClean="0"/>
              <a:t>includes the </a:t>
            </a:r>
            <a:r>
              <a:rPr lang="en-US" b="1" dirty="0" err="1" smtClean="0">
                <a:solidFill>
                  <a:srgbClr val="C00000"/>
                </a:solidFill>
              </a:rPr>
              <a:t>com.google.android.maps</a:t>
            </a:r>
            <a:r>
              <a:rPr lang="en-US" b="1" dirty="0" smtClean="0">
                <a:solidFill>
                  <a:srgbClr val="C00000"/>
                </a:solidFill>
              </a:rPr>
              <a:t> package</a:t>
            </a:r>
            <a:r>
              <a:rPr lang="en-US" dirty="0" smtClean="0">
                <a:solidFill>
                  <a:srgbClr val="C00000"/>
                </a:solidFill>
              </a:rPr>
              <a:t>.</a:t>
            </a:r>
            <a:r>
              <a:rPr lang="en-US" dirty="0" smtClean="0"/>
              <a:t> The classes of this package offer built-in </a:t>
            </a:r>
            <a:r>
              <a:rPr lang="en-US" i="1" dirty="0" smtClean="0"/>
              <a:t>downloading</a:t>
            </a:r>
            <a:r>
              <a:rPr lang="en-US" dirty="0" smtClean="0"/>
              <a:t>, </a:t>
            </a:r>
            <a:r>
              <a:rPr lang="en-US" i="1" dirty="0" smtClean="0"/>
              <a:t>rendering</a:t>
            </a:r>
            <a:r>
              <a:rPr lang="en-US" dirty="0" smtClean="0"/>
              <a:t>, and </a:t>
            </a:r>
            <a:r>
              <a:rPr lang="en-US" i="1" dirty="0" smtClean="0"/>
              <a:t>caching</a:t>
            </a:r>
            <a:r>
              <a:rPr lang="en-US" dirty="0" smtClean="0"/>
              <a:t> of Maps tiles, as well as a variety of </a:t>
            </a:r>
            <a:r>
              <a:rPr lang="en-US" i="1" dirty="0" smtClean="0"/>
              <a:t>display option</a:t>
            </a:r>
            <a:r>
              <a:rPr lang="en-US" dirty="0" smtClean="0"/>
              <a:t>s and </a:t>
            </a:r>
            <a:r>
              <a:rPr lang="en-US" i="1" dirty="0" smtClean="0"/>
              <a:t>controls</a:t>
            </a:r>
            <a:r>
              <a:rPr lang="en-US" dirty="0" smtClean="0"/>
              <a:t>. </a:t>
            </a:r>
          </a:p>
          <a:p>
            <a:pPr lvl="1"/>
            <a:endParaRPr lang="en-US" dirty="0" smtClean="0"/>
          </a:p>
          <a:p>
            <a:pPr lvl="1"/>
            <a:r>
              <a:rPr lang="en-US" dirty="0" smtClean="0"/>
              <a:t>The key class in the Maps package is </a:t>
            </a:r>
            <a:r>
              <a:rPr lang="en-US" b="1" dirty="0" err="1" smtClean="0">
                <a:solidFill>
                  <a:srgbClr val="C00000"/>
                </a:solidFill>
              </a:rPr>
              <a:t>com.google.android.maps.MapView</a:t>
            </a:r>
            <a:r>
              <a:rPr lang="en-US" dirty="0" smtClean="0"/>
              <a:t>, a subclass of </a:t>
            </a:r>
            <a:r>
              <a:rPr lang="en-US" i="1" dirty="0" err="1" smtClean="0"/>
              <a:t>ViewGroup</a:t>
            </a:r>
            <a:r>
              <a:rPr lang="en-US" dirty="0" smtClean="0"/>
              <a:t>. </a:t>
            </a:r>
          </a:p>
          <a:p>
            <a:pPr lvl="1"/>
            <a:endParaRPr lang="en-US" dirty="0" smtClean="0"/>
          </a:p>
          <a:p>
            <a:pPr lvl="1"/>
            <a:r>
              <a:rPr lang="en-US" dirty="0" smtClean="0"/>
              <a:t>A </a:t>
            </a:r>
            <a:r>
              <a:rPr lang="en-US" b="1" dirty="0" err="1" smtClean="0">
                <a:solidFill>
                  <a:srgbClr val="C00000"/>
                </a:solidFill>
              </a:rPr>
              <a:t>MapView</a:t>
            </a:r>
            <a:r>
              <a:rPr lang="en-US" dirty="0" smtClean="0"/>
              <a:t> displays a map with data obtained from the Google Maps service. </a:t>
            </a:r>
          </a:p>
          <a:p>
            <a:pPr lvl="1"/>
            <a:endParaRPr lang="en-US" dirty="0" smtClean="0"/>
          </a:p>
          <a:p>
            <a:pPr lvl="1"/>
            <a:r>
              <a:rPr lang="en-US" dirty="0" smtClean="0"/>
              <a:t>When the </a:t>
            </a:r>
            <a:r>
              <a:rPr lang="en-US" b="1" dirty="0" err="1" smtClean="0"/>
              <a:t>MapView</a:t>
            </a:r>
            <a:r>
              <a:rPr lang="en-US" dirty="0" smtClean="0"/>
              <a:t> has focus, it will capture </a:t>
            </a:r>
            <a:r>
              <a:rPr lang="en-US" i="1" dirty="0" err="1" smtClean="0"/>
              <a:t>keypresses</a:t>
            </a:r>
            <a:r>
              <a:rPr lang="en-US" dirty="0" smtClean="0"/>
              <a:t> and </a:t>
            </a:r>
            <a:r>
              <a:rPr lang="en-US" i="1" dirty="0" smtClean="0"/>
              <a:t>touch gestures </a:t>
            </a:r>
            <a:r>
              <a:rPr lang="en-US" dirty="0" smtClean="0"/>
              <a:t>to </a:t>
            </a:r>
            <a:r>
              <a:rPr lang="en-US" i="1" dirty="0" smtClean="0"/>
              <a:t>pan</a:t>
            </a:r>
            <a:r>
              <a:rPr lang="en-US" dirty="0" smtClean="0"/>
              <a:t> and </a:t>
            </a:r>
            <a:r>
              <a:rPr lang="en-US" i="1" dirty="0" smtClean="0"/>
              <a:t>zoom</a:t>
            </a:r>
            <a:r>
              <a:rPr lang="en-US" dirty="0" smtClean="0"/>
              <a:t> the map automatically, including handling network requests for additional maps tiles. It also provides all of the UI elements necessary for users to control the map. </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33400" y="4572000"/>
            <a:ext cx="8305800" cy="12192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3400" y="2667000"/>
            <a:ext cx="8305800" cy="12192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967A042-E02F-4D13-9079-28240E5E6B49}" type="slidenum">
              <a:rPr lang="en-US" smtClean="0"/>
              <a:pPr/>
              <a:t>20</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534400" cy="5181600"/>
          </a:xfrm>
          <a:prstGeom prst="rect">
            <a:avLst/>
          </a:prstGeom>
        </p:spPr>
        <p:txBody>
          <a:bodyPr>
            <a:noAutofit/>
          </a:bodyPr>
          <a:lstStyle/>
          <a:p>
            <a:pPr defTabSz="182880"/>
            <a:r>
              <a:rPr lang="en-US" sz="3200" b="1" dirty="0" smtClean="0">
                <a:solidFill>
                  <a:srgbClr val="0070C0"/>
                </a:solidFill>
              </a:rPr>
              <a:t>Tutorial 1– Hello, </a:t>
            </a:r>
            <a:r>
              <a:rPr lang="en-US" sz="3200" b="1" dirty="0" err="1" smtClean="0">
                <a:solidFill>
                  <a:srgbClr val="0070C0"/>
                </a:solidFill>
              </a:rPr>
              <a:t>MapView</a:t>
            </a:r>
            <a:endParaRPr lang="en-US" sz="3200" b="1" dirty="0" smtClean="0">
              <a:solidFill>
                <a:srgbClr val="0070C0"/>
              </a:solidFill>
            </a:endParaRPr>
          </a:p>
          <a:p>
            <a:pPr defTabSz="182880"/>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pPr defTabSz="182880"/>
            <a:endParaRPr lang="en-US" sz="800" dirty="0" smtClean="0"/>
          </a:p>
          <a:p>
            <a:pPr marL="457200" indent="-457200" defTabSz="182880"/>
            <a:r>
              <a:rPr lang="en-US" b="1" dirty="0" smtClean="0"/>
              <a:t>Part 3. Overlays</a:t>
            </a:r>
          </a:p>
          <a:p>
            <a:pPr marL="457200" indent="-457200" defTabSz="182880"/>
            <a:r>
              <a:rPr lang="en-US" dirty="0" smtClean="0"/>
              <a:t>	Back to the </a:t>
            </a:r>
            <a:r>
              <a:rPr lang="en-US" dirty="0" err="1" smtClean="0"/>
              <a:t>HelloMap</a:t>
            </a:r>
            <a:r>
              <a:rPr lang="en-US" dirty="0" smtClean="0"/>
              <a:t> class. Adding </a:t>
            </a:r>
            <a:r>
              <a:rPr lang="en-US" dirty="0" err="1" smtClean="0"/>
              <a:t>OverlayItems</a:t>
            </a:r>
            <a:r>
              <a:rPr lang="en-US" dirty="0" smtClean="0"/>
              <a:t> to the map</a:t>
            </a:r>
          </a:p>
          <a:p>
            <a:pPr marL="457200" indent="-457200" defTabSz="182880"/>
            <a:endParaRPr lang="en-US" sz="800" dirty="0" smtClean="0"/>
          </a:p>
          <a:p>
            <a:pPr marL="342900" indent="-342900">
              <a:buAutoNum type="arabicPeriod" startAt="3"/>
            </a:pPr>
            <a:r>
              <a:rPr lang="en-US" dirty="0" smtClean="0"/>
              <a:t>Add a </a:t>
            </a:r>
            <a:r>
              <a:rPr lang="en-US" dirty="0" err="1" smtClean="0"/>
              <a:t>GeoPoint</a:t>
            </a:r>
            <a:r>
              <a:rPr lang="en-US" dirty="0" smtClean="0"/>
              <a:t>/title representing the ‘Cleveland Ohio’ location</a:t>
            </a:r>
          </a:p>
          <a:p>
            <a:pPr marL="342900" indent="-342900"/>
            <a:endParaRPr lang="en-US" sz="800" dirty="0" smtClean="0"/>
          </a:p>
          <a:p>
            <a:r>
              <a:rPr lang="en-US" dirty="0" smtClean="0"/>
              <a:t>        </a:t>
            </a:r>
            <a:r>
              <a:rPr lang="en-US" dirty="0" err="1" smtClean="0"/>
              <a:t>GeoPoint</a:t>
            </a:r>
            <a:r>
              <a:rPr lang="en-US" dirty="0" smtClean="0"/>
              <a:t> point1 = new </a:t>
            </a:r>
            <a:r>
              <a:rPr lang="en-US" dirty="0" err="1" smtClean="0"/>
              <a:t>GeoPoint</a:t>
            </a:r>
            <a:r>
              <a:rPr lang="en-US" dirty="0" smtClean="0"/>
              <a:t>(41501719,-81675140);  </a:t>
            </a:r>
            <a:endParaRPr lang="en-US" u="sng" dirty="0" smtClean="0"/>
          </a:p>
          <a:p>
            <a:r>
              <a:rPr lang="en-US" dirty="0" smtClean="0"/>
              <a:t>        </a:t>
            </a:r>
            <a:r>
              <a:rPr lang="en-US" dirty="0" err="1" smtClean="0"/>
              <a:t>OverlayItem</a:t>
            </a:r>
            <a:r>
              <a:rPr lang="en-US" dirty="0" smtClean="0"/>
              <a:t> </a:t>
            </a:r>
            <a:r>
              <a:rPr lang="en-US" dirty="0" err="1" smtClean="0"/>
              <a:t>overlayitem</a:t>
            </a:r>
            <a:r>
              <a:rPr lang="en-US" dirty="0" smtClean="0"/>
              <a:t> = new </a:t>
            </a:r>
            <a:r>
              <a:rPr lang="en-US" dirty="0" err="1" smtClean="0"/>
              <a:t>OverlayItem</a:t>
            </a:r>
            <a:r>
              <a:rPr lang="en-US" dirty="0" smtClean="0"/>
              <a:t>(point1, "Hello from CSU Ohio", "");</a:t>
            </a:r>
          </a:p>
          <a:p>
            <a:r>
              <a:rPr lang="en-US" dirty="0" smtClean="0"/>
              <a:t>         </a:t>
            </a:r>
            <a:r>
              <a:rPr lang="en-US" dirty="0" err="1" smtClean="0"/>
              <a:t>itemizedOverlay.addOverlay</a:t>
            </a:r>
            <a:r>
              <a:rPr lang="en-US" dirty="0" smtClean="0"/>
              <a:t>(</a:t>
            </a:r>
            <a:r>
              <a:rPr lang="en-US" dirty="0" err="1" smtClean="0"/>
              <a:t>overlayitem</a:t>
            </a:r>
            <a:r>
              <a:rPr lang="en-US" dirty="0" smtClean="0"/>
              <a:t>);</a:t>
            </a:r>
          </a:p>
          <a:p>
            <a:r>
              <a:rPr lang="en-US" dirty="0" smtClean="0"/>
              <a:t>         </a:t>
            </a:r>
            <a:r>
              <a:rPr lang="en-US" dirty="0" err="1" smtClean="0"/>
              <a:t>mapOverlays.add</a:t>
            </a:r>
            <a:r>
              <a:rPr lang="en-US" dirty="0" smtClean="0"/>
              <a:t>(</a:t>
            </a:r>
            <a:r>
              <a:rPr lang="en-US" dirty="0" err="1" smtClean="0"/>
              <a:t>itemizedOverlay</a:t>
            </a:r>
            <a:r>
              <a:rPr lang="en-US" dirty="0" smtClean="0"/>
              <a:t>);</a:t>
            </a:r>
          </a:p>
          <a:p>
            <a:pPr marL="342900" indent="-342900"/>
            <a:endParaRPr lang="en-US" dirty="0" smtClean="0"/>
          </a:p>
          <a:p>
            <a:pPr marL="342900" indent="-342900">
              <a:buAutoNum type="arabicPeriod" startAt="4"/>
            </a:pPr>
            <a:r>
              <a:rPr lang="en-US" dirty="0" smtClean="0"/>
              <a:t>Add a second </a:t>
            </a:r>
            <a:r>
              <a:rPr lang="en-US" dirty="0" err="1" smtClean="0"/>
              <a:t>geoPoint</a:t>
            </a:r>
            <a:r>
              <a:rPr lang="en-US" dirty="0" smtClean="0"/>
              <a:t>/title representing ‘San Jose, Costa Rica’</a:t>
            </a:r>
          </a:p>
          <a:p>
            <a:pPr marL="342900" indent="-342900">
              <a:buAutoNum type="arabicPeriod" startAt="4"/>
            </a:pPr>
            <a:endParaRPr lang="en-US" dirty="0" smtClean="0"/>
          </a:p>
          <a:p>
            <a:r>
              <a:rPr lang="en-US" dirty="0" smtClean="0"/>
              <a:t>         </a:t>
            </a:r>
            <a:r>
              <a:rPr lang="en-US" dirty="0" err="1" smtClean="0"/>
              <a:t>GeoPoint</a:t>
            </a:r>
            <a:r>
              <a:rPr lang="en-US" dirty="0" smtClean="0"/>
              <a:t> point2 = new </a:t>
            </a:r>
            <a:r>
              <a:rPr lang="en-US" dirty="0" err="1" smtClean="0"/>
              <a:t>GeoPoint</a:t>
            </a:r>
            <a:r>
              <a:rPr lang="en-US" dirty="0" smtClean="0"/>
              <a:t>( 9933056,-84083056); </a:t>
            </a:r>
          </a:p>
          <a:p>
            <a:r>
              <a:rPr lang="en-US" dirty="0" smtClean="0"/>
              <a:t>         </a:t>
            </a:r>
            <a:r>
              <a:rPr lang="en-US" dirty="0" err="1" smtClean="0"/>
              <a:t>OverlayItem</a:t>
            </a:r>
            <a:r>
              <a:rPr lang="en-US" dirty="0" smtClean="0"/>
              <a:t> overlayitem2 = new </a:t>
            </a:r>
            <a:r>
              <a:rPr lang="en-US" dirty="0" err="1" smtClean="0"/>
              <a:t>OverlayItem</a:t>
            </a:r>
            <a:r>
              <a:rPr lang="en-US" dirty="0" smtClean="0"/>
              <a:t>(point2, "</a:t>
            </a:r>
            <a:r>
              <a:rPr lang="en-US" dirty="0" err="1" smtClean="0"/>
              <a:t>Hola</a:t>
            </a:r>
            <a:r>
              <a:rPr lang="en-US" dirty="0" smtClean="0"/>
              <a:t> </a:t>
            </a:r>
            <a:r>
              <a:rPr lang="en-US" dirty="0" err="1" smtClean="0"/>
              <a:t>desde</a:t>
            </a:r>
            <a:r>
              <a:rPr lang="en-US" dirty="0" smtClean="0"/>
              <a:t> San Jose, CR", "");</a:t>
            </a:r>
          </a:p>
          <a:p>
            <a:r>
              <a:rPr lang="en-US" dirty="0" smtClean="0"/>
              <a:t>         </a:t>
            </a:r>
            <a:r>
              <a:rPr lang="en-US" dirty="0" err="1" smtClean="0"/>
              <a:t>itemizedOverlay.addOverlay</a:t>
            </a:r>
            <a:r>
              <a:rPr lang="en-US" dirty="0" smtClean="0"/>
              <a:t>(overlayitem2);</a:t>
            </a:r>
          </a:p>
          <a:p>
            <a:r>
              <a:rPr lang="en-US" dirty="0" smtClean="0"/>
              <a:t>         </a:t>
            </a:r>
            <a:r>
              <a:rPr lang="en-US" dirty="0" err="1" smtClean="0"/>
              <a:t>mapOverlays.add</a:t>
            </a:r>
            <a:r>
              <a:rPr lang="en-US" dirty="0" smtClean="0"/>
              <a:t>(</a:t>
            </a:r>
            <a:r>
              <a:rPr lang="en-US" dirty="0" err="1" smtClean="0"/>
              <a:t>itemizedOverlay</a:t>
            </a:r>
            <a:r>
              <a:rPr lang="en-US" dirty="0" smtClean="0"/>
              <a:t>);</a:t>
            </a:r>
          </a:p>
          <a:p>
            <a:endParaRPr lang="en-US" dirty="0" smtClean="0"/>
          </a:p>
          <a:p>
            <a:r>
              <a:rPr lang="en-US" dirty="0" smtClean="0"/>
              <a:t>5.   Ready to run</a:t>
            </a:r>
          </a:p>
          <a:p>
            <a:endParaRPr lang="en-US" dirty="0" smtClean="0"/>
          </a:p>
          <a:p>
            <a:pPr marL="342900" indent="-342900">
              <a:buAutoNum type="arabicPeriod" startAt="4"/>
            </a:pPr>
            <a:endParaRPr lang="en-US" dirty="0" smtClean="0"/>
          </a:p>
          <a:p>
            <a:pPr marL="342900" indent="-342900"/>
            <a:r>
              <a:rPr lang="en-US" dirty="0" smtClean="0"/>
              <a:t>	</a:t>
            </a:r>
          </a:p>
          <a:p>
            <a:pPr marL="342900" indent="-342900"/>
            <a:r>
              <a:rPr lang="en-US" dirty="0" smtClean="0"/>
              <a:t>	</a:t>
            </a:r>
            <a:br>
              <a:rPr lang="en-US" dirty="0" smtClean="0"/>
            </a:br>
            <a:endParaRPr lang="en-US" dirty="0" smtClean="0"/>
          </a:p>
          <a:p>
            <a:pPr defTabSz="182880"/>
            <a:endParaRPr lang="en-US" dirty="0" smtClean="0"/>
          </a:p>
          <a:p>
            <a:pPr defTabSz="182880"/>
            <a:r>
              <a:rPr lang="en-US" dirty="0" smtClean="0"/>
              <a:t> </a:t>
            </a:r>
          </a:p>
        </p:txBody>
      </p:sp>
      <p:pic>
        <p:nvPicPr>
          <p:cNvPr id="12" name="Picture 11" descr="device.png"/>
          <p:cNvPicPr>
            <a:picLocks noChangeAspect="1"/>
          </p:cNvPicPr>
          <p:nvPr/>
        </p:nvPicPr>
        <p:blipFill>
          <a:blip r:embed="rId4" cstate="print"/>
          <a:stretch>
            <a:fillRect/>
          </a:stretch>
        </p:blipFill>
        <p:spPr>
          <a:xfrm>
            <a:off x="7950200" y="0"/>
            <a:ext cx="1117600" cy="1676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21</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610600" cy="3886200"/>
          </a:xfrm>
          <a:prstGeom prst="rect">
            <a:avLst/>
          </a:prstGeom>
        </p:spPr>
        <p:txBody>
          <a:bodyPr>
            <a:noAutofit/>
          </a:bodyPr>
          <a:lstStyle/>
          <a:p>
            <a:pPr defTabSz="182880"/>
            <a:r>
              <a:rPr lang="en-US" sz="3200" b="1" dirty="0" smtClean="0">
                <a:solidFill>
                  <a:srgbClr val="0070C0"/>
                </a:solidFill>
              </a:rPr>
              <a:t>Tutorial 2.   Using </a:t>
            </a:r>
            <a:r>
              <a:rPr lang="en-US" sz="3200" b="1" dirty="0" err="1" smtClean="0">
                <a:solidFill>
                  <a:srgbClr val="0070C0"/>
                </a:solidFill>
              </a:rPr>
              <a:t>Geocoder</a:t>
            </a:r>
            <a:endParaRPr lang="en-US" sz="3200" b="1" dirty="0" smtClean="0">
              <a:solidFill>
                <a:srgbClr val="0070C0"/>
              </a:solidFill>
            </a:endParaRPr>
          </a:p>
          <a:p>
            <a:pPr defTabSz="182880"/>
            <a:r>
              <a:rPr lang="en-US" sz="1050" dirty="0" smtClean="0">
                <a:solidFill>
                  <a:srgbClr val="0070C0"/>
                </a:solidFill>
              </a:rPr>
              <a:t>Reference </a:t>
            </a:r>
            <a:r>
              <a:rPr lang="en-US" sz="1050" dirty="0" smtClean="0">
                <a:solidFill>
                  <a:srgbClr val="0070C0"/>
                </a:solidFill>
                <a:hlinkClick r:id="rId3"/>
              </a:rPr>
              <a:t>http://developer.android.com/reference/android/location/Geocoder.html</a:t>
            </a:r>
            <a:endParaRPr lang="en-US" sz="1050" dirty="0" smtClean="0">
              <a:solidFill>
                <a:srgbClr val="0070C0"/>
              </a:solidFill>
            </a:endParaRPr>
          </a:p>
          <a:p>
            <a:pPr defTabSz="182880"/>
            <a:endParaRPr lang="en-US" sz="1050" dirty="0" smtClean="0">
              <a:solidFill>
                <a:srgbClr val="0070C0"/>
              </a:solidFill>
            </a:endParaRPr>
          </a:p>
          <a:p>
            <a:pPr defTabSz="182880"/>
            <a:endParaRPr lang="en-US" sz="1050" dirty="0" smtClean="0">
              <a:solidFill>
                <a:srgbClr val="0070C0"/>
              </a:solidFill>
            </a:endParaRPr>
          </a:p>
          <a:p>
            <a:pPr marL="457200" indent="-457200" defTabSz="182880"/>
            <a:r>
              <a:rPr lang="en-US" sz="2400" b="1" dirty="0" err="1" smtClean="0"/>
              <a:t>Geocoder</a:t>
            </a:r>
            <a:r>
              <a:rPr lang="en-US" sz="2400" b="1" dirty="0" smtClean="0"/>
              <a:t> Class</a:t>
            </a:r>
          </a:p>
          <a:p>
            <a:pPr marL="457200" indent="-457200" algn="just" defTabSz="182880"/>
            <a:r>
              <a:rPr lang="en-US" dirty="0" smtClean="0"/>
              <a:t>	</a:t>
            </a:r>
            <a:r>
              <a:rPr lang="en-US" dirty="0" err="1" smtClean="0"/>
              <a:t>Geocoding</a:t>
            </a:r>
            <a:r>
              <a:rPr lang="en-US" dirty="0" smtClean="0"/>
              <a:t> is the process of transforming a </a:t>
            </a:r>
            <a:r>
              <a:rPr lang="en-US" dirty="0" smtClean="0">
                <a:solidFill>
                  <a:srgbClr val="C00000"/>
                </a:solidFill>
              </a:rPr>
              <a:t>street address </a:t>
            </a:r>
            <a:r>
              <a:rPr lang="en-US" dirty="0" smtClean="0"/>
              <a:t>or other description of a location into a (</a:t>
            </a:r>
            <a:r>
              <a:rPr lang="en-US" dirty="0" smtClean="0">
                <a:solidFill>
                  <a:srgbClr val="C00000"/>
                </a:solidFill>
              </a:rPr>
              <a:t>latitude, longitude</a:t>
            </a:r>
            <a:r>
              <a:rPr lang="en-US" dirty="0" smtClean="0"/>
              <a:t>) coordinate. </a:t>
            </a:r>
          </a:p>
          <a:p>
            <a:pPr marL="457200" indent="-457200" algn="just" defTabSz="182880"/>
            <a:endParaRPr lang="en-US" dirty="0" smtClean="0"/>
          </a:p>
          <a:p>
            <a:pPr marL="457200" indent="-457200" algn="just" defTabSz="182880"/>
            <a:r>
              <a:rPr lang="en-US" dirty="0" smtClean="0"/>
              <a:t>	Reverse </a:t>
            </a:r>
            <a:r>
              <a:rPr lang="en-US" dirty="0" err="1" smtClean="0"/>
              <a:t>geocoding</a:t>
            </a:r>
            <a:r>
              <a:rPr lang="en-US" dirty="0" smtClean="0"/>
              <a:t> is the process of transforming a (</a:t>
            </a:r>
            <a:r>
              <a:rPr lang="en-US" dirty="0" smtClean="0">
                <a:solidFill>
                  <a:srgbClr val="C00000"/>
                </a:solidFill>
              </a:rPr>
              <a:t>latitude, longitude</a:t>
            </a:r>
            <a:r>
              <a:rPr lang="en-US" dirty="0" smtClean="0"/>
              <a:t>) coordinate into a (partial) </a:t>
            </a:r>
            <a:r>
              <a:rPr lang="en-US" dirty="0" smtClean="0">
                <a:solidFill>
                  <a:srgbClr val="C00000"/>
                </a:solidFill>
              </a:rPr>
              <a:t>address</a:t>
            </a:r>
            <a:r>
              <a:rPr lang="en-US" dirty="0" smtClean="0"/>
              <a:t>. </a:t>
            </a:r>
          </a:p>
          <a:p>
            <a:pPr marL="457200" indent="-457200" algn="just" defTabSz="182880"/>
            <a:endParaRPr lang="en-US" dirty="0" smtClean="0"/>
          </a:p>
          <a:p>
            <a:pPr marL="457200" indent="-457200" algn="just" defTabSz="182880"/>
            <a:r>
              <a:rPr lang="en-US" dirty="0" smtClean="0"/>
              <a:t>	The amount of detail in a reverse </a:t>
            </a:r>
            <a:r>
              <a:rPr lang="en-US" dirty="0" err="1" smtClean="0"/>
              <a:t>geocoded</a:t>
            </a:r>
            <a:r>
              <a:rPr lang="en-US" dirty="0" smtClean="0"/>
              <a:t> location description may vary, for example one might contain the full street address of the closest building, while another might contain only a city name and postal code. </a:t>
            </a:r>
          </a:p>
          <a:p>
            <a:pPr marL="457200" indent="-457200" defTabSz="182880"/>
            <a:endParaRPr lang="en-US" dirty="0" smtClean="0"/>
          </a:p>
          <a:p>
            <a:pPr marL="457200" indent="-457200" defTabSz="182880"/>
            <a:r>
              <a:rPr lang="en-US" dirty="0" smtClean="0"/>
              <a:t>	</a:t>
            </a:r>
          </a:p>
        </p:txBody>
      </p:sp>
      <p:graphicFrame>
        <p:nvGraphicFramePr>
          <p:cNvPr id="14" name="Table 13"/>
          <p:cNvGraphicFramePr>
            <a:graphicFrameLocks noGrp="1"/>
          </p:cNvGraphicFramePr>
          <p:nvPr/>
        </p:nvGraphicFramePr>
        <p:xfrm>
          <a:off x="685800" y="4800600"/>
          <a:ext cx="6629400" cy="1656080"/>
        </p:xfrm>
        <a:graphic>
          <a:graphicData uri="http://schemas.openxmlformats.org/drawingml/2006/table">
            <a:tbl>
              <a:tblPr firstRow="1" bandRow="1">
                <a:tableStyleId>{5C22544A-7EE6-4342-B048-85BDC9FD1C3A}</a:tableStyleId>
              </a:tblPr>
              <a:tblGrid>
                <a:gridCol w="2743200"/>
                <a:gridCol w="3886200"/>
              </a:tblGrid>
              <a:tr h="370840">
                <a:tc gridSpan="2">
                  <a:txBody>
                    <a:bodyPr/>
                    <a:lstStyle/>
                    <a:p>
                      <a:pPr algn="ctr"/>
                      <a:r>
                        <a:rPr lang="en-US" dirty="0" err="1" smtClean="0"/>
                        <a:t>Geocoding</a:t>
                      </a:r>
                      <a:endParaRPr lang="en-US" dirty="0"/>
                    </a:p>
                  </a:txBody>
                  <a:tcPr/>
                </a:tc>
                <a:tc hMerge="1">
                  <a:txBody>
                    <a:bodyPr/>
                    <a:lstStyle/>
                    <a:p>
                      <a:endParaRPr lang="en-US" dirty="0"/>
                    </a:p>
                  </a:txBody>
                  <a:tcPr/>
                </a:tc>
              </a:tr>
              <a:tr h="370840">
                <a:tc>
                  <a:txBody>
                    <a:bodyPr/>
                    <a:lstStyle/>
                    <a:p>
                      <a:r>
                        <a:rPr lang="en-US" b="1" dirty="0" smtClean="0"/>
                        <a:t>Address</a:t>
                      </a:r>
                      <a:endParaRPr lang="en-US" b="1" dirty="0"/>
                    </a:p>
                  </a:txBody>
                  <a:tcPr/>
                </a:tc>
                <a:tc>
                  <a:txBody>
                    <a:bodyPr/>
                    <a:lstStyle/>
                    <a:p>
                      <a:r>
                        <a:rPr lang="en-US" b="1" dirty="0" smtClean="0"/>
                        <a:t>Location</a:t>
                      </a:r>
                      <a:endParaRPr lang="en-US" b="1" dirty="0"/>
                    </a:p>
                  </a:txBody>
                  <a:tcPr/>
                </a:tc>
              </a:tr>
              <a:tr h="370840">
                <a:tc>
                  <a:txBody>
                    <a:bodyPr/>
                    <a:lstStyle/>
                    <a:p>
                      <a:r>
                        <a:rPr lang="en-US" dirty="0" smtClean="0"/>
                        <a:t>1860 East 18</a:t>
                      </a:r>
                      <a:r>
                        <a:rPr lang="en-US" baseline="0" dirty="0" smtClean="0"/>
                        <a:t> </a:t>
                      </a:r>
                      <a:r>
                        <a:rPr lang="en-US" dirty="0" smtClean="0"/>
                        <a:t>Street</a:t>
                      </a:r>
                    </a:p>
                    <a:p>
                      <a:r>
                        <a:rPr lang="en-US" dirty="0" smtClean="0"/>
                        <a:t>Cleveland Ohio</a:t>
                      </a:r>
                      <a:endParaRPr lang="en-US" dirty="0"/>
                    </a:p>
                  </a:txBody>
                  <a:tcPr/>
                </a:tc>
                <a:tc>
                  <a:txBody>
                    <a:bodyPr/>
                    <a:lstStyle/>
                    <a:p>
                      <a:pPr algn="ctr"/>
                      <a:r>
                        <a:rPr lang="en-US" sz="1800" dirty="0" smtClean="0">
                          <a:latin typeface="Courier New" pitchFamily="49" charset="0"/>
                          <a:cs typeface="Courier New" pitchFamily="49" charset="0"/>
                        </a:rPr>
                        <a:t>Latitude:    +41.5020952</a:t>
                      </a:r>
                    </a:p>
                    <a:p>
                      <a:pPr algn="ctr"/>
                      <a:r>
                        <a:rPr lang="en-US" sz="1800" dirty="0" smtClean="0">
                          <a:latin typeface="Courier New" pitchFamily="49" charset="0"/>
                          <a:cs typeface="Courier New" pitchFamily="49" charset="0"/>
                        </a:rPr>
                        <a:t>Longitude:   -81.6789717</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22</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229600" cy="1371600"/>
          </a:xfrm>
          <a:prstGeom prst="rect">
            <a:avLst/>
          </a:prstGeom>
        </p:spPr>
        <p:txBody>
          <a:bodyPr>
            <a:noAutofit/>
          </a:bodyPr>
          <a:lstStyle/>
          <a:p>
            <a:pPr defTabSz="182880"/>
            <a:r>
              <a:rPr lang="en-US" sz="3200" b="1" dirty="0" smtClean="0">
                <a:solidFill>
                  <a:srgbClr val="0070C0"/>
                </a:solidFill>
              </a:rPr>
              <a:t>Tutorial 2.   Using </a:t>
            </a:r>
            <a:r>
              <a:rPr lang="en-US" sz="3200" b="1" dirty="0" err="1" smtClean="0">
                <a:solidFill>
                  <a:srgbClr val="0070C0"/>
                </a:solidFill>
              </a:rPr>
              <a:t>Geocoder</a:t>
            </a:r>
            <a:endParaRPr lang="en-US" sz="3200" b="1" dirty="0" smtClean="0">
              <a:solidFill>
                <a:srgbClr val="0070C0"/>
              </a:solidFill>
            </a:endParaRPr>
          </a:p>
          <a:p>
            <a:pPr defTabSz="182880"/>
            <a:endParaRPr lang="en-US" sz="1050" dirty="0" smtClean="0">
              <a:solidFill>
                <a:srgbClr val="0070C0"/>
              </a:solidFill>
            </a:endParaRPr>
          </a:p>
          <a:p>
            <a:pPr marL="457200" indent="-457200" defTabSz="182880"/>
            <a:r>
              <a:rPr lang="en-US" sz="2400" b="1" dirty="0" err="1" smtClean="0"/>
              <a:t>Geocoder</a:t>
            </a:r>
            <a:r>
              <a:rPr lang="en-US" sz="2400" b="1" dirty="0" smtClean="0"/>
              <a:t> Class</a:t>
            </a:r>
          </a:p>
          <a:p>
            <a:pPr marL="457200" indent="-457200" algn="just" defTabSz="182880"/>
            <a:endParaRPr lang="en-US" dirty="0" smtClean="0"/>
          </a:p>
          <a:p>
            <a:pPr marL="457200" indent="-457200" algn="just" defTabSz="182880"/>
            <a:endParaRPr lang="en-US" dirty="0" smtClean="0"/>
          </a:p>
          <a:p>
            <a:pPr marL="457200" indent="-457200" defTabSz="182880"/>
            <a:r>
              <a:rPr lang="en-US" dirty="0" smtClean="0"/>
              <a:t>	</a:t>
            </a:r>
          </a:p>
        </p:txBody>
      </p:sp>
      <p:graphicFrame>
        <p:nvGraphicFramePr>
          <p:cNvPr id="15" name="Table 14"/>
          <p:cNvGraphicFramePr>
            <a:graphicFrameLocks noGrp="1"/>
          </p:cNvGraphicFramePr>
          <p:nvPr/>
        </p:nvGraphicFramePr>
        <p:xfrm>
          <a:off x="838200" y="2057400"/>
          <a:ext cx="7467600" cy="4454767"/>
        </p:xfrm>
        <a:graphic>
          <a:graphicData uri="http://schemas.openxmlformats.org/drawingml/2006/table">
            <a:tbl>
              <a:tblPr/>
              <a:tblGrid>
                <a:gridCol w="1143000"/>
                <a:gridCol w="6324600"/>
              </a:tblGrid>
              <a:tr h="153915">
                <a:tc gridSpan="2">
                  <a:txBody>
                    <a:bodyPr/>
                    <a:lstStyle/>
                    <a:p>
                      <a:pPr marL="0" marR="0">
                        <a:lnSpc>
                          <a:spcPct val="115000"/>
                        </a:lnSpc>
                        <a:spcBef>
                          <a:spcPts val="600"/>
                        </a:spcBef>
                        <a:spcAft>
                          <a:spcPts val="1200"/>
                        </a:spcAft>
                      </a:pPr>
                      <a:r>
                        <a:rPr lang="en-US" sz="1200" b="1" dirty="0">
                          <a:solidFill>
                            <a:srgbClr val="333333"/>
                          </a:solidFill>
                          <a:latin typeface="Arial"/>
                          <a:ea typeface="Times New Roman"/>
                          <a:cs typeface="Times New Roman"/>
                        </a:rPr>
                        <a:t>Public Methods</a:t>
                      </a:r>
                      <a:endParaRPr lang="en-US" sz="1200" dirty="0">
                        <a:latin typeface="Calibri"/>
                        <a:ea typeface="Calibri"/>
                        <a:cs typeface="Times New Roman"/>
                      </a:endParaRPr>
                    </a:p>
                  </a:txBody>
                  <a:tcPr marL="65496" marR="65496" marT="32748" marB="32748">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DEE8F1"/>
                    </a:solidFill>
                  </a:tcPr>
                </a:tc>
                <a:tc hMerge="1">
                  <a:txBody>
                    <a:bodyPr/>
                    <a:lstStyle/>
                    <a:p>
                      <a:endParaRPr lang="en-US"/>
                    </a:p>
                  </a:txBody>
                  <a:tcPr/>
                </a:tc>
              </a:tr>
              <a:tr h="1109317">
                <a:tc>
                  <a:txBody>
                    <a:bodyPr/>
                    <a:lstStyle/>
                    <a:p>
                      <a:pPr marL="0" marR="0" algn="r">
                        <a:lnSpc>
                          <a:spcPct val="115000"/>
                        </a:lnSpc>
                        <a:spcBef>
                          <a:spcPts val="600"/>
                        </a:spcBef>
                        <a:spcAft>
                          <a:spcPts val="1200"/>
                        </a:spcAft>
                      </a:pPr>
                      <a:r>
                        <a:rPr lang="en-US" sz="1200" u="none" strike="noStrike">
                          <a:solidFill>
                            <a:srgbClr val="006699"/>
                          </a:solidFill>
                          <a:latin typeface="Arial"/>
                          <a:ea typeface="Times New Roman"/>
                          <a:cs typeface="Times New Roman"/>
                          <a:hlinkClick r:id="rId3"/>
                        </a:rPr>
                        <a:t>List</a:t>
                      </a:r>
                      <a:r>
                        <a:rPr lang="en-US" sz="1200">
                          <a:solidFill>
                            <a:srgbClr val="333333"/>
                          </a:solidFill>
                          <a:latin typeface="Arial"/>
                          <a:ea typeface="Times New Roman"/>
                          <a:cs typeface="Times New Roman"/>
                        </a:rPr>
                        <a:t>&lt;</a:t>
                      </a:r>
                      <a:r>
                        <a:rPr lang="en-US" sz="1200" u="none" strike="noStrike">
                          <a:solidFill>
                            <a:srgbClr val="006699"/>
                          </a:solidFill>
                          <a:latin typeface="Arial"/>
                          <a:ea typeface="Times New Roman"/>
                          <a:cs typeface="Times New Roman"/>
                          <a:hlinkClick r:id="rId4"/>
                        </a:rPr>
                        <a:t>Address</a:t>
                      </a:r>
                      <a:r>
                        <a:rPr lang="en-US" sz="1200">
                          <a:solidFill>
                            <a:srgbClr val="333333"/>
                          </a:solidFill>
                          <a:latin typeface="Arial"/>
                          <a:ea typeface="Times New Roman"/>
                          <a:cs typeface="Times New Roman"/>
                        </a:rPr>
                        <a:t>&gt; </a:t>
                      </a:r>
                      <a:endParaRPr lang="en-US" sz="1200">
                        <a:latin typeface="Calibri"/>
                        <a:ea typeface="Calibri"/>
                        <a:cs typeface="Times New Roman"/>
                      </a:endParaRPr>
                    </a:p>
                  </a:txBody>
                  <a:tcPr marL="65496" marR="65496" marT="32748" marB="32748">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6F6F6"/>
                    </a:solidFill>
                  </a:tcPr>
                </a:tc>
                <a:tc>
                  <a:txBody>
                    <a:bodyPr/>
                    <a:lstStyle/>
                    <a:p>
                      <a:pPr marL="0" marR="0">
                        <a:lnSpc>
                          <a:spcPct val="115000"/>
                        </a:lnSpc>
                        <a:spcBef>
                          <a:spcPts val="600"/>
                        </a:spcBef>
                        <a:spcAft>
                          <a:spcPts val="1200"/>
                        </a:spcAft>
                      </a:pPr>
                      <a:r>
                        <a:rPr lang="en-US" sz="1200" b="1" u="none" strike="noStrike" dirty="0" err="1" smtClean="0">
                          <a:solidFill>
                            <a:srgbClr val="006699"/>
                          </a:solidFill>
                          <a:latin typeface="Arial"/>
                          <a:ea typeface="Times New Roman"/>
                          <a:cs typeface="Times New Roman"/>
                        </a:rPr>
                        <a:t>getFromLocation</a:t>
                      </a:r>
                      <a:r>
                        <a:rPr lang="en-US" sz="1200" u="none" strike="noStrike" dirty="0" smtClean="0">
                          <a:solidFill>
                            <a:srgbClr val="006699"/>
                          </a:solidFill>
                          <a:latin typeface="Arial"/>
                          <a:ea typeface="Times New Roman"/>
                          <a:cs typeface="Times New Roman"/>
                        </a:rPr>
                        <a:t> </a:t>
                      </a:r>
                      <a:r>
                        <a:rPr lang="en-US" sz="1200" dirty="0" smtClean="0">
                          <a:solidFill>
                            <a:srgbClr val="333333"/>
                          </a:solidFill>
                          <a:latin typeface="Arial"/>
                          <a:ea typeface="Times New Roman"/>
                          <a:cs typeface="Times New Roman"/>
                        </a:rPr>
                        <a:t>(</a:t>
                      </a:r>
                      <a:r>
                        <a:rPr lang="en-US" sz="1200" dirty="0">
                          <a:solidFill>
                            <a:srgbClr val="333333"/>
                          </a:solidFill>
                          <a:latin typeface="Arial"/>
                          <a:ea typeface="Times New Roman"/>
                          <a:cs typeface="Times New Roman"/>
                        </a:rPr>
                        <a:t>double latitude, double longitude, </a:t>
                      </a:r>
                      <a:r>
                        <a:rPr lang="en-US" sz="1200" dirty="0" err="1">
                          <a:solidFill>
                            <a:srgbClr val="333333"/>
                          </a:solidFill>
                          <a:latin typeface="Arial"/>
                          <a:ea typeface="Times New Roman"/>
                          <a:cs typeface="Times New Roman"/>
                        </a:rPr>
                        <a:t>int</a:t>
                      </a:r>
                      <a:r>
                        <a:rPr lang="en-US" sz="1200" dirty="0">
                          <a:solidFill>
                            <a:srgbClr val="333333"/>
                          </a:solidFill>
                          <a:latin typeface="Arial"/>
                          <a:ea typeface="Times New Roman"/>
                          <a:cs typeface="Times New Roman"/>
                        </a:rPr>
                        <a:t> </a:t>
                      </a:r>
                      <a:r>
                        <a:rPr lang="en-US" sz="1200" dirty="0" err="1">
                          <a:solidFill>
                            <a:srgbClr val="333333"/>
                          </a:solidFill>
                          <a:latin typeface="Arial"/>
                          <a:ea typeface="Times New Roman"/>
                          <a:cs typeface="Times New Roman"/>
                        </a:rPr>
                        <a:t>maxResults</a:t>
                      </a:r>
                      <a:r>
                        <a:rPr lang="en-US" sz="1200" dirty="0">
                          <a:solidFill>
                            <a:srgbClr val="333333"/>
                          </a:solidFill>
                          <a:latin typeface="Arial"/>
                          <a:ea typeface="Times New Roman"/>
                          <a:cs typeface="Times New Roman"/>
                        </a:rPr>
                        <a:t>) </a:t>
                      </a:r>
                      <a:endParaRPr lang="en-US" sz="1200" dirty="0">
                        <a:latin typeface="Calibri"/>
                        <a:ea typeface="Calibri"/>
                        <a:cs typeface="Times New Roman"/>
                      </a:endParaRPr>
                    </a:p>
                    <a:p>
                      <a:pPr marL="0" marR="0">
                        <a:lnSpc>
                          <a:spcPct val="115000"/>
                        </a:lnSpc>
                        <a:spcBef>
                          <a:spcPts val="600"/>
                        </a:spcBef>
                        <a:spcAft>
                          <a:spcPts val="1200"/>
                        </a:spcAft>
                      </a:pPr>
                      <a:r>
                        <a:rPr lang="en-US" sz="1200" dirty="0">
                          <a:solidFill>
                            <a:srgbClr val="333333"/>
                          </a:solidFill>
                          <a:latin typeface="Arial"/>
                          <a:ea typeface="Times New Roman"/>
                          <a:cs typeface="Times New Roman"/>
                        </a:rPr>
                        <a:t>Returns an array of Addresses that are known to describe the area immediately surrounding the given latitude and longitude.</a:t>
                      </a:r>
                      <a:endParaRPr lang="en-US" sz="1200" dirty="0">
                        <a:latin typeface="Calibri"/>
                        <a:ea typeface="Calibri"/>
                        <a:cs typeface="Times New Roman"/>
                      </a:endParaRPr>
                    </a:p>
                  </a:txBody>
                  <a:tcPr marL="65496" marR="65496" marT="32748" marB="32748">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6F6F6"/>
                    </a:solidFill>
                  </a:tcPr>
                </a:tc>
              </a:tr>
              <a:tr h="1303362">
                <a:tc>
                  <a:txBody>
                    <a:bodyPr/>
                    <a:lstStyle/>
                    <a:p>
                      <a:pPr marL="0" marR="0" algn="r">
                        <a:lnSpc>
                          <a:spcPct val="115000"/>
                        </a:lnSpc>
                        <a:spcBef>
                          <a:spcPts val="600"/>
                        </a:spcBef>
                        <a:spcAft>
                          <a:spcPts val="1200"/>
                        </a:spcAft>
                      </a:pPr>
                      <a:r>
                        <a:rPr lang="en-US" sz="1200" u="none" strike="noStrike">
                          <a:solidFill>
                            <a:srgbClr val="006699"/>
                          </a:solidFill>
                          <a:latin typeface="Arial"/>
                          <a:ea typeface="Times New Roman"/>
                          <a:cs typeface="Times New Roman"/>
                          <a:hlinkClick r:id="rId3"/>
                        </a:rPr>
                        <a:t>List</a:t>
                      </a:r>
                      <a:r>
                        <a:rPr lang="en-US" sz="1200">
                          <a:solidFill>
                            <a:srgbClr val="333333"/>
                          </a:solidFill>
                          <a:latin typeface="Arial"/>
                          <a:ea typeface="Times New Roman"/>
                          <a:cs typeface="Times New Roman"/>
                        </a:rPr>
                        <a:t>&lt;</a:t>
                      </a:r>
                      <a:r>
                        <a:rPr lang="en-US" sz="1200" u="none" strike="noStrike">
                          <a:solidFill>
                            <a:srgbClr val="006699"/>
                          </a:solidFill>
                          <a:latin typeface="Arial"/>
                          <a:ea typeface="Times New Roman"/>
                          <a:cs typeface="Times New Roman"/>
                          <a:hlinkClick r:id="rId4"/>
                        </a:rPr>
                        <a:t>Address</a:t>
                      </a:r>
                      <a:r>
                        <a:rPr lang="en-US" sz="1200">
                          <a:solidFill>
                            <a:srgbClr val="333333"/>
                          </a:solidFill>
                          <a:latin typeface="Arial"/>
                          <a:ea typeface="Times New Roman"/>
                          <a:cs typeface="Times New Roman"/>
                        </a:rPr>
                        <a:t>&gt; </a:t>
                      </a:r>
                      <a:endParaRPr lang="en-US" sz="1200">
                        <a:latin typeface="Calibri"/>
                        <a:ea typeface="Calibri"/>
                        <a:cs typeface="Times New Roman"/>
                      </a:endParaRPr>
                    </a:p>
                  </a:txBody>
                  <a:tcPr marL="65496" marR="65496" marT="32748" marB="32748">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tcPr>
                </a:tc>
                <a:tc>
                  <a:txBody>
                    <a:bodyPr/>
                    <a:lstStyle/>
                    <a:p>
                      <a:pPr marL="0" marR="0">
                        <a:lnSpc>
                          <a:spcPct val="115000"/>
                        </a:lnSpc>
                        <a:spcBef>
                          <a:spcPts val="600"/>
                        </a:spcBef>
                        <a:spcAft>
                          <a:spcPts val="1200"/>
                        </a:spcAft>
                      </a:pPr>
                      <a:r>
                        <a:rPr lang="en-US" sz="1200" b="1" u="none" strike="noStrike" dirty="0" err="1" smtClean="0">
                          <a:solidFill>
                            <a:srgbClr val="006699"/>
                          </a:solidFill>
                          <a:latin typeface="Arial"/>
                          <a:ea typeface="Times New Roman"/>
                          <a:cs typeface="Times New Roman"/>
                        </a:rPr>
                        <a:t>getFromLocationName</a:t>
                      </a:r>
                      <a:r>
                        <a:rPr lang="en-US" sz="1200" u="none" strike="noStrike" dirty="0" smtClean="0">
                          <a:solidFill>
                            <a:srgbClr val="006699"/>
                          </a:solidFill>
                          <a:latin typeface="Arial"/>
                          <a:ea typeface="Times New Roman"/>
                          <a:cs typeface="Times New Roman"/>
                        </a:rPr>
                        <a:t> </a:t>
                      </a:r>
                      <a:r>
                        <a:rPr lang="en-US" sz="1200" dirty="0" smtClean="0">
                          <a:solidFill>
                            <a:srgbClr val="333333"/>
                          </a:solidFill>
                          <a:latin typeface="Arial"/>
                          <a:ea typeface="Times New Roman"/>
                          <a:cs typeface="Times New Roman"/>
                        </a:rPr>
                        <a:t>(</a:t>
                      </a:r>
                      <a:r>
                        <a:rPr lang="en-US" sz="1200" u="none" strike="noStrike" dirty="0">
                          <a:solidFill>
                            <a:srgbClr val="006699"/>
                          </a:solidFill>
                          <a:latin typeface="Arial"/>
                          <a:ea typeface="Times New Roman"/>
                          <a:cs typeface="Times New Roman"/>
                        </a:rPr>
                        <a:t>String</a:t>
                      </a:r>
                      <a:r>
                        <a:rPr lang="en-US" sz="1200" dirty="0">
                          <a:solidFill>
                            <a:srgbClr val="333333"/>
                          </a:solidFill>
                          <a:latin typeface="Arial"/>
                          <a:ea typeface="Times New Roman"/>
                          <a:cs typeface="Times New Roman"/>
                        </a:rPr>
                        <a:t> </a:t>
                      </a:r>
                      <a:r>
                        <a:rPr lang="en-US" sz="1200" dirty="0" err="1">
                          <a:solidFill>
                            <a:srgbClr val="333333"/>
                          </a:solidFill>
                          <a:latin typeface="Arial"/>
                          <a:ea typeface="Times New Roman"/>
                          <a:cs typeface="Times New Roman"/>
                        </a:rPr>
                        <a:t>locationName</a:t>
                      </a:r>
                      <a:r>
                        <a:rPr lang="en-US" sz="1200" dirty="0">
                          <a:solidFill>
                            <a:srgbClr val="333333"/>
                          </a:solidFill>
                          <a:latin typeface="Arial"/>
                          <a:ea typeface="Times New Roman"/>
                          <a:cs typeface="Times New Roman"/>
                        </a:rPr>
                        <a:t>, </a:t>
                      </a:r>
                      <a:r>
                        <a:rPr lang="en-US" sz="1200" dirty="0" err="1">
                          <a:solidFill>
                            <a:srgbClr val="333333"/>
                          </a:solidFill>
                          <a:latin typeface="Arial"/>
                          <a:ea typeface="Times New Roman"/>
                          <a:cs typeface="Times New Roman"/>
                        </a:rPr>
                        <a:t>int</a:t>
                      </a:r>
                      <a:r>
                        <a:rPr lang="en-US" sz="1200" dirty="0">
                          <a:solidFill>
                            <a:srgbClr val="333333"/>
                          </a:solidFill>
                          <a:latin typeface="Arial"/>
                          <a:ea typeface="Times New Roman"/>
                          <a:cs typeface="Times New Roman"/>
                        </a:rPr>
                        <a:t> </a:t>
                      </a:r>
                      <a:r>
                        <a:rPr lang="en-US" sz="1200" dirty="0" err="1">
                          <a:solidFill>
                            <a:srgbClr val="333333"/>
                          </a:solidFill>
                          <a:latin typeface="Arial"/>
                          <a:ea typeface="Times New Roman"/>
                          <a:cs typeface="Times New Roman"/>
                        </a:rPr>
                        <a:t>maxResults</a:t>
                      </a:r>
                      <a:r>
                        <a:rPr lang="en-US" sz="1200" dirty="0">
                          <a:solidFill>
                            <a:srgbClr val="333333"/>
                          </a:solidFill>
                          <a:latin typeface="Arial"/>
                          <a:ea typeface="Times New Roman"/>
                          <a:cs typeface="Times New Roman"/>
                        </a:rPr>
                        <a:t>, </a:t>
                      </a:r>
                      <a:r>
                        <a:rPr lang="en-US" sz="1200" dirty="0" smtClean="0">
                          <a:solidFill>
                            <a:srgbClr val="333333"/>
                          </a:solidFill>
                          <a:latin typeface="Arial"/>
                          <a:ea typeface="Times New Roman"/>
                          <a:cs typeface="Times New Roman"/>
                        </a:rPr>
                        <a:t/>
                      </a:r>
                      <a:br>
                        <a:rPr lang="en-US" sz="1200" dirty="0" smtClean="0">
                          <a:solidFill>
                            <a:srgbClr val="333333"/>
                          </a:solidFill>
                          <a:latin typeface="Arial"/>
                          <a:ea typeface="Times New Roman"/>
                          <a:cs typeface="Times New Roman"/>
                        </a:rPr>
                      </a:br>
                      <a:r>
                        <a:rPr lang="en-US" sz="1200" dirty="0" smtClean="0">
                          <a:solidFill>
                            <a:srgbClr val="333333"/>
                          </a:solidFill>
                          <a:latin typeface="Arial"/>
                          <a:ea typeface="Times New Roman"/>
                          <a:cs typeface="Times New Roman"/>
                        </a:rPr>
                        <a:t>                                         double </a:t>
                      </a:r>
                      <a:r>
                        <a:rPr lang="en-US" sz="1200" baseline="0" dirty="0" smtClean="0">
                          <a:solidFill>
                            <a:srgbClr val="333333"/>
                          </a:solidFill>
                          <a:latin typeface="Arial"/>
                          <a:ea typeface="Times New Roman"/>
                          <a:cs typeface="Times New Roman"/>
                        </a:rPr>
                        <a:t> </a:t>
                      </a:r>
                      <a:r>
                        <a:rPr lang="en-US" sz="1200" dirty="0" err="1" smtClean="0">
                          <a:solidFill>
                            <a:srgbClr val="333333"/>
                          </a:solidFill>
                          <a:latin typeface="Arial"/>
                          <a:ea typeface="Times New Roman"/>
                          <a:cs typeface="Times New Roman"/>
                        </a:rPr>
                        <a:t>lowerLeftLatitude</a:t>
                      </a:r>
                      <a:r>
                        <a:rPr lang="en-US" sz="1200" dirty="0">
                          <a:solidFill>
                            <a:srgbClr val="333333"/>
                          </a:solidFill>
                          <a:latin typeface="Arial"/>
                          <a:ea typeface="Times New Roman"/>
                          <a:cs typeface="Times New Roman"/>
                        </a:rPr>
                        <a:t>, </a:t>
                      </a:r>
                      <a:r>
                        <a:rPr lang="en-US" sz="1200" dirty="0" smtClean="0">
                          <a:solidFill>
                            <a:srgbClr val="333333"/>
                          </a:solidFill>
                          <a:latin typeface="Arial"/>
                          <a:ea typeface="Times New Roman"/>
                          <a:cs typeface="Times New Roman"/>
                        </a:rPr>
                        <a:t>   double </a:t>
                      </a:r>
                      <a:r>
                        <a:rPr lang="en-US" sz="1200" dirty="0" err="1">
                          <a:solidFill>
                            <a:srgbClr val="333333"/>
                          </a:solidFill>
                          <a:latin typeface="Arial"/>
                          <a:ea typeface="Times New Roman"/>
                          <a:cs typeface="Times New Roman"/>
                        </a:rPr>
                        <a:t>lowerLeftLongitude</a:t>
                      </a:r>
                      <a:r>
                        <a:rPr lang="en-US" sz="1200" dirty="0">
                          <a:solidFill>
                            <a:srgbClr val="333333"/>
                          </a:solidFill>
                          <a:latin typeface="Arial"/>
                          <a:ea typeface="Times New Roman"/>
                          <a:cs typeface="Times New Roman"/>
                        </a:rPr>
                        <a:t>, </a:t>
                      </a:r>
                      <a:r>
                        <a:rPr lang="en-US" sz="1200" dirty="0" smtClean="0">
                          <a:solidFill>
                            <a:srgbClr val="333333"/>
                          </a:solidFill>
                          <a:latin typeface="Arial"/>
                          <a:ea typeface="Times New Roman"/>
                          <a:cs typeface="Times New Roman"/>
                        </a:rPr>
                        <a:t/>
                      </a:r>
                      <a:br>
                        <a:rPr lang="en-US" sz="1200" dirty="0" smtClean="0">
                          <a:solidFill>
                            <a:srgbClr val="333333"/>
                          </a:solidFill>
                          <a:latin typeface="Arial"/>
                          <a:ea typeface="Times New Roman"/>
                          <a:cs typeface="Times New Roman"/>
                        </a:rPr>
                      </a:br>
                      <a:r>
                        <a:rPr lang="en-US" sz="1200" dirty="0" smtClean="0">
                          <a:solidFill>
                            <a:srgbClr val="333333"/>
                          </a:solidFill>
                          <a:latin typeface="Arial"/>
                          <a:ea typeface="Times New Roman"/>
                          <a:cs typeface="Times New Roman"/>
                        </a:rPr>
                        <a:t>                                         double  </a:t>
                      </a:r>
                      <a:r>
                        <a:rPr lang="en-US" sz="1200" dirty="0" err="1">
                          <a:solidFill>
                            <a:srgbClr val="333333"/>
                          </a:solidFill>
                          <a:latin typeface="Arial"/>
                          <a:ea typeface="Times New Roman"/>
                          <a:cs typeface="Times New Roman"/>
                        </a:rPr>
                        <a:t>upperRightLatitude</a:t>
                      </a:r>
                      <a:r>
                        <a:rPr lang="en-US" sz="1200" dirty="0">
                          <a:solidFill>
                            <a:srgbClr val="333333"/>
                          </a:solidFill>
                          <a:latin typeface="Arial"/>
                          <a:ea typeface="Times New Roman"/>
                          <a:cs typeface="Times New Roman"/>
                        </a:rPr>
                        <a:t>, double </a:t>
                      </a:r>
                      <a:r>
                        <a:rPr lang="en-US" sz="1200" dirty="0" err="1">
                          <a:solidFill>
                            <a:srgbClr val="333333"/>
                          </a:solidFill>
                          <a:latin typeface="Arial"/>
                          <a:ea typeface="Times New Roman"/>
                          <a:cs typeface="Times New Roman"/>
                        </a:rPr>
                        <a:t>upperRightLongitude</a:t>
                      </a:r>
                      <a:r>
                        <a:rPr lang="en-US" sz="1200" dirty="0">
                          <a:solidFill>
                            <a:srgbClr val="333333"/>
                          </a:solidFill>
                          <a:latin typeface="Arial"/>
                          <a:ea typeface="Times New Roman"/>
                          <a:cs typeface="Times New Roman"/>
                        </a:rPr>
                        <a:t>) </a:t>
                      </a:r>
                      <a:endParaRPr lang="en-US" sz="1200" dirty="0">
                        <a:latin typeface="Calibri"/>
                        <a:ea typeface="Calibri"/>
                        <a:cs typeface="Times New Roman"/>
                      </a:endParaRPr>
                    </a:p>
                    <a:p>
                      <a:pPr marL="0" marR="0">
                        <a:lnSpc>
                          <a:spcPct val="115000"/>
                        </a:lnSpc>
                        <a:spcBef>
                          <a:spcPts val="600"/>
                        </a:spcBef>
                        <a:spcAft>
                          <a:spcPts val="1200"/>
                        </a:spcAft>
                      </a:pPr>
                      <a:r>
                        <a:rPr lang="en-US" sz="1200" dirty="0">
                          <a:solidFill>
                            <a:srgbClr val="333333"/>
                          </a:solidFill>
                          <a:latin typeface="Arial"/>
                          <a:ea typeface="Times New Roman"/>
                          <a:cs typeface="Times New Roman"/>
                        </a:rPr>
                        <a:t>Returns an array of Addresses that are known to describe the named location, which may be a place name such as "</a:t>
                      </a:r>
                      <a:r>
                        <a:rPr lang="en-US" sz="1200" dirty="0" err="1">
                          <a:solidFill>
                            <a:srgbClr val="333333"/>
                          </a:solidFill>
                          <a:latin typeface="Arial"/>
                          <a:ea typeface="Times New Roman"/>
                          <a:cs typeface="Times New Roman"/>
                        </a:rPr>
                        <a:t>Dalvik</a:t>
                      </a:r>
                      <a:r>
                        <a:rPr lang="en-US" sz="1200" dirty="0">
                          <a:solidFill>
                            <a:srgbClr val="333333"/>
                          </a:solidFill>
                          <a:latin typeface="Arial"/>
                          <a:ea typeface="Times New Roman"/>
                          <a:cs typeface="Times New Roman"/>
                        </a:rPr>
                        <a:t>, Iceland", an address such as "1600 Amphitheatre Parkway, Mountain View, CA", an airport code such as "SFO", etc</a:t>
                      </a:r>
                      <a:r>
                        <a:rPr lang="en-US" sz="1200" dirty="0" smtClean="0">
                          <a:solidFill>
                            <a:srgbClr val="333333"/>
                          </a:solidFill>
                          <a:latin typeface="Arial"/>
                          <a:ea typeface="Times New Roman"/>
                          <a:cs typeface="Times New Roman"/>
                        </a:rPr>
                        <a:t>..</a:t>
                      </a:r>
                      <a:r>
                        <a:rPr lang="en-US" sz="1200" dirty="0" smtClean="0">
                          <a:solidFill>
                            <a:schemeClr val="tx1"/>
                          </a:solidFill>
                          <a:latin typeface="Calibri"/>
                          <a:ea typeface="Times New Roman"/>
                          <a:cs typeface="Times New Roman"/>
                        </a:rPr>
                        <a:t/>
                      </a:r>
                      <a:br>
                        <a:rPr lang="en-US" sz="1200" dirty="0" smtClean="0">
                          <a:solidFill>
                            <a:schemeClr val="tx1"/>
                          </a:solidFill>
                          <a:latin typeface="Calibri"/>
                          <a:ea typeface="Times New Roman"/>
                          <a:cs typeface="Times New Roman"/>
                        </a:rPr>
                      </a:br>
                      <a:endParaRPr lang="en-US" sz="1200" dirty="0" smtClean="0">
                        <a:solidFill>
                          <a:srgbClr val="333333"/>
                        </a:solidFill>
                        <a:latin typeface="Arial"/>
                        <a:ea typeface="Times New Roman"/>
                        <a:cs typeface="Times New Roman"/>
                      </a:endParaRPr>
                    </a:p>
                  </a:txBody>
                  <a:tcPr marL="65496" marR="65496" marT="32748" marB="32748">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tcPr>
                </a:tc>
              </a:tr>
              <a:tr h="1303362">
                <a:tc>
                  <a:txBody>
                    <a:bodyPr/>
                    <a:lstStyle/>
                    <a:p>
                      <a:pPr marL="0" marR="0" algn="r">
                        <a:lnSpc>
                          <a:spcPct val="115000"/>
                        </a:lnSpc>
                        <a:spcBef>
                          <a:spcPts val="600"/>
                        </a:spcBef>
                        <a:spcAft>
                          <a:spcPts val="1200"/>
                        </a:spcAft>
                      </a:pPr>
                      <a:r>
                        <a:rPr lang="en-US" sz="1200" u="none" strike="noStrike" dirty="0">
                          <a:solidFill>
                            <a:srgbClr val="006699"/>
                          </a:solidFill>
                          <a:latin typeface="Arial"/>
                          <a:ea typeface="Times New Roman"/>
                          <a:cs typeface="Times New Roman"/>
                          <a:hlinkClick r:id="rId3"/>
                        </a:rPr>
                        <a:t>List</a:t>
                      </a:r>
                      <a:r>
                        <a:rPr lang="en-US" sz="1200" dirty="0">
                          <a:solidFill>
                            <a:srgbClr val="333333"/>
                          </a:solidFill>
                          <a:latin typeface="Arial"/>
                          <a:ea typeface="Times New Roman"/>
                          <a:cs typeface="Times New Roman"/>
                        </a:rPr>
                        <a:t>&lt;</a:t>
                      </a:r>
                      <a:r>
                        <a:rPr lang="en-US" sz="1200" u="none" strike="noStrike" dirty="0">
                          <a:solidFill>
                            <a:srgbClr val="006699"/>
                          </a:solidFill>
                          <a:latin typeface="Arial"/>
                          <a:ea typeface="Times New Roman"/>
                          <a:cs typeface="Times New Roman"/>
                          <a:hlinkClick r:id="rId4"/>
                        </a:rPr>
                        <a:t>Address</a:t>
                      </a:r>
                      <a:r>
                        <a:rPr lang="en-US" sz="1200" dirty="0">
                          <a:solidFill>
                            <a:srgbClr val="333333"/>
                          </a:solidFill>
                          <a:latin typeface="Arial"/>
                          <a:ea typeface="Times New Roman"/>
                          <a:cs typeface="Times New Roman"/>
                        </a:rPr>
                        <a:t>&gt; </a:t>
                      </a:r>
                      <a:endParaRPr lang="en-US" sz="1200" dirty="0">
                        <a:latin typeface="Calibri"/>
                        <a:ea typeface="Calibri"/>
                        <a:cs typeface="Times New Roman"/>
                      </a:endParaRPr>
                    </a:p>
                  </a:txBody>
                  <a:tcPr marL="65496" marR="65496" marT="32748" marB="32748">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6F6F6"/>
                    </a:solidFill>
                  </a:tcPr>
                </a:tc>
                <a:tc>
                  <a:txBody>
                    <a:bodyPr/>
                    <a:lstStyle/>
                    <a:p>
                      <a:pPr marL="0" marR="0">
                        <a:lnSpc>
                          <a:spcPct val="115000"/>
                        </a:lnSpc>
                        <a:spcBef>
                          <a:spcPts val="600"/>
                        </a:spcBef>
                        <a:spcAft>
                          <a:spcPts val="1200"/>
                        </a:spcAft>
                      </a:pPr>
                      <a:r>
                        <a:rPr lang="en-US" sz="1200" b="1" u="none" strike="noStrike" dirty="0" err="1" smtClean="0">
                          <a:solidFill>
                            <a:srgbClr val="006699"/>
                          </a:solidFill>
                          <a:latin typeface="Arial"/>
                          <a:ea typeface="Times New Roman"/>
                          <a:cs typeface="Times New Roman"/>
                        </a:rPr>
                        <a:t>getFromLocationName</a:t>
                      </a:r>
                      <a:r>
                        <a:rPr lang="en-US" sz="1200" u="none" strike="noStrike" dirty="0" smtClean="0">
                          <a:solidFill>
                            <a:srgbClr val="006699"/>
                          </a:solidFill>
                          <a:latin typeface="Arial"/>
                          <a:ea typeface="Times New Roman"/>
                          <a:cs typeface="Times New Roman"/>
                        </a:rPr>
                        <a:t> </a:t>
                      </a:r>
                      <a:r>
                        <a:rPr lang="en-US" sz="1200" dirty="0" smtClean="0">
                          <a:solidFill>
                            <a:srgbClr val="333333"/>
                          </a:solidFill>
                          <a:latin typeface="Arial"/>
                          <a:ea typeface="Times New Roman"/>
                          <a:cs typeface="Times New Roman"/>
                        </a:rPr>
                        <a:t>(</a:t>
                      </a:r>
                      <a:r>
                        <a:rPr lang="en-US" sz="1200" u="none" strike="noStrike" dirty="0" smtClean="0">
                          <a:solidFill>
                            <a:srgbClr val="006699"/>
                          </a:solidFill>
                          <a:latin typeface="Arial"/>
                          <a:ea typeface="Times New Roman"/>
                          <a:cs typeface="Times New Roman"/>
                        </a:rPr>
                        <a:t>String</a:t>
                      </a:r>
                      <a:r>
                        <a:rPr lang="en-US" sz="1200" dirty="0" smtClean="0">
                          <a:solidFill>
                            <a:srgbClr val="333333"/>
                          </a:solidFill>
                          <a:latin typeface="Arial"/>
                          <a:ea typeface="Times New Roman"/>
                          <a:cs typeface="Times New Roman"/>
                        </a:rPr>
                        <a:t> </a:t>
                      </a:r>
                      <a:r>
                        <a:rPr lang="en-US" sz="1200" dirty="0" err="1">
                          <a:solidFill>
                            <a:srgbClr val="333333"/>
                          </a:solidFill>
                          <a:latin typeface="Arial"/>
                          <a:ea typeface="Times New Roman"/>
                          <a:cs typeface="Times New Roman"/>
                        </a:rPr>
                        <a:t>locationName</a:t>
                      </a:r>
                      <a:r>
                        <a:rPr lang="en-US" sz="1200" dirty="0">
                          <a:solidFill>
                            <a:srgbClr val="333333"/>
                          </a:solidFill>
                          <a:latin typeface="Arial"/>
                          <a:ea typeface="Times New Roman"/>
                          <a:cs typeface="Times New Roman"/>
                        </a:rPr>
                        <a:t>, </a:t>
                      </a:r>
                      <a:r>
                        <a:rPr lang="en-US" sz="1200" dirty="0" smtClean="0">
                          <a:solidFill>
                            <a:srgbClr val="333333"/>
                          </a:solidFill>
                          <a:latin typeface="Arial"/>
                          <a:ea typeface="Times New Roman"/>
                          <a:cs typeface="Times New Roman"/>
                        </a:rPr>
                        <a:t> </a:t>
                      </a:r>
                      <a:r>
                        <a:rPr lang="en-US" sz="1200" dirty="0" err="1" smtClean="0">
                          <a:solidFill>
                            <a:srgbClr val="333333"/>
                          </a:solidFill>
                          <a:latin typeface="Arial"/>
                          <a:ea typeface="Times New Roman"/>
                          <a:cs typeface="Times New Roman"/>
                        </a:rPr>
                        <a:t>int</a:t>
                      </a:r>
                      <a:r>
                        <a:rPr lang="en-US" sz="1200" dirty="0" smtClean="0">
                          <a:solidFill>
                            <a:srgbClr val="333333"/>
                          </a:solidFill>
                          <a:latin typeface="Arial"/>
                          <a:ea typeface="Times New Roman"/>
                          <a:cs typeface="Times New Roman"/>
                        </a:rPr>
                        <a:t> </a:t>
                      </a:r>
                      <a:r>
                        <a:rPr lang="en-US" sz="1200" dirty="0" err="1">
                          <a:solidFill>
                            <a:srgbClr val="333333"/>
                          </a:solidFill>
                          <a:latin typeface="Arial"/>
                          <a:ea typeface="Times New Roman"/>
                          <a:cs typeface="Times New Roman"/>
                        </a:rPr>
                        <a:t>maxResults</a:t>
                      </a:r>
                      <a:r>
                        <a:rPr lang="en-US" sz="1200" dirty="0">
                          <a:solidFill>
                            <a:srgbClr val="333333"/>
                          </a:solidFill>
                          <a:latin typeface="Arial"/>
                          <a:ea typeface="Times New Roman"/>
                          <a:cs typeface="Times New Roman"/>
                        </a:rPr>
                        <a:t>) </a:t>
                      </a:r>
                      <a:endParaRPr lang="en-US" sz="1200" dirty="0">
                        <a:latin typeface="Calibri"/>
                        <a:ea typeface="Calibri"/>
                        <a:cs typeface="Times New Roman"/>
                      </a:endParaRPr>
                    </a:p>
                    <a:p>
                      <a:pPr marL="0" marR="0">
                        <a:lnSpc>
                          <a:spcPct val="115000"/>
                        </a:lnSpc>
                        <a:spcBef>
                          <a:spcPts val="600"/>
                        </a:spcBef>
                        <a:spcAft>
                          <a:spcPts val="1200"/>
                        </a:spcAft>
                      </a:pPr>
                      <a:r>
                        <a:rPr lang="en-US" sz="1200" dirty="0">
                          <a:solidFill>
                            <a:srgbClr val="333333"/>
                          </a:solidFill>
                          <a:latin typeface="Arial"/>
                          <a:ea typeface="Times New Roman"/>
                          <a:cs typeface="Times New Roman"/>
                        </a:rPr>
                        <a:t>Returns an array of Addresses that are known to describe the named location, which may be a place name such as "</a:t>
                      </a:r>
                      <a:r>
                        <a:rPr lang="en-US" sz="1200" dirty="0" err="1">
                          <a:solidFill>
                            <a:srgbClr val="333333"/>
                          </a:solidFill>
                          <a:latin typeface="Arial"/>
                          <a:ea typeface="Times New Roman"/>
                          <a:cs typeface="Times New Roman"/>
                        </a:rPr>
                        <a:t>Dalvik</a:t>
                      </a:r>
                      <a:r>
                        <a:rPr lang="en-US" sz="1200" dirty="0">
                          <a:solidFill>
                            <a:srgbClr val="333333"/>
                          </a:solidFill>
                          <a:latin typeface="Arial"/>
                          <a:ea typeface="Times New Roman"/>
                          <a:cs typeface="Times New Roman"/>
                        </a:rPr>
                        <a:t>, Iceland", an address such as "1600 Amphitheatre Parkway, Mountain View, CA", an airport code such as "SFO", etc..</a:t>
                      </a:r>
                      <a:endParaRPr lang="en-US" sz="1200" dirty="0">
                        <a:latin typeface="Calibri"/>
                        <a:ea typeface="Calibri"/>
                        <a:cs typeface="Times New Roman"/>
                      </a:endParaRPr>
                    </a:p>
                  </a:txBody>
                  <a:tcPr marL="65496" marR="65496" marT="32748" marB="32748">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6F6F6"/>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23</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229600" cy="1371600"/>
          </a:xfrm>
          <a:prstGeom prst="rect">
            <a:avLst/>
          </a:prstGeom>
        </p:spPr>
        <p:txBody>
          <a:bodyPr>
            <a:noAutofit/>
          </a:bodyPr>
          <a:lstStyle/>
          <a:p>
            <a:pPr defTabSz="182880"/>
            <a:r>
              <a:rPr lang="en-US" sz="3200" b="1" dirty="0" smtClean="0">
                <a:solidFill>
                  <a:srgbClr val="0070C0"/>
                </a:solidFill>
              </a:rPr>
              <a:t>Tutorial 2.   Using </a:t>
            </a:r>
            <a:r>
              <a:rPr lang="en-US" sz="3200" b="1" dirty="0" err="1" smtClean="0">
                <a:solidFill>
                  <a:srgbClr val="0070C0"/>
                </a:solidFill>
              </a:rPr>
              <a:t>Geocoder</a:t>
            </a:r>
            <a:endParaRPr lang="en-US" sz="3200" b="1" dirty="0" smtClean="0">
              <a:solidFill>
                <a:srgbClr val="0070C0"/>
              </a:solidFill>
            </a:endParaRPr>
          </a:p>
          <a:p>
            <a:pPr defTabSz="182880"/>
            <a:endParaRPr lang="en-US" sz="1050" dirty="0" smtClean="0">
              <a:solidFill>
                <a:srgbClr val="0070C0"/>
              </a:solidFill>
            </a:endParaRPr>
          </a:p>
          <a:p>
            <a:pPr marL="457200" indent="-457200" defTabSz="182880"/>
            <a:r>
              <a:rPr lang="en-US" sz="2400" b="1" dirty="0" smtClean="0"/>
              <a:t>Address Class </a:t>
            </a:r>
            <a:r>
              <a:rPr lang="en-US" sz="1100" dirty="0" smtClean="0">
                <a:hlinkClick r:id="rId3"/>
              </a:rPr>
              <a:t>http://www.oasis-open.org</a:t>
            </a:r>
            <a:r>
              <a:rPr lang="en-US" sz="1100" dirty="0" smtClean="0"/>
              <a:t>  and http://developer.android.com/reference/android/location/Address.html</a:t>
            </a:r>
            <a:endParaRPr lang="en-US" sz="1100" b="1" dirty="0" smtClean="0"/>
          </a:p>
          <a:p>
            <a:pPr lvl="1" defTabSz="182880"/>
            <a:r>
              <a:rPr lang="en-US" dirty="0" smtClean="0"/>
              <a:t> A class representing an Address, </a:t>
            </a:r>
            <a:r>
              <a:rPr lang="en-US" dirty="0" err="1" smtClean="0"/>
              <a:t>i.e</a:t>
            </a:r>
            <a:r>
              <a:rPr lang="en-US" dirty="0" smtClean="0"/>
              <a:t>, a set of Strings describing a location. </a:t>
            </a:r>
          </a:p>
          <a:p>
            <a:pPr lvl="1" defTabSz="182880"/>
            <a:r>
              <a:rPr lang="en-US" dirty="0" smtClean="0"/>
              <a:t>The address format is a simplified version of </a:t>
            </a:r>
            <a:r>
              <a:rPr lang="en-US" b="1" dirty="0" err="1" smtClean="0"/>
              <a:t>xAL</a:t>
            </a:r>
            <a:r>
              <a:rPr lang="en-US" dirty="0" smtClean="0"/>
              <a:t> (</a:t>
            </a:r>
            <a:r>
              <a:rPr lang="en-US" dirty="0" err="1" smtClean="0"/>
              <a:t>eXtensible</a:t>
            </a:r>
            <a:r>
              <a:rPr lang="en-US" dirty="0" smtClean="0"/>
              <a:t> Address Language)</a:t>
            </a:r>
          </a:p>
          <a:p>
            <a:pPr defTabSz="182880"/>
            <a:endParaRPr lang="en-US" b="1" dirty="0" smtClean="0"/>
          </a:p>
          <a:p>
            <a:pPr marL="457200" indent="-457200" algn="just" defTabSz="182880"/>
            <a:endParaRPr lang="en-US" dirty="0" smtClean="0"/>
          </a:p>
          <a:p>
            <a:pPr marL="457200" indent="-457200" algn="just" defTabSz="182880"/>
            <a:endParaRPr lang="en-US" dirty="0" smtClean="0"/>
          </a:p>
          <a:p>
            <a:pPr marL="457200" indent="-457200" defTabSz="182880"/>
            <a:r>
              <a:rPr lang="en-US" dirty="0" smtClean="0"/>
              <a:t>	</a:t>
            </a:r>
          </a:p>
        </p:txBody>
      </p:sp>
      <p:sp>
        <p:nvSpPr>
          <p:cNvPr id="10" name="TextBox 9"/>
          <p:cNvSpPr txBox="1"/>
          <p:nvPr/>
        </p:nvSpPr>
        <p:spPr>
          <a:xfrm>
            <a:off x="304800" y="2514600"/>
            <a:ext cx="8382000" cy="4247317"/>
          </a:xfrm>
          <a:prstGeom prst="rect">
            <a:avLst/>
          </a:prstGeom>
          <a:solidFill>
            <a:schemeClr val="bg1">
              <a:lumMod val="95000"/>
            </a:schemeClr>
          </a:solidFill>
          <a:ln w="3175">
            <a:solidFill>
              <a:schemeClr val="bg1">
                <a:lumMod val="65000"/>
              </a:schemeClr>
            </a:solidFill>
          </a:ln>
        </p:spPr>
        <p:txBody>
          <a:bodyPr wrap="square" rtlCol="0">
            <a:spAutoFit/>
          </a:bodyPr>
          <a:lstStyle/>
          <a:p>
            <a:r>
              <a:rPr lang="en-US" b="1" dirty="0" smtClean="0"/>
              <a:t>Useful Methods</a:t>
            </a:r>
          </a:p>
          <a:p>
            <a:r>
              <a:rPr lang="en-US" sz="1400" b="1" dirty="0" err="1" smtClean="0"/>
              <a:t>getAddressLine</a:t>
            </a:r>
            <a:r>
              <a:rPr lang="en-US" sz="1400" b="1" dirty="0" smtClean="0"/>
              <a:t>(</a:t>
            </a:r>
            <a:r>
              <a:rPr lang="en-US" sz="1400" b="1" dirty="0" err="1" smtClean="0"/>
              <a:t>int</a:t>
            </a:r>
            <a:r>
              <a:rPr lang="en-US" sz="1400" b="1" dirty="0" smtClean="0"/>
              <a:t> index) </a:t>
            </a:r>
          </a:p>
          <a:p>
            <a:r>
              <a:rPr lang="en-US" sz="1400" dirty="0" smtClean="0"/>
              <a:t>Returns a line of the address numbered by the given index (starting at 0), or null if no such line is present.</a:t>
            </a:r>
          </a:p>
          <a:p>
            <a:r>
              <a:rPr lang="en-US" sz="1400" b="1" dirty="0" err="1" smtClean="0"/>
              <a:t>getAdminArea</a:t>
            </a:r>
            <a:r>
              <a:rPr lang="en-US" sz="1400" b="1" dirty="0" smtClean="0"/>
              <a:t>() </a:t>
            </a:r>
          </a:p>
          <a:p>
            <a:r>
              <a:rPr lang="en-US" sz="1400" dirty="0" smtClean="0"/>
              <a:t>Returns the administrative area name of the address, for example, "CA", or null if it is unknown </a:t>
            </a:r>
          </a:p>
          <a:p>
            <a:r>
              <a:rPr lang="en-US" sz="1400" b="1" dirty="0" err="1" smtClean="0"/>
              <a:t>getCountryCode</a:t>
            </a:r>
            <a:r>
              <a:rPr lang="en-US" sz="1400" b="1" dirty="0" smtClean="0"/>
              <a:t>() </a:t>
            </a:r>
          </a:p>
          <a:p>
            <a:r>
              <a:rPr lang="en-US" sz="1400" dirty="0" smtClean="0"/>
              <a:t>Returns the country code of the address, for example "US", or null if it is unknown.</a:t>
            </a:r>
          </a:p>
          <a:p>
            <a:r>
              <a:rPr lang="en-US" sz="1400" b="1" dirty="0" err="1" smtClean="0"/>
              <a:t>getCountryName</a:t>
            </a:r>
            <a:r>
              <a:rPr lang="en-US" sz="1400" b="1" dirty="0" smtClean="0"/>
              <a:t>() </a:t>
            </a:r>
          </a:p>
          <a:p>
            <a:r>
              <a:rPr lang="en-US" sz="1400" dirty="0" smtClean="0"/>
              <a:t>Returns the localized country name of the address, for example "Iceland", or null if it is unknown.</a:t>
            </a:r>
          </a:p>
          <a:p>
            <a:r>
              <a:rPr lang="en-US" sz="1400" b="1" dirty="0" err="1" smtClean="0"/>
              <a:t>getFeatureName</a:t>
            </a:r>
            <a:r>
              <a:rPr lang="en-US" sz="1400" b="1" dirty="0" smtClean="0"/>
              <a:t>() </a:t>
            </a:r>
          </a:p>
          <a:p>
            <a:r>
              <a:rPr lang="en-US" sz="1400" dirty="0" smtClean="0"/>
              <a:t>Returns the feature name of the address, for example, "Golden Gate Bridge", or null if it is unknown </a:t>
            </a:r>
          </a:p>
          <a:p>
            <a:r>
              <a:rPr lang="en-US" sz="1400" b="1" dirty="0" err="1" smtClean="0"/>
              <a:t>getLatitude</a:t>
            </a:r>
            <a:r>
              <a:rPr lang="en-US" sz="1400" b="1" dirty="0" smtClean="0"/>
              <a:t>() </a:t>
            </a:r>
          </a:p>
          <a:p>
            <a:r>
              <a:rPr lang="en-US" sz="1400" dirty="0" smtClean="0"/>
              <a:t>Returns the latitude of the address if known.</a:t>
            </a:r>
          </a:p>
          <a:p>
            <a:r>
              <a:rPr lang="en-US" sz="1400" b="1" dirty="0" err="1" smtClean="0"/>
              <a:t>getLocale</a:t>
            </a:r>
            <a:r>
              <a:rPr lang="en-US" sz="1400" b="1" dirty="0" smtClean="0"/>
              <a:t>() </a:t>
            </a:r>
          </a:p>
          <a:p>
            <a:r>
              <a:rPr lang="en-US" sz="1400" dirty="0" smtClean="0"/>
              <a:t>Returns the Locale associated with this address.</a:t>
            </a:r>
          </a:p>
          <a:p>
            <a:r>
              <a:rPr lang="en-US" sz="1400" b="1" dirty="0" err="1" smtClean="0"/>
              <a:t>getLongitude</a:t>
            </a:r>
            <a:r>
              <a:rPr lang="en-US" sz="1400" b="1" dirty="0" smtClean="0"/>
              <a:t>() </a:t>
            </a:r>
          </a:p>
          <a:p>
            <a:r>
              <a:rPr lang="en-US" sz="1400" dirty="0" smtClean="0"/>
              <a:t>Returns the longitude of the address if known.</a:t>
            </a:r>
          </a:p>
          <a:p>
            <a:r>
              <a:rPr lang="en-US" sz="1400" b="1" dirty="0" err="1" smtClean="0"/>
              <a:t>getMaxAddressLineIndex</a:t>
            </a:r>
            <a:r>
              <a:rPr lang="en-US" sz="1400" b="1" dirty="0" smtClean="0"/>
              <a:t>() </a:t>
            </a:r>
          </a:p>
          <a:p>
            <a:r>
              <a:rPr lang="en-US" sz="1400" dirty="0" smtClean="0"/>
              <a:t>Returns the largest index currently in use to specify an address line.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24</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229600" cy="1371600"/>
          </a:xfrm>
          <a:prstGeom prst="rect">
            <a:avLst/>
          </a:prstGeom>
        </p:spPr>
        <p:txBody>
          <a:bodyPr>
            <a:noAutofit/>
          </a:bodyPr>
          <a:lstStyle/>
          <a:p>
            <a:pPr defTabSz="182880"/>
            <a:r>
              <a:rPr lang="en-US" sz="3200" b="1" dirty="0" smtClean="0">
                <a:solidFill>
                  <a:srgbClr val="0070C0"/>
                </a:solidFill>
              </a:rPr>
              <a:t>Tutorial 2.   Using </a:t>
            </a:r>
            <a:r>
              <a:rPr lang="en-US" sz="3200" b="1" dirty="0" err="1" smtClean="0">
                <a:solidFill>
                  <a:srgbClr val="0070C0"/>
                </a:solidFill>
              </a:rPr>
              <a:t>Geocoder</a:t>
            </a:r>
            <a:endParaRPr lang="en-US" sz="3200" b="1" dirty="0" smtClean="0">
              <a:solidFill>
                <a:srgbClr val="0070C0"/>
              </a:solidFill>
            </a:endParaRPr>
          </a:p>
          <a:p>
            <a:pPr defTabSz="182880"/>
            <a:endParaRPr lang="en-US" sz="1050" dirty="0" smtClean="0">
              <a:solidFill>
                <a:srgbClr val="0070C0"/>
              </a:solidFill>
            </a:endParaRPr>
          </a:p>
          <a:p>
            <a:pPr marL="457200" indent="-457200" defTabSz="182880"/>
            <a:r>
              <a:rPr lang="en-US" sz="2400" b="1" dirty="0" smtClean="0"/>
              <a:t>Address Class </a:t>
            </a:r>
            <a:r>
              <a:rPr lang="en-US" sz="1100" dirty="0" smtClean="0">
                <a:hlinkClick r:id="rId3"/>
              </a:rPr>
              <a:t>http://www.oasis-open.org</a:t>
            </a:r>
            <a:endParaRPr lang="en-US" sz="1100" b="1" dirty="0" smtClean="0"/>
          </a:p>
          <a:p>
            <a:pPr defTabSz="182880"/>
            <a:endParaRPr lang="en-US" b="1" dirty="0" smtClean="0"/>
          </a:p>
          <a:p>
            <a:pPr marL="457200" indent="-457200" algn="just" defTabSz="182880"/>
            <a:endParaRPr lang="en-US" dirty="0" smtClean="0"/>
          </a:p>
          <a:p>
            <a:pPr marL="457200" indent="-457200" algn="just" defTabSz="182880"/>
            <a:endParaRPr lang="en-US" dirty="0" smtClean="0"/>
          </a:p>
          <a:p>
            <a:pPr marL="457200" indent="-457200" defTabSz="182880"/>
            <a:r>
              <a:rPr lang="en-US" dirty="0" smtClean="0"/>
              <a:t>	</a:t>
            </a:r>
          </a:p>
        </p:txBody>
      </p:sp>
      <p:sp>
        <p:nvSpPr>
          <p:cNvPr id="10" name="TextBox 9"/>
          <p:cNvSpPr txBox="1"/>
          <p:nvPr/>
        </p:nvSpPr>
        <p:spPr>
          <a:xfrm>
            <a:off x="304800" y="1981200"/>
            <a:ext cx="8382000" cy="4678204"/>
          </a:xfrm>
          <a:prstGeom prst="rect">
            <a:avLst/>
          </a:prstGeom>
          <a:solidFill>
            <a:schemeClr val="bg1">
              <a:lumMod val="95000"/>
            </a:schemeClr>
          </a:solidFill>
          <a:ln>
            <a:solidFill>
              <a:schemeClr val="bg1">
                <a:lumMod val="65000"/>
              </a:schemeClr>
            </a:solidFill>
          </a:ln>
        </p:spPr>
        <p:txBody>
          <a:bodyPr wrap="square" rtlCol="0">
            <a:spAutoFit/>
          </a:bodyPr>
          <a:lstStyle/>
          <a:p>
            <a:r>
              <a:rPr lang="en-US" b="1" dirty="0" smtClean="0"/>
              <a:t>Useful Methods</a:t>
            </a:r>
            <a:endParaRPr lang="en-US" sz="1400" dirty="0" smtClean="0"/>
          </a:p>
          <a:p>
            <a:r>
              <a:rPr lang="en-US" sz="1400" b="1" dirty="0" err="1" smtClean="0"/>
              <a:t>getPhone</a:t>
            </a:r>
            <a:r>
              <a:rPr lang="en-US" sz="1400" b="1" dirty="0" smtClean="0"/>
              <a:t>() </a:t>
            </a:r>
          </a:p>
          <a:p>
            <a:r>
              <a:rPr lang="en-US" sz="1400" dirty="0" smtClean="0"/>
              <a:t>Returns the phone number of the address if known, or null if it is unknown.</a:t>
            </a:r>
          </a:p>
          <a:p>
            <a:r>
              <a:rPr lang="en-US" sz="1400" b="1" dirty="0" err="1" smtClean="0"/>
              <a:t>getPostalCode</a:t>
            </a:r>
            <a:r>
              <a:rPr lang="en-US" sz="1400" b="1" dirty="0" smtClean="0"/>
              <a:t>() </a:t>
            </a:r>
          </a:p>
          <a:p>
            <a:r>
              <a:rPr lang="en-US" sz="1400" dirty="0" smtClean="0"/>
              <a:t>Returns the postal code of the address, for example "94110", or null if it is unknown.</a:t>
            </a:r>
          </a:p>
          <a:p>
            <a:r>
              <a:rPr lang="en-US" sz="1400" b="1" dirty="0" err="1" smtClean="0"/>
              <a:t>getUrl</a:t>
            </a:r>
            <a:r>
              <a:rPr lang="en-US" sz="1400" b="1" dirty="0" smtClean="0"/>
              <a:t>() </a:t>
            </a:r>
          </a:p>
          <a:p>
            <a:r>
              <a:rPr lang="en-US" sz="1400" dirty="0" smtClean="0"/>
              <a:t>Returns the public URL for the address if known, or null if it is unknown.</a:t>
            </a:r>
          </a:p>
          <a:p>
            <a:r>
              <a:rPr lang="en-US" sz="1400" b="1" dirty="0" err="1" smtClean="0"/>
              <a:t>setAddressLine</a:t>
            </a:r>
            <a:r>
              <a:rPr lang="en-US" sz="1400" b="1" dirty="0" smtClean="0"/>
              <a:t>(</a:t>
            </a:r>
            <a:r>
              <a:rPr lang="en-US" sz="1400" b="1" dirty="0" err="1" smtClean="0"/>
              <a:t>int</a:t>
            </a:r>
            <a:r>
              <a:rPr lang="en-US" sz="1400" b="1" dirty="0" smtClean="0"/>
              <a:t> index, String line) </a:t>
            </a:r>
          </a:p>
          <a:p>
            <a:r>
              <a:rPr lang="en-US" sz="1400" dirty="0" smtClean="0"/>
              <a:t>Sets the line of the address numbered by index (starting at 0) to the given String, which may be null.</a:t>
            </a:r>
          </a:p>
          <a:p>
            <a:r>
              <a:rPr lang="en-US" sz="1400" b="1" dirty="0" err="1" smtClean="0"/>
              <a:t>setCountryCode</a:t>
            </a:r>
            <a:r>
              <a:rPr lang="en-US" sz="1400" b="1" dirty="0" smtClean="0"/>
              <a:t>(String </a:t>
            </a:r>
            <a:r>
              <a:rPr lang="en-US" sz="1400" b="1" dirty="0" err="1" smtClean="0"/>
              <a:t>countryCode</a:t>
            </a:r>
            <a:r>
              <a:rPr lang="en-US" sz="1400" b="1" dirty="0" smtClean="0"/>
              <a:t>) </a:t>
            </a:r>
          </a:p>
          <a:p>
            <a:r>
              <a:rPr lang="en-US" sz="1400" dirty="0" smtClean="0"/>
              <a:t>Sets the country code of the address to the given String, which may be null.</a:t>
            </a:r>
          </a:p>
          <a:p>
            <a:r>
              <a:rPr lang="en-US" sz="1400" b="1" dirty="0" err="1" smtClean="0"/>
              <a:t>setCountryName</a:t>
            </a:r>
            <a:r>
              <a:rPr lang="en-US" sz="1400" b="1" dirty="0" smtClean="0"/>
              <a:t>(String </a:t>
            </a:r>
            <a:r>
              <a:rPr lang="en-US" sz="1400" b="1" dirty="0" err="1" smtClean="0"/>
              <a:t>countryName</a:t>
            </a:r>
            <a:r>
              <a:rPr lang="en-US" sz="1400" b="1" dirty="0" smtClean="0"/>
              <a:t>) </a:t>
            </a:r>
          </a:p>
          <a:p>
            <a:r>
              <a:rPr lang="en-US" sz="1400" dirty="0" smtClean="0"/>
              <a:t>Sets the country name of the address to the given String, which may be null.</a:t>
            </a:r>
          </a:p>
          <a:p>
            <a:r>
              <a:rPr lang="en-US" sz="1400" b="1" dirty="0" err="1" smtClean="0"/>
              <a:t>setLatitude</a:t>
            </a:r>
            <a:r>
              <a:rPr lang="en-US" sz="1400" b="1" dirty="0" smtClean="0"/>
              <a:t>(double latitude) </a:t>
            </a:r>
          </a:p>
          <a:p>
            <a:r>
              <a:rPr lang="en-US" sz="1400" dirty="0" smtClean="0"/>
              <a:t>Sets the latitude associated with this address.</a:t>
            </a:r>
          </a:p>
          <a:p>
            <a:r>
              <a:rPr lang="en-US" sz="1400" b="1" dirty="0" err="1" smtClean="0"/>
              <a:t>setLongitude</a:t>
            </a:r>
            <a:r>
              <a:rPr lang="en-US" sz="1400" b="1" dirty="0" smtClean="0"/>
              <a:t>(double longitude) </a:t>
            </a:r>
          </a:p>
          <a:p>
            <a:r>
              <a:rPr lang="en-US" sz="1400" dirty="0" smtClean="0"/>
              <a:t>Sets the longitude associated with this address.</a:t>
            </a:r>
          </a:p>
          <a:p>
            <a:r>
              <a:rPr lang="en-US" sz="1400" b="1" dirty="0" err="1" smtClean="0"/>
              <a:t>setPhone</a:t>
            </a:r>
            <a:r>
              <a:rPr lang="en-US" sz="1400" b="1" dirty="0" smtClean="0"/>
              <a:t>(String phone) </a:t>
            </a:r>
          </a:p>
          <a:p>
            <a:r>
              <a:rPr lang="en-US" sz="1400" dirty="0" smtClean="0"/>
              <a:t>Sets the phone number associated with this address.</a:t>
            </a:r>
          </a:p>
          <a:p>
            <a:r>
              <a:rPr lang="en-US" sz="1400" b="1" dirty="0" err="1" smtClean="0"/>
              <a:t>toString</a:t>
            </a:r>
            <a:r>
              <a:rPr lang="en-US" sz="1400" b="1" dirty="0" smtClean="0"/>
              <a:t>() </a:t>
            </a:r>
          </a:p>
          <a:p>
            <a:r>
              <a:rPr lang="en-US" sz="1400" dirty="0" smtClean="0"/>
              <a:t>Returns a string containing a concise, human-readable description of this object.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25</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229600" cy="1371600"/>
          </a:xfrm>
          <a:prstGeom prst="rect">
            <a:avLst/>
          </a:prstGeom>
        </p:spPr>
        <p:txBody>
          <a:bodyPr>
            <a:noAutofit/>
          </a:bodyPr>
          <a:lstStyle/>
          <a:p>
            <a:pPr defTabSz="182880"/>
            <a:r>
              <a:rPr lang="en-US" sz="3200" b="1" dirty="0" smtClean="0">
                <a:solidFill>
                  <a:srgbClr val="0070C0"/>
                </a:solidFill>
              </a:rPr>
              <a:t>Tutorial 2.   Using </a:t>
            </a:r>
            <a:r>
              <a:rPr lang="en-US" sz="3200" b="1" dirty="0" err="1" smtClean="0">
                <a:solidFill>
                  <a:srgbClr val="0070C0"/>
                </a:solidFill>
              </a:rPr>
              <a:t>Geocoder</a:t>
            </a:r>
            <a:endParaRPr lang="en-US" sz="3200" b="1" dirty="0" smtClean="0">
              <a:solidFill>
                <a:srgbClr val="0070C0"/>
              </a:solidFill>
            </a:endParaRPr>
          </a:p>
          <a:p>
            <a:pPr defTabSz="182880"/>
            <a:endParaRPr lang="en-US" sz="1050" dirty="0" smtClean="0">
              <a:solidFill>
                <a:srgbClr val="0070C0"/>
              </a:solidFill>
            </a:endParaRPr>
          </a:p>
          <a:p>
            <a:pPr marL="457200" indent="-457200" defTabSz="182880"/>
            <a:r>
              <a:rPr lang="en-US" sz="2400" b="1" dirty="0" smtClean="0"/>
              <a:t>Address Class </a:t>
            </a:r>
            <a:r>
              <a:rPr lang="en-US" sz="1100" dirty="0" smtClean="0">
                <a:hlinkClick r:id="rId3"/>
              </a:rPr>
              <a:t>http://www.oasis-open.org</a:t>
            </a:r>
            <a:endParaRPr lang="en-US" sz="1100" b="1" dirty="0" smtClean="0"/>
          </a:p>
          <a:p>
            <a:pPr defTabSz="182880"/>
            <a:endParaRPr lang="en-US" b="1" dirty="0" smtClean="0"/>
          </a:p>
          <a:p>
            <a:pPr marL="457200" indent="-457200" algn="just" defTabSz="182880"/>
            <a:endParaRPr lang="en-US" dirty="0" smtClean="0"/>
          </a:p>
          <a:p>
            <a:pPr marL="457200" indent="-457200" algn="just" defTabSz="182880"/>
            <a:endParaRPr lang="en-US" dirty="0" smtClean="0"/>
          </a:p>
          <a:p>
            <a:pPr marL="457200" indent="-457200" defTabSz="182880"/>
            <a:r>
              <a:rPr lang="en-US" dirty="0" smtClean="0"/>
              <a:t>	</a:t>
            </a:r>
          </a:p>
        </p:txBody>
      </p:sp>
      <p:sp>
        <p:nvSpPr>
          <p:cNvPr id="10" name="TextBox 9"/>
          <p:cNvSpPr txBox="1"/>
          <p:nvPr/>
        </p:nvSpPr>
        <p:spPr>
          <a:xfrm>
            <a:off x="304800" y="1981200"/>
            <a:ext cx="8382000" cy="4678204"/>
          </a:xfrm>
          <a:prstGeom prst="rect">
            <a:avLst/>
          </a:prstGeom>
          <a:solidFill>
            <a:schemeClr val="bg1">
              <a:lumMod val="95000"/>
            </a:schemeClr>
          </a:solidFill>
          <a:ln>
            <a:solidFill>
              <a:schemeClr val="bg1">
                <a:lumMod val="65000"/>
              </a:schemeClr>
            </a:solidFill>
          </a:ln>
        </p:spPr>
        <p:txBody>
          <a:bodyPr wrap="square" rtlCol="0">
            <a:spAutoFit/>
          </a:bodyPr>
          <a:lstStyle/>
          <a:p>
            <a:r>
              <a:rPr lang="en-US" b="1" dirty="0" smtClean="0"/>
              <a:t>Useful Methods</a:t>
            </a:r>
            <a:endParaRPr lang="en-US" sz="1400" dirty="0" smtClean="0"/>
          </a:p>
          <a:p>
            <a:r>
              <a:rPr lang="en-US" sz="1400" b="1" dirty="0" err="1" smtClean="0"/>
              <a:t>getPhone</a:t>
            </a:r>
            <a:r>
              <a:rPr lang="en-US" sz="1400" b="1" dirty="0" smtClean="0"/>
              <a:t>() </a:t>
            </a:r>
          </a:p>
          <a:p>
            <a:r>
              <a:rPr lang="en-US" sz="1400" dirty="0" smtClean="0"/>
              <a:t>Returns the phone number of the address if known, or null if it is unknown.</a:t>
            </a:r>
          </a:p>
          <a:p>
            <a:r>
              <a:rPr lang="en-US" sz="1400" b="1" dirty="0" err="1" smtClean="0"/>
              <a:t>getPostalCode</a:t>
            </a:r>
            <a:r>
              <a:rPr lang="en-US" sz="1400" b="1" dirty="0" smtClean="0"/>
              <a:t>() </a:t>
            </a:r>
          </a:p>
          <a:p>
            <a:r>
              <a:rPr lang="en-US" sz="1400" dirty="0" smtClean="0"/>
              <a:t>Returns the postal code of the address, for example "94110", or null if it is unknown.</a:t>
            </a:r>
          </a:p>
          <a:p>
            <a:r>
              <a:rPr lang="en-US" sz="1400" b="1" dirty="0" err="1" smtClean="0"/>
              <a:t>getUrl</a:t>
            </a:r>
            <a:r>
              <a:rPr lang="en-US" sz="1400" b="1" dirty="0" smtClean="0"/>
              <a:t>() </a:t>
            </a:r>
          </a:p>
          <a:p>
            <a:r>
              <a:rPr lang="en-US" sz="1400" dirty="0" smtClean="0"/>
              <a:t>Returns the public URL for the address if known, or null if it is unknown.</a:t>
            </a:r>
          </a:p>
          <a:p>
            <a:r>
              <a:rPr lang="en-US" sz="1400" b="1" dirty="0" err="1" smtClean="0"/>
              <a:t>setAddressLine</a:t>
            </a:r>
            <a:r>
              <a:rPr lang="en-US" sz="1400" b="1" dirty="0" smtClean="0"/>
              <a:t>(</a:t>
            </a:r>
            <a:r>
              <a:rPr lang="en-US" sz="1400" b="1" dirty="0" err="1" smtClean="0"/>
              <a:t>int</a:t>
            </a:r>
            <a:r>
              <a:rPr lang="en-US" sz="1400" b="1" dirty="0" smtClean="0"/>
              <a:t> index, String line) </a:t>
            </a:r>
          </a:p>
          <a:p>
            <a:r>
              <a:rPr lang="en-US" sz="1400" dirty="0" smtClean="0"/>
              <a:t>Sets the line of the address numbered by index (starting at 0) to the given String, which may be null.</a:t>
            </a:r>
          </a:p>
          <a:p>
            <a:r>
              <a:rPr lang="en-US" sz="1400" b="1" dirty="0" err="1" smtClean="0"/>
              <a:t>setCountryCode</a:t>
            </a:r>
            <a:r>
              <a:rPr lang="en-US" sz="1400" b="1" dirty="0" smtClean="0"/>
              <a:t>(String </a:t>
            </a:r>
            <a:r>
              <a:rPr lang="en-US" sz="1400" b="1" dirty="0" err="1" smtClean="0"/>
              <a:t>countryCode</a:t>
            </a:r>
            <a:r>
              <a:rPr lang="en-US" sz="1400" b="1" dirty="0" smtClean="0"/>
              <a:t>) </a:t>
            </a:r>
          </a:p>
          <a:p>
            <a:r>
              <a:rPr lang="en-US" sz="1400" dirty="0" smtClean="0"/>
              <a:t>Sets the country code of the address to the given String, which may be null.</a:t>
            </a:r>
          </a:p>
          <a:p>
            <a:r>
              <a:rPr lang="en-US" sz="1400" b="1" dirty="0" err="1" smtClean="0"/>
              <a:t>setCountryName</a:t>
            </a:r>
            <a:r>
              <a:rPr lang="en-US" sz="1400" b="1" dirty="0" smtClean="0"/>
              <a:t>(String </a:t>
            </a:r>
            <a:r>
              <a:rPr lang="en-US" sz="1400" b="1" dirty="0" err="1" smtClean="0"/>
              <a:t>countryName</a:t>
            </a:r>
            <a:r>
              <a:rPr lang="en-US" sz="1400" b="1" dirty="0" smtClean="0"/>
              <a:t>) </a:t>
            </a:r>
          </a:p>
          <a:p>
            <a:r>
              <a:rPr lang="en-US" sz="1400" dirty="0" smtClean="0"/>
              <a:t>Sets the country name of the address to the given String, which may be null.</a:t>
            </a:r>
          </a:p>
          <a:p>
            <a:r>
              <a:rPr lang="en-US" sz="1400" b="1" dirty="0" err="1" smtClean="0"/>
              <a:t>setLatitude</a:t>
            </a:r>
            <a:r>
              <a:rPr lang="en-US" sz="1400" b="1" dirty="0" smtClean="0"/>
              <a:t>(double latitude) </a:t>
            </a:r>
          </a:p>
          <a:p>
            <a:r>
              <a:rPr lang="en-US" sz="1400" dirty="0" smtClean="0"/>
              <a:t>Sets the latitude associated with this address.</a:t>
            </a:r>
          </a:p>
          <a:p>
            <a:r>
              <a:rPr lang="en-US" sz="1400" b="1" dirty="0" err="1" smtClean="0"/>
              <a:t>setLongitude</a:t>
            </a:r>
            <a:r>
              <a:rPr lang="en-US" sz="1400" b="1" dirty="0" smtClean="0"/>
              <a:t>(double longitude) </a:t>
            </a:r>
          </a:p>
          <a:p>
            <a:r>
              <a:rPr lang="en-US" sz="1400" dirty="0" smtClean="0"/>
              <a:t>Sets the longitude associated with this address.</a:t>
            </a:r>
          </a:p>
          <a:p>
            <a:r>
              <a:rPr lang="en-US" sz="1400" b="1" dirty="0" err="1" smtClean="0"/>
              <a:t>setPhone</a:t>
            </a:r>
            <a:r>
              <a:rPr lang="en-US" sz="1400" b="1" dirty="0" smtClean="0"/>
              <a:t>(String phone) </a:t>
            </a:r>
          </a:p>
          <a:p>
            <a:r>
              <a:rPr lang="en-US" sz="1400" dirty="0" smtClean="0"/>
              <a:t>Sets the phone number associated with this address.</a:t>
            </a:r>
          </a:p>
          <a:p>
            <a:r>
              <a:rPr lang="en-US" sz="1400" b="1" dirty="0" err="1" smtClean="0"/>
              <a:t>toString</a:t>
            </a:r>
            <a:r>
              <a:rPr lang="en-US" sz="1400" b="1" dirty="0" smtClean="0"/>
              <a:t>() </a:t>
            </a:r>
          </a:p>
          <a:p>
            <a:r>
              <a:rPr lang="en-US" sz="1400" dirty="0" smtClean="0"/>
              <a:t>Returns a string containing a concise, human-readable description of this object.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28600" y="3962400"/>
            <a:ext cx="8458200" cy="2514600"/>
          </a:xfrm>
          <a:prstGeom prst="rect">
            <a:avLst/>
          </a:prstGeom>
          <a:solidFill>
            <a:schemeClr val="bg1">
              <a:lumMod val="95000"/>
            </a:schemeClr>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967A042-E02F-4D13-9079-28240E5E6B49}" type="slidenum">
              <a:rPr lang="en-US" smtClean="0"/>
              <a:pPr/>
              <a:t>26</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8229600" cy="2743200"/>
          </a:xfrm>
          <a:prstGeom prst="rect">
            <a:avLst/>
          </a:prstGeom>
        </p:spPr>
        <p:txBody>
          <a:bodyPr>
            <a:noAutofit/>
          </a:bodyPr>
          <a:lstStyle/>
          <a:p>
            <a:pPr defTabSz="182880"/>
            <a:r>
              <a:rPr lang="en-US" sz="3200" b="1" dirty="0" smtClean="0">
                <a:solidFill>
                  <a:srgbClr val="0070C0"/>
                </a:solidFill>
              </a:rPr>
              <a:t>Tutorial 2.   Using </a:t>
            </a:r>
            <a:r>
              <a:rPr lang="en-US" sz="3200" b="1" dirty="0" err="1" smtClean="0">
                <a:solidFill>
                  <a:srgbClr val="0070C0"/>
                </a:solidFill>
              </a:rPr>
              <a:t>Geocoder</a:t>
            </a:r>
            <a:endParaRPr lang="en-US" sz="3200" b="1" dirty="0" smtClean="0">
              <a:solidFill>
                <a:srgbClr val="0070C0"/>
              </a:solidFill>
            </a:endParaRPr>
          </a:p>
          <a:p>
            <a:pPr defTabSz="182880"/>
            <a:endParaRPr lang="en-US" sz="1050" dirty="0" smtClean="0">
              <a:solidFill>
                <a:srgbClr val="0070C0"/>
              </a:solidFill>
            </a:endParaRPr>
          </a:p>
          <a:p>
            <a:pPr marL="457200" indent="-457200" defTabSz="182880"/>
            <a:r>
              <a:rPr lang="en-US" sz="2400" b="1" dirty="0" smtClean="0"/>
              <a:t>Address &amp; </a:t>
            </a:r>
            <a:r>
              <a:rPr lang="en-US" sz="2400" b="1" dirty="0" err="1" smtClean="0"/>
              <a:t>GeoPoint</a:t>
            </a:r>
            <a:endParaRPr lang="en-US" sz="1100" b="1" dirty="0" smtClean="0"/>
          </a:p>
          <a:p>
            <a:pPr defTabSz="182880"/>
            <a:r>
              <a:rPr lang="en-US" dirty="0" err="1" smtClean="0"/>
              <a:t>Geocoder</a:t>
            </a:r>
            <a:r>
              <a:rPr lang="en-US" dirty="0" smtClean="0"/>
              <a:t> locations are stored in </a:t>
            </a:r>
            <a:r>
              <a:rPr lang="en-US" b="1" dirty="0" err="1" smtClean="0">
                <a:solidFill>
                  <a:srgbClr val="C00000"/>
                </a:solidFill>
              </a:rPr>
              <a:t>microdegrees</a:t>
            </a:r>
            <a:r>
              <a:rPr lang="en-US" dirty="0" smtClean="0"/>
              <a:t> (10</a:t>
            </a:r>
            <a:r>
              <a:rPr lang="en-US" baseline="30000" dirty="0" smtClean="0"/>
              <a:t>-6</a:t>
            </a:r>
            <a:r>
              <a:rPr lang="en-US" dirty="0" smtClean="0"/>
              <a:t>).  </a:t>
            </a:r>
          </a:p>
          <a:p>
            <a:pPr defTabSz="182880"/>
            <a:endParaRPr lang="en-US" dirty="0" smtClean="0"/>
          </a:p>
          <a:p>
            <a:pPr defTabSz="182880"/>
            <a:r>
              <a:rPr lang="en-US" b="1" dirty="0" err="1" smtClean="0"/>
              <a:t>GeoPoint</a:t>
            </a:r>
            <a:r>
              <a:rPr lang="en-US" dirty="0" smtClean="0"/>
              <a:t> is an immutable class representing a pair of </a:t>
            </a:r>
            <a:r>
              <a:rPr lang="en-US" i="1" dirty="0" smtClean="0"/>
              <a:t>latitude</a:t>
            </a:r>
            <a:r>
              <a:rPr lang="en-US" dirty="0" smtClean="0"/>
              <a:t> and </a:t>
            </a:r>
            <a:r>
              <a:rPr lang="en-US" i="1" dirty="0" smtClean="0"/>
              <a:t>longitude</a:t>
            </a:r>
            <a:r>
              <a:rPr lang="en-US" dirty="0" smtClean="0"/>
              <a:t>, stored as </a:t>
            </a:r>
            <a:r>
              <a:rPr lang="en-US" i="1" dirty="0" smtClean="0"/>
              <a:t>integer numbers</a:t>
            </a:r>
            <a:r>
              <a:rPr lang="en-US" dirty="0" smtClean="0"/>
              <a:t> of </a:t>
            </a:r>
            <a:r>
              <a:rPr lang="en-US" dirty="0" err="1" smtClean="0"/>
              <a:t>microdegrees</a:t>
            </a:r>
            <a:r>
              <a:rPr lang="en-US" dirty="0" smtClean="0"/>
              <a:t>. </a:t>
            </a:r>
          </a:p>
          <a:p>
            <a:pPr defTabSz="182880"/>
            <a:endParaRPr lang="en-US" dirty="0" smtClean="0"/>
          </a:p>
          <a:p>
            <a:pPr lvl="2" defTabSz="182880"/>
            <a:r>
              <a:rPr lang="en-US" i="1" dirty="0" smtClean="0">
                <a:solidFill>
                  <a:srgbClr val="C00000"/>
                </a:solidFill>
              </a:rPr>
              <a:t>Remember to multiply by 1,000,000 to convert </a:t>
            </a:r>
          </a:p>
          <a:p>
            <a:pPr lvl="2" defTabSz="182880"/>
            <a:r>
              <a:rPr lang="en-US" i="1" dirty="0" smtClean="0">
                <a:solidFill>
                  <a:srgbClr val="C00000"/>
                </a:solidFill>
              </a:rPr>
              <a:t>From  Address location to  </a:t>
            </a:r>
            <a:r>
              <a:rPr lang="en-US" i="1" dirty="0" err="1" smtClean="0">
                <a:solidFill>
                  <a:srgbClr val="C00000"/>
                </a:solidFill>
              </a:rPr>
              <a:t>GeoPoint</a:t>
            </a:r>
            <a:r>
              <a:rPr lang="en-US" i="1" dirty="0" smtClean="0">
                <a:solidFill>
                  <a:srgbClr val="C00000"/>
                </a:solidFill>
              </a:rPr>
              <a:t>  location. </a:t>
            </a:r>
          </a:p>
          <a:p>
            <a:pPr defTabSz="182880"/>
            <a:endParaRPr lang="en-US" dirty="0" smtClean="0"/>
          </a:p>
          <a:p>
            <a:pPr defTabSz="182880"/>
            <a:r>
              <a:rPr lang="en-US" b="1" dirty="0" smtClean="0"/>
              <a:t>Example</a:t>
            </a:r>
            <a:r>
              <a:rPr lang="en-US" dirty="0" smtClean="0"/>
              <a:t>:</a:t>
            </a:r>
          </a:p>
          <a:p>
            <a:pPr defTabSz="182880"/>
            <a:endParaRPr lang="en-US" dirty="0" smtClean="0"/>
          </a:p>
          <a:p>
            <a:pPr lvl="1" defTabSz="182880"/>
            <a:r>
              <a:rPr lang="en-US" sz="1600" dirty="0" err="1" smtClean="0"/>
              <a:t>Geocoder</a:t>
            </a:r>
            <a:r>
              <a:rPr lang="en-US" sz="1600" dirty="0" smtClean="0"/>
              <a:t> </a:t>
            </a:r>
            <a:r>
              <a:rPr lang="en-US" sz="1600" dirty="0" err="1" smtClean="0"/>
              <a:t>gc</a:t>
            </a:r>
            <a:r>
              <a:rPr lang="en-US" sz="1600" dirty="0" smtClean="0"/>
              <a:t> = new </a:t>
            </a:r>
            <a:r>
              <a:rPr lang="en-US" sz="1600" dirty="0" err="1" smtClean="0"/>
              <a:t>Geocoder</a:t>
            </a:r>
            <a:r>
              <a:rPr lang="en-US" sz="1600" dirty="0" smtClean="0"/>
              <a:t>(this); </a:t>
            </a:r>
          </a:p>
          <a:p>
            <a:pPr lvl="1" defTabSz="182880"/>
            <a:r>
              <a:rPr lang="en-US" sz="1600" dirty="0" smtClean="0"/>
              <a:t>List&lt;Address&gt; coordinates = </a:t>
            </a:r>
            <a:r>
              <a:rPr lang="en-US" sz="1600" dirty="0" err="1" smtClean="0"/>
              <a:t>gc.getFromLocationName</a:t>
            </a:r>
            <a:r>
              <a:rPr lang="en-US" sz="1600" dirty="0" smtClean="0"/>
              <a:t>( </a:t>
            </a:r>
          </a:p>
          <a:p>
            <a:pPr lvl="1" defTabSz="182880"/>
            <a:r>
              <a:rPr lang="en-US" sz="1600" dirty="0" smtClean="0"/>
              <a:t>																							“1860 East 18 Street Cleveland Ohio”,  3); </a:t>
            </a:r>
          </a:p>
          <a:p>
            <a:pPr lvl="1"/>
            <a:r>
              <a:rPr lang="en-US" sz="1600" dirty="0" smtClean="0"/>
              <a:t>double  </a:t>
            </a:r>
            <a:r>
              <a:rPr lang="en-US" sz="1600" dirty="0" err="1" smtClean="0"/>
              <a:t>myLat</a:t>
            </a:r>
            <a:r>
              <a:rPr lang="en-US" sz="1600" dirty="0" smtClean="0"/>
              <a:t>  = coordinates(0).</a:t>
            </a:r>
            <a:r>
              <a:rPr lang="en-US" sz="1600" dirty="0" err="1" smtClean="0"/>
              <a:t>getLatitude</a:t>
            </a:r>
            <a:r>
              <a:rPr lang="en-US" sz="1600" dirty="0" smtClean="0"/>
              <a:t>() * 1000000;</a:t>
            </a:r>
          </a:p>
          <a:p>
            <a:pPr lvl="1"/>
            <a:r>
              <a:rPr lang="en-US" sz="1600" dirty="0" smtClean="0"/>
              <a:t>double  </a:t>
            </a:r>
            <a:r>
              <a:rPr lang="en-US" sz="1600" dirty="0" err="1" smtClean="0"/>
              <a:t>myLon</a:t>
            </a:r>
            <a:r>
              <a:rPr lang="en-US" sz="1600" dirty="0" smtClean="0"/>
              <a:t> = coordinates(0).</a:t>
            </a:r>
            <a:r>
              <a:rPr lang="en-US" sz="1600" dirty="0" err="1" smtClean="0"/>
              <a:t>getLongitude</a:t>
            </a:r>
            <a:r>
              <a:rPr lang="en-US" sz="1600" dirty="0" smtClean="0"/>
              <a:t>() * 1000000;</a:t>
            </a:r>
          </a:p>
          <a:p>
            <a:pPr lvl="1"/>
            <a:endParaRPr lang="en-US" sz="1600" dirty="0" smtClean="0"/>
          </a:p>
          <a:p>
            <a:pPr lvl="1"/>
            <a:r>
              <a:rPr lang="en-US" sz="1600" dirty="0" err="1" smtClean="0"/>
              <a:t>GeoPoint</a:t>
            </a:r>
            <a:r>
              <a:rPr lang="en-US" sz="1600" dirty="0" smtClean="0"/>
              <a:t> p = new </a:t>
            </a:r>
            <a:r>
              <a:rPr lang="en-US" sz="1600" dirty="0" err="1" smtClean="0"/>
              <a:t>GeoPoint</a:t>
            </a:r>
            <a:r>
              <a:rPr lang="en-US" sz="1600" dirty="0" smtClean="0"/>
              <a:t> ( (</a:t>
            </a:r>
            <a:r>
              <a:rPr lang="en-US" sz="1600" dirty="0" err="1" smtClean="0"/>
              <a:t>int</a:t>
            </a:r>
            <a:r>
              <a:rPr lang="en-US" sz="1600" dirty="0" smtClean="0"/>
              <a:t>) </a:t>
            </a:r>
            <a:r>
              <a:rPr lang="en-US" sz="1600" dirty="0" err="1" smtClean="0"/>
              <a:t>myLat</a:t>
            </a:r>
            <a:r>
              <a:rPr lang="en-US" sz="1600" dirty="0" smtClean="0"/>
              <a:t>, (</a:t>
            </a:r>
            <a:r>
              <a:rPr lang="en-US" sz="1600" dirty="0" err="1" smtClean="0"/>
              <a:t>int</a:t>
            </a:r>
            <a:r>
              <a:rPr lang="en-US" sz="1600" dirty="0" smtClean="0"/>
              <a:t>) </a:t>
            </a:r>
            <a:r>
              <a:rPr lang="en-US" sz="1600" dirty="0" err="1" smtClean="0"/>
              <a:t>myLon</a:t>
            </a:r>
            <a:r>
              <a:rPr lang="en-US" sz="1600" dirty="0" smtClean="0"/>
              <a:t> );</a:t>
            </a:r>
          </a:p>
          <a:p>
            <a:endParaRPr lang="en-US" dirty="0" smtClean="0"/>
          </a:p>
          <a:p>
            <a:pPr marL="457200" indent="-457200" algn="just" defTabSz="182880"/>
            <a:endParaRPr lang="en-US" dirty="0" smtClean="0"/>
          </a:p>
          <a:p>
            <a:pPr marL="457200" indent="-457200" algn="just" defTabSz="182880"/>
            <a:endParaRPr lang="en-US" dirty="0" smtClean="0"/>
          </a:p>
          <a:p>
            <a:pPr marL="457200" indent="-457200" defTabSz="182880"/>
            <a:r>
              <a:rPr lang="en-US" dirty="0" smtClean="0"/>
              <a:t>	</a:t>
            </a:r>
          </a:p>
        </p:txBody>
      </p:sp>
      <p:sp>
        <p:nvSpPr>
          <p:cNvPr id="12" name="Left Arrow 11"/>
          <p:cNvSpPr/>
          <p:nvPr/>
        </p:nvSpPr>
        <p:spPr>
          <a:xfrm>
            <a:off x="5562600" y="5638800"/>
            <a:ext cx="2514600" cy="1219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myLat</a:t>
            </a:r>
            <a:r>
              <a:rPr lang="en-US" sz="1400" dirty="0" smtClean="0"/>
              <a:t>:    +41.5020952</a:t>
            </a:r>
          </a:p>
          <a:p>
            <a:pPr algn="ctr"/>
            <a:r>
              <a:rPr lang="en-US" sz="1400" dirty="0" err="1" smtClean="0"/>
              <a:t>myLon</a:t>
            </a:r>
            <a:r>
              <a:rPr lang="en-US" sz="1400" dirty="0" smtClean="0"/>
              <a:t>:   -81.6789717</a:t>
            </a:r>
            <a:endParaRPr lang="en-US" sz="1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27</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4038600" cy="5181600"/>
          </a:xfrm>
          <a:prstGeom prst="rect">
            <a:avLst/>
          </a:prstGeom>
        </p:spPr>
        <p:txBody>
          <a:bodyPr>
            <a:noAutofit/>
          </a:bodyPr>
          <a:lstStyle/>
          <a:p>
            <a:pPr defTabSz="182880"/>
            <a:r>
              <a:rPr lang="en-US" sz="3200" b="1" dirty="0" smtClean="0">
                <a:solidFill>
                  <a:srgbClr val="0070C0"/>
                </a:solidFill>
              </a:rPr>
              <a:t>Example 2 – </a:t>
            </a:r>
            <a:r>
              <a:rPr lang="en-US" sz="3200" b="1" dirty="0" err="1" smtClean="0">
                <a:solidFill>
                  <a:srgbClr val="0070C0"/>
                </a:solidFill>
              </a:rPr>
              <a:t>Geocoder</a:t>
            </a:r>
            <a:endParaRPr lang="en-US" sz="3200" b="1" dirty="0" smtClean="0">
              <a:solidFill>
                <a:srgbClr val="0070C0"/>
              </a:solidFill>
            </a:endParaRPr>
          </a:p>
          <a:p>
            <a:pPr marL="457200" indent="-457200" defTabSz="182880"/>
            <a:endParaRPr lang="en-US" dirty="0" smtClean="0"/>
          </a:p>
          <a:p>
            <a:pPr marL="457200" indent="-457200" defTabSz="182880"/>
            <a:r>
              <a:rPr lang="en-US" dirty="0" smtClean="0"/>
              <a:t>	In this example we will create an application that converts an address to its corresponding </a:t>
            </a:r>
            <a:r>
              <a:rPr lang="en-US" dirty="0" err="1" smtClean="0"/>
              <a:t>GeoPoint</a:t>
            </a:r>
            <a:r>
              <a:rPr lang="en-US" dirty="0" smtClean="0"/>
              <a:t> and displays the location on a </a:t>
            </a:r>
            <a:r>
              <a:rPr lang="en-US" dirty="0" err="1" smtClean="0"/>
              <a:t>Mapview</a:t>
            </a:r>
            <a:r>
              <a:rPr lang="en-US" dirty="0" smtClean="0"/>
              <a:t>. </a:t>
            </a:r>
          </a:p>
          <a:p>
            <a:pPr marL="457200" indent="-457200" defTabSz="182880"/>
            <a:endParaRPr lang="en-US" dirty="0" smtClean="0"/>
          </a:p>
          <a:p>
            <a:pPr marL="457200" indent="-457200" defTabSz="182880"/>
            <a:r>
              <a:rPr lang="en-US" dirty="0" smtClean="0"/>
              <a:t>	In the case of multiple possible locations a list of addresses is provided </a:t>
            </a:r>
            <a:endParaRPr lang="en-US" dirty="0" smtClean="0"/>
          </a:p>
          <a:p>
            <a:pPr marL="457200" indent="-457200" defTabSz="182880"/>
            <a:endParaRPr lang="en-US" dirty="0" smtClean="0"/>
          </a:p>
          <a:p>
            <a:pPr marL="457200" indent="-457200" defTabSz="182880"/>
            <a:r>
              <a:rPr lang="en-US" dirty="0" smtClean="0"/>
              <a:t>	(</a:t>
            </a:r>
            <a:r>
              <a:rPr lang="en-US" dirty="0" smtClean="0">
                <a:solidFill>
                  <a:srgbClr val="0070C0"/>
                </a:solidFill>
              </a:rPr>
              <a:t>TODO</a:t>
            </a:r>
            <a:r>
              <a:rPr lang="en-US" dirty="0" smtClean="0"/>
              <a:t>: show the list in a dialog box or list selector and allow the user to make her selection by clicking on the best choice. As an example try: “Main Ave. Ohio”</a:t>
            </a:r>
          </a:p>
          <a:p>
            <a:pPr defTabSz="182880"/>
            <a:r>
              <a:rPr lang="en-US" dirty="0" smtClean="0"/>
              <a:t> </a:t>
            </a:r>
          </a:p>
        </p:txBody>
      </p:sp>
      <p:pic>
        <p:nvPicPr>
          <p:cNvPr id="11" name="Picture 10" descr="device.png"/>
          <p:cNvPicPr>
            <a:picLocks noChangeAspect="1"/>
          </p:cNvPicPr>
          <p:nvPr/>
        </p:nvPicPr>
        <p:blipFill>
          <a:blip r:embed="rId3" cstate="print"/>
          <a:stretch>
            <a:fillRect/>
          </a:stretch>
        </p:blipFill>
        <p:spPr>
          <a:xfrm>
            <a:off x="6400800" y="228600"/>
            <a:ext cx="2438400" cy="3657600"/>
          </a:xfrm>
          <a:prstGeom prst="rect">
            <a:avLst/>
          </a:prstGeom>
          <a:ln>
            <a:solidFill>
              <a:schemeClr val="bg1">
                <a:lumMod val="65000"/>
              </a:schemeClr>
            </a:solidFill>
          </a:ln>
          <a:effectLst>
            <a:outerShdw blurRad="292100" dist="139700" dir="2700000" algn="tl" rotWithShape="0">
              <a:srgbClr val="333333">
                <a:alpha val="65000"/>
              </a:srgbClr>
            </a:outerShdw>
          </a:effectLst>
        </p:spPr>
      </p:pic>
      <p:pic>
        <p:nvPicPr>
          <p:cNvPr id="12" name="Picture 11" descr="device1.png"/>
          <p:cNvPicPr>
            <a:picLocks noChangeAspect="1"/>
          </p:cNvPicPr>
          <p:nvPr/>
        </p:nvPicPr>
        <p:blipFill>
          <a:blip r:embed="rId4" cstate="print"/>
          <a:stretch>
            <a:fillRect/>
          </a:stretch>
        </p:blipFill>
        <p:spPr>
          <a:xfrm>
            <a:off x="4267200" y="2971800"/>
            <a:ext cx="2438400" cy="3657600"/>
          </a:xfrm>
          <a:prstGeom prst="rect">
            <a:avLst/>
          </a:prstGeom>
          <a:ln w="3175">
            <a:solidFill>
              <a:schemeClr val="bg1">
                <a:lumMod val="65000"/>
              </a:schemeClr>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28</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endParaRPr lang="en-US" sz="2400" b="1" dirty="0" smtClean="0">
              <a:solidFill>
                <a:srgbClr val="0070C0"/>
              </a:solidFill>
            </a:endParaRPr>
          </a:p>
          <a:p>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4572000"/>
          </a:xfrm>
          <a:prstGeom prst="rect">
            <a:avLst/>
          </a:prstGeom>
          <a:solidFill>
            <a:schemeClr val="bg1">
              <a:lumMod val="95000"/>
            </a:schemeClr>
          </a:solidFill>
          <a:ln>
            <a:solidFill>
              <a:schemeClr val="bg1">
                <a:lumMod val="65000"/>
              </a:schemeClr>
            </a:solidFill>
          </a:ln>
        </p:spPr>
        <p:txBody>
          <a:bodyPr wrap="square" numCol="2" rtlCol="0">
            <a:spAutoFit/>
          </a:bodyPr>
          <a:lstStyle/>
          <a:p>
            <a:r>
              <a:rPr lang="en-US" sz="1050" dirty="0" smtClean="0"/>
              <a:t>&lt;?xml version=</a:t>
            </a:r>
            <a:r>
              <a:rPr lang="en-US" sz="1050" i="1" dirty="0" smtClean="0"/>
              <a:t>"1.0" encoding="utf-8"?&gt;</a:t>
            </a:r>
          </a:p>
          <a:p>
            <a:r>
              <a:rPr lang="en-US" sz="1050" dirty="0" smtClean="0"/>
              <a:t>&lt;</a:t>
            </a:r>
            <a:r>
              <a:rPr lang="en-US" sz="1050" dirty="0" err="1" smtClean="0"/>
              <a:t>LinearLayout</a:t>
            </a:r>
            <a:endParaRPr lang="en-US" sz="1050" dirty="0" smtClean="0"/>
          </a:p>
          <a:p>
            <a:r>
              <a:rPr lang="en-US" sz="1050" dirty="0" err="1" smtClean="0"/>
              <a:t>android:layout_width</a:t>
            </a:r>
            <a:r>
              <a:rPr lang="en-US" sz="1050" dirty="0" smtClean="0"/>
              <a:t>=</a:t>
            </a:r>
            <a:r>
              <a:rPr lang="en-US" sz="1050" i="1" dirty="0" smtClean="0"/>
              <a:t>"</a:t>
            </a:r>
            <a:r>
              <a:rPr lang="en-US" sz="1050" i="1" dirty="0" err="1" smtClean="0"/>
              <a:t>fill_parent</a:t>
            </a:r>
            <a:r>
              <a:rPr lang="en-US" sz="1050" i="1" dirty="0" smtClean="0"/>
              <a:t>"</a:t>
            </a:r>
          </a:p>
          <a:p>
            <a:r>
              <a:rPr lang="en-US" sz="1050" dirty="0" err="1" smtClean="0"/>
              <a:t>android:layout_height</a:t>
            </a:r>
            <a:r>
              <a:rPr lang="en-US" sz="1050" dirty="0" smtClean="0"/>
              <a:t>=</a:t>
            </a:r>
            <a:r>
              <a:rPr lang="en-US" sz="1050" i="1" dirty="0" smtClean="0"/>
              <a:t>"</a:t>
            </a:r>
            <a:r>
              <a:rPr lang="en-US" sz="1050" i="1" dirty="0" err="1" smtClean="0"/>
              <a:t>fill_parent</a:t>
            </a:r>
            <a:r>
              <a:rPr lang="en-US" sz="1050" i="1" dirty="0" smtClean="0"/>
              <a:t>"</a:t>
            </a:r>
          </a:p>
          <a:p>
            <a:r>
              <a:rPr lang="en-US" sz="1050" dirty="0" err="1" smtClean="0"/>
              <a:t>android:orientation</a:t>
            </a:r>
            <a:r>
              <a:rPr lang="en-US" sz="1050" dirty="0" smtClean="0"/>
              <a:t>=</a:t>
            </a:r>
            <a:r>
              <a:rPr lang="en-US" sz="1050" i="1" dirty="0" smtClean="0"/>
              <a:t>"vertical"</a:t>
            </a:r>
          </a:p>
          <a:p>
            <a:r>
              <a:rPr lang="en-US" sz="1050" dirty="0" err="1" smtClean="0"/>
              <a:t>xmlns:android</a:t>
            </a:r>
            <a:r>
              <a:rPr lang="en-US" sz="1050" dirty="0" smtClean="0"/>
              <a:t>=</a:t>
            </a:r>
            <a:r>
              <a:rPr lang="en-US" sz="1050" i="1" dirty="0" smtClean="0"/>
              <a:t>"http://schemas.android.com/apk/res/android"</a:t>
            </a:r>
          </a:p>
          <a:p>
            <a:r>
              <a:rPr lang="en-US" sz="1050" dirty="0" smtClean="0"/>
              <a:t>&gt;</a:t>
            </a:r>
          </a:p>
          <a:p>
            <a:endParaRPr lang="en-US" sz="1050" dirty="0" smtClean="0"/>
          </a:p>
          <a:p>
            <a:r>
              <a:rPr lang="en-US" sz="1050" dirty="0" smtClean="0"/>
              <a:t>&lt;</a:t>
            </a:r>
            <a:r>
              <a:rPr lang="en-US" sz="1050" dirty="0" err="1" smtClean="0"/>
              <a:t>TextView</a:t>
            </a:r>
            <a:endParaRPr lang="en-US" sz="1050" dirty="0" smtClean="0"/>
          </a:p>
          <a:p>
            <a:r>
              <a:rPr lang="en-US" sz="1050" dirty="0" smtClean="0"/>
              <a:t>  </a:t>
            </a:r>
            <a:r>
              <a:rPr lang="en-US" sz="1050" dirty="0" err="1" smtClean="0"/>
              <a:t>android:id</a:t>
            </a:r>
            <a:r>
              <a:rPr lang="en-US" sz="1050" dirty="0" smtClean="0"/>
              <a:t>=</a:t>
            </a:r>
            <a:r>
              <a:rPr lang="en-US" sz="1050" i="1" dirty="0" smtClean="0"/>
              <a:t>"@+id/</a:t>
            </a:r>
            <a:r>
              <a:rPr lang="en-US" sz="1050" i="1" dirty="0" err="1" smtClean="0"/>
              <a:t>myCaption</a:t>
            </a:r>
            <a:r>
              <a:rPr lang="en-US" sz="1050" i="1" dirty="0" smtClean="0"/>
              <a:t>"</a:t>
            </a:r>
          </a:p>
          <a:p>
            <a:r>
              <a:rPr lang="en-US" sz="1050" dirty="0" smtClean="0"/>
              <a:t>  </a:t>
            </a:r>
            <a:r>
              <a:rPr lang="en-US" sz="1050" dirty="0" err="1" smtClean="0"/>
              <a:t>android:layout_width</a:t>
            </a:r>
            <a:r>
              <a:rPr lang="en-US" sz="1050" dirty="0" smtClean="0"/>
              <a:t>=</a:t>
            </a:r>
            <a:r>
              <a:rPr lang="en-US" sz="1050" i="1" dirty="0" smtClean="0"/>
              <a:t>"</a:t>
            </a:r>
            <a:r>
              <a:rPr lang="en-US" sz="1050" i="1" dirty="0" err="1" smtClean="0"/>
              <a:t>wrap_content</a:t>
            </a:r>
            <a:r>
              <a:rPr lang="en-US" sz="1050" i="1" dirty="0" smtClean="0"/>
              <a:t>"</a:t>
            </a:r>
          </a:p>
          <a:p>
            <a:r>
              <a:rPr lang="en-US" sz="1050" dirty="0" smtClean="0"/>
              <a:t>  </a:t>
            </a:r>
            <a:r>
              <a:rPr lang="en-US" sz="1050" dirty="0" err="1" smtClean="0"/>
              <a:t>android:layout_height</a:t>
            </a:r>
            <a:r>
              <a:rPr lang="en-US" sz="1050" dirty="0" smtClean="0"/>
              <a:t>=</a:t>
            </a:r>
            <a:r>
              <a:rPr lang="en-US" sz="1050" i="1" dirty="0" smtClean="0"/>
              <a:t>"</a:t>
            </a:r>
            <a:r>
              <a:rPr lang="en-US" sz="1050" i="1" dirty="0" err="1" smtClean="0"/>
              <a:t>wrap_content</a:t>
            </a:r>
            <a:r>
              <a:rPr lang="en-US" sz="1050" i="1" dirty="0" smtClean="0"/>
              <a:t>"</a:t>
            </a:r>
          </a:p>
          <a:p>
            <a:r>
              <a:rPr lang="en-US" sz="1050" dirty="0" smtClean="0"/>
              <a:t>  </a:t>
            </a:r>
            <a:r>
              <a:rPr lang="en-US" sz="1050" dirty="0" err="1" smtClean="0"/>
              <a:t>android:text</a:t>
            </a:r>
            <a:r>
              <a:rPr lang="en-US" sz="1050" dirty="0" smtClean="0"/>
              <a:t>=</a:t>
            </a:r>
            <a:r>
              <a:rPr lang="en-US" sz="1050" i="1" dirty="0" smtClean="0"/>
              <a:t>"Address/Coordinates"  /&gt;</a:t>
            </a:r>
          </a:p>
          <a:p>
            <a:endParaRPr lang="en-US" sz="1050" dirty="0" smtClean="0"/>
          </a:p>
          <a:p>
            <a:endParaRPr lang="en-US" sz="1050" dirty="0" smtClean="0"/>
          </a:p>
          <a:p>
            <a:r>
              <a:rPr lang="en-US" sz="1050" dirty="0" smtClean="0"/>
              <a:t>&lt;</a:t>
            </a:r>
            <a:r>
              <a:rPr lang="en-US" sz="1050" dirty="0" err="1" smtClean="0"/>
              <a:t>LinearLayout</a:t>
            </a:r>
            <a:r>
              <a:rPr lang="en-US" sz="1050" dirty="0" smtClean="0"/>
              <a:t>  </a:t>
            </a:r>
          </a:p>
          <a:p>
            <a:r>
              <a:rPr lang="en-US" sz="1050" dirty="0" smtClean="0"/>
              <a:t>   </a:t>
            </a:r>
            <a:r>
              <a:rPr lang="en-US" sz="1050" dirty="0" err="1" smtClean="0"/>
              <a:t>android:layout_width</a:t>
            </a:r>
            <a:r>
              <a:rPr lang="en-US" sz="1050" dirty="0" smtClean="0"/>
              <a:t>=</a:t>
            </a:r>
            <a:r>
              <a:rPr lang="en-US" sz="1050" i="1" dirty="0" smtClean="0"/>
              <a:t>"</a:t>
            </a:r>
            <a:r>
              <a:rPr lang="en-US" sz="1050" i="1" dirty="0" err="1" smtClean="0"/>
              <a:t>fill_parent</a:t>
            </a:r>
            <a:r>
              <a:rPr lang="en-US" sz="1050" i="1" dirty="0" smtClean="0"/>
              <a:t>"</a:t>
            </a:r>
          </a:p>
          <a:p>
            <a:r>
              <a:rPr lang="en-US" sz="1050" dirty="0" smtClean="0"/>
              <a:t>   </a:t>
            </a:r>
            <a:r>
              <a:rPr lang="en-US" sz="1050" dirty="0" err="1" smtClean="0"/>
              <a:t>android:layout_height</a:t>
            </a:r>
            <a:r>
              <a:rPr lang="en-US" sz="1050" dirty="0" smtClean="0"/>
              <a:t>=</a:t>
            </a:r>
            <a:r>
              <a:rPr lang="en-US" sz="1050" i="1" dirty="0" smtClean="0"/>
              <a:t>"</a:t>
            </a:r>
            <a:r>
              <a:rPr lang="en-US" sz="1050" i="1" dirty="0" err="1" smtClean="0"/>
              <a:t>wrap_content</a:t>
            </a:r>
            <a:r>
              <a:rPr lang="en-US" sz="1050" i="1" dirty="0" smtClean="0"/>
              <a:t>"</a:t>
            </a:r>
          </a:p>
          <a:p>
            <a:r>
              <a:rPr lang="en-US" sz="1050" dirty="0" smtClean="0"/>
              <a:t>   </a:t>
            </a:r>
            <a:r>
              <a:rPr lang="en-US" sz="1050" dirty="0" err="1" smtClean="0"/>
              <a:t>android:orientation</a:t>
            </a:r>
            <a:r>
              <a:rPr lang="en-US" sz="1050" dirty="0" smtClean="0"/>
              <a:t>=</a:t>
            </a:r>
            <a:r>
              <a:rPr lang="en-US" sz="1050" i="1" dirty="0" smtClean="0"/>
              <a:t>"horizontal" &gt;</a:t>
            </a:r>
          </a:p>
          <a:p>
            <a:endParaRPr lang="en-US" sz="1050" dirty="0" smtClean="0"/>
          </a:p>
          <a:p>
            <a:r>
              <a:rPr lang="en-US" sz="1050" dirty="0" smtClean="0"/>
              <a:t>&lt;</a:t>
            </a:r>
            <a:r>
              <a:rPr lang="en-US" sz="1050" dirty="0" err="1" smtClean="0"/>
              <a:t>EditText</a:t>
            </a:r>
            <a:endParaRPr lang="en-US" sz="1050" dirty="0" smtClean="0"/>
          </a:p>
          <a:p>
            <a:r>
              <a:rPr lang="en-US" sz="1050" dirty="0" smtClean="0"/>
              <a:t>   </a:t>
            </a:r>
            <a:r>
              <a:rPr lang="en-US" sz="1050" dirty="0" err="1" smtClean="0"/>
              <a:t>android:id</a:t>
            </a:r>
            <a:r>
              <a:rPr lang="en-US" sz="1050" dirty="0" smtClean="0"/>
              <a:t>=</a:t>
            </a:r>
            <a:r>
              <a:rPr lang="en-US" sz="1050" i="1" dirty="0" smtClean="0"/>
              <a:t>"@+id/</a:t>
            </a:r>
            <a:r>
              <a:rPr lang="en-US" sz="1050" i="1" dirty="0" err="1" smtClean="0"/>
              <a:t>myAddress</a:t>
            </a:r>
            <a:r>
              <a:rPr lang="en-US" sz="1050" i="1" dirty="0" smtClean="0"/>
              <a:t>"</a:t>
            </a:r>
          </a:p>
          <a:p>
            <a:r>
              <a:rPr lang="en-US" sz="1050" dirty="0" smtClean="0"/>
              <a:t>   </a:t>
            </a:r>
            <a:r>
              <a:rPr lang="en-US" sz="1050" dirty="0" err="1" smtClean="0"/>
              <a:t>android:layout_width</a:t>
            </a:r>
            <a:r>
              <a:rPr lang="en-US" sz="1050" dirty="0" smtClean="0"/>
              <a:t>=</a:t>
            </a:r>
            <a:r>
              <a:rPr lang="en-US" sz="1050" i="1" dirty="0" smtClean="0"/>
              <a:t>"</a:t>
            </a:r>
            <a:r>
              <a:rPr lang="en-US" sz="1050" i="1" dirty="0" err="1" smtClean="0"/>
              <a:t>wrap_content</a:t>
            </a:r>
            <a:r>
              <a:rPr lang="en-US" sz="1050" i="1" dirty="0" smtClean="0"/>
              <a:t>"</a:t>
            </a:r>
          </a:p>
          <a:p>
            <a:r>
              <a:rPr lang="en-US" sz="1050" dirty="0" smtClean="0"/>
              <a:t>   </a:t>
            </a:r>
            <a:r>
              <a:rPr lang="en-US" sz="1050" dirty="0" err="1" smtClean="0"/>
              <a:t>android:layout_height</a:t>
            </a:r>
            <a:r>
              <a:rPr lang="en-US" sz="1050" dirty="0" smtClean="0"/>
              <a:t>=</a:t>
            </a:r>
            <a:r>
              <a:rPr lang="en-US" sz="1050" i="1" dirty="0" smtClean="0"/>
              <a:t>"</a:t>
            </a:r>
            <a:r>
              <a:rPr lang="en-US" sz="1050" i="1" dirty="0" err="1" smtClean="0"/>
              <a:t>wrap_content</a:t>
            </a:r>
            <a:r>
              <a:rPr lang="en-US" sz="1050" i="1" dirty="0" smtClean="0"/>
              <a:t>"</a:t>
            </a:r>
          </a:p>
          <a:p>
            <a:r>
              <a:rPr lang="en-US" sz="1050" dirty="0" smtClean="0"/>
              <a:t>   </a:t>
            </a:r>
            <a:r>
              <a:rPr lang="en-US" sz="1050" dirty="0" err="1" smtClean="0"/>
              <a:t>android:layout_weight</a:t>
            </a:r>
            <a:r>
              <a:rPr lang="en-US" sz="1050" dirty="0" smtClean="0"/>
              <a:t>=</a:t>
            </a:r>
            <a:r>
              <a:rPr lang="en-US" sz="1050" i="1" dirty="0" smtClean="0"/>
              <a:t>"2"</a:t>
            </a:r>
          </a:p>
          <a:p>
            <a:r>
              <a:rPr lang="en-US" sz="1050" dirty="0" smtClean="0"/>
              <a:t>   </a:t>
            </a:r>
            <a:r>
              <a:rPr lang="en-US" sz="1050" dirty="0" err="1" smtClean="0"/>
              <a:t>android:hint</a:t>
            </a:r>
            <a:r>
              <a:rPr lang="en-US" sz="1050" dirty="0" smtClean="0"/>
              <a:t>=</a:t>
            </a:r>
            <a:r>
              <a:rPr lang="en-US" sz="1050" i="1" dirty="0" smtClean="0"/>
              <a:t>"Enter location (address)"</a:t>
            </a:r>
          </a:p>
          <a:p>
            <a:r>
              <a:rPr lang="en-US" sz="1050" dirty="0" smtClean="0"/>
              <a:t>   </a:t>
            </a:r>
            <a:r>
              <a:rPr lang="en-US" sz="1050" dirty="0" err="1" smtClean="0"/>
              <a:t>android:textSize</a:t>
            </a:r>
            <a:r>
              <a:rPr lang="en-US" sz="1050" dirty="0" smtClean="0"/>
              <a:t>=</a:t>
            </a:r>
            <a:r>
              <a:rPr lang="en-US" sz="1050" i="1" dirty="0" smtClean="0"/>
              <a:t>"18sp" </a:t>
            </a:r>
            <a:r>
              <a:rPr lang="en-US" sz="1050" i="1" dirty="0" smtClean="0"/>
              <a:t>/&gt;</a:t>
            </a:r>
          </a:p>
          <a:p>
            <a:endParaRPr lang="en-US" sz="1050" i="1" dirty="0" smtClean="0"/>
          </a:p>
          <a:p>
            <a:endParaRPr lang="en-US" sz="1050" dirty="0" smtClean="0"/>
          </a:p>
          <a:p>
            <a:r>
              <a:rPr lang="en-US" sz="1050" dirty="0" smtClean="0"/>
              <a:t>&lt;Button</a:t>
            </a:r>
          </a:p>
          <a:p>
            <a:r>
              <a:rPr lang="en-US" sz="1050" dirty="0" smtClean="0"/>
              <a:t>   </a:t>
            </a:r>
            <a:r>
              <a:rPr lang="en-US" sz="1050" dirty="0" err="1" smtClean="0"/>
              <a:t>android:id</a:t>
            </a:r>
            <a:r>
              <a:rPr lang="en-US" sz="1050" dirty="0" smtClean="0"/>
              <a:t>=</a:t>
            </a:r>
            <a:r>
              <a:rPr lang="en-US" sz="1050" i="1" dirty="0" smtClean="0"/>
              <a:t>"@+id/</a:t>
            </a:r>
            <a:r>
              <a:rPr lang="en-US" sz="1050" i="1" dirty="0" err="1" smtClean="0"/>
              <a:t>myBtnSearch</a:t>
            </a:r>
            <a:r>
              <a:rPr lang="en-US" sz="1050" i="1" dirty="0" smtClean="0"/>
              <a:t>"</a:t>
            </a:r>
          </a:p>
          <a:p>
            <a:r>
              <a:rPr lang="en-US" sz="1050" dirty="0" smtClean="0"/>
              <a:t>   </a:t>
            </a:r>
            <a:r>
              <a:rPr lang="en-US" sz="1050" dirty="0" err="1" smtClean="0"/>
              <a:t>android:layout_width</a:t>
            </a:r>
            <a:r>
              <a:rPr lang="en-US" sz="1050" dirty="0" smtClean="0"/>
              <a:t>=</a:t>
            </a:r>
            <a:r>
              <a:rPr lang="en-US" sz="1050" i="1" dirty="0" smtClean="0"/>
              <a:t>"</a:t>
            </a:r>
            <a:r>
              <a:rPr lang="en-US" sz="1050" i="1" dirty="0" err="1" smtClean="0"/>
              <a:t>wrap_content</a:t>
            </a:r>
            <a:r>
              <a:rPr lang="en-US" sz="1050" i="1" dirty="0" smtClean="0"/>
              <a:t>"</a:t>
            </a:r>
          </a:p>
          <a:p>
            <a:r>
              <a:rPr lang="en-US" sz="1050" dirty="0" smtClean="0"/>
              <a:t>   </a:t>
            </a:r>
            <a:r>
              <a:rPr lang="en-US" sz="1050" dirty="0" err="1" smtClean="0"/>
              <a:t>android:layout_height</a:t>
            </a:r>
            <a:r>
              <a:rPr lang="en-US" sz="1050" dirty="0" smtClean="0"/>
              <a:t>=</a:t>
            </a:r>
            <a:r>
              <a:rPr lang="en-US" sz="1050" i="1" dirty="0" smtClean="0"/>
              <a:t>"</a:t>
            </a:r>
            <a:r>
              <a:rPr lang="en-US" sz="1050" i="1" dirty="0" err="1" smtClean="0"/>
              <a:t>wrap_content</a:t>
            </a:r>
            <a:r>
              <a:rPr lang="en-US" sz="1050" i="1" dirty="0" smtClean="0"/>
              <a:t>"</a:t>
            </a:r>
          </a:p>
          <a:p>
            <a:r>
              <a:rPr lang="en-US" sz="1050" dirty="0" smtClean="0"/>
              <a:t>   </a:t>
            </a:r>
            <a:r>
              <a:rPr lang="en-US" sz="1050" dirty="0" err="1" smtClean="0"/>
              <a:t>android:padding</a:t>
            </a:r>
            <a:r>
              <a:rPr lang="en-US" sz="1050" dirty="0" smtClean="0"/>
              <a:t>=</a:t>
            </a:r>
            <a:r>
              <a:rPr lang="en-US" sz="1050" i="1" dirty="0" smtClean="0"/>
              <a:t>"10px"</a:t>
            </a:r>
          </a:p>
          <a:p>
            <a:r>
              <a:rPr lang="en-US" sz="1050" dirty="0" smtClean="0"/>
              <a:t>   </a:t>
            </a:r>
            <a:r>
              <a:rPr lang="en-US" sz="1050" dirty="0" err="1" smtClean="0"/>
              <a:t>android:text</a:t>
            </a:r>
            <a:r>
              <a:rPr lang="en-US" sz="1050" dirty="0" smtClean="0"/>
              <a:t>=</a:t>
            </a:r>
            <a:r>
              <a:rPr lang="en-US" sz="1050" i="1" dirty="0" smtClean="0"/>
              <a:t>"Go"  /&gt;</a:t>
            </a:r>
          </a:p>
          <a:p>
            <a:r>
              <a:rPr lang="en-US" sz="1050" dirty="0" smtClean="0"/>
              <a:t>&lt;/</a:t>
            </a:r>
            <a:r>
              <a:rPr lang="en-US" sz="1050" dirty="0" err="1" smtClean="0"/>
              <a:t>LinearLayout</a:t>
            </a:r>
            <a:r>
              <a:rPr lang="en-US" sz="1050" dirty="0" smtClean="0"/>
              <a:t>&gt;</a:t>
            </a:r>
          </a:p>
          <a:p>
            <a:endParaRPr lang="en-US" sz="1050" dirty="0" smtClean="0"/>
          </a:p>
          <a:p>
            <a:r>
              <a:rPr lang="en-US" sz="1050" dirty="0" smtClean="0"/>
              <a:t>&lt;</a:t>
            </a:r>
            <a:r>
              <a:rPr lang="en-US" sz="1050" dirty="0" err="1" smtClean="0"/>
              <a:t>com.google.android.maps.MapView</a:t>
            </a:r>
            <a:r>
              <a:rPr lang="en-US" sz="1050" dirty="0" smtClean="0"/>
              <a:t> </a:t>
            </a:r>
          </a:p>
          <a:p>
            <a:r>
              <a:rPr lang="en-US" sz="1050" dirty="0" smtClean="0"/>
              <a:t>   </a:t>
            </a:r>
            <a:r>
              <a:rPr lang="en-US" sz="1050" dirty="0" err="1" smtClean="0"/>
              <a:t>android:id</a:t>
            </a:r>
            <a:r>
              <a:rPr lang="en-US" sz="1050" dirty="0" smtClean="0"/>
              <a:t>=</a:t>
            </a:r>
            <a:r>
              <a:rPr lang="en-US" sz="1050" i="1" dirty="0" smtClean="0"/>
              <a:t>"@+id/</a:t>
            </a:r>
            <a:r>
              <a:rPr lang="en-US" sz="1050" i="1" dirty="0" err="1" smtClean="0"/>
              <a:t>myMap</a:t>
            </a:r>
            <a:r>
              <a:rPr lang="en-US" sz="1050" i="1" dirty="0" smtClean="0"/>
              <a:t>"</a:t>
            </a:r>
          </a:p>
          <a:p>
            <a:r>
              <a:rPr lang="en-US" sz="1050" dirty="0" smtClean="0"/>
              <a:t>   </a:t>
            </a:r>
            <a:r>
              <a:rPr lang="en-US" sz="1050" dirty="0" err="1" smtClean="0"/>
              <a:t>android:apiKey</a:t>
            </a:r>
            <a:r>
              <a:rPr lang="en-US" sz="1050" dirty="0" smtClean="0"/>
              <a:t>=</a:t>
            </a:r>
            <a:r>
              <a:rPr lang="en-US" sz="1050" i="1" dirty="0" smtClean="0"/>
              <a:t>"0SN3rTw6p317v08_uva72oCS_hgPTe92J2t_nwQ" </a:t>
            </a:r>
          </a:p>
          <a:p>
            <a:r>
              <a:rPr lang="en-US" sz="1050" dirty="0" smtClean="0"/>
              <a:t>   </a:t>
            </a:r>
            <a:r>
              <a:rPr lang="en-US" sz="1050" dirty="0" err="1" smtClean="0"/>
              <a:t>android:layout_width</a:t>
            </a:r>
            <a:r>
              <a:rPr lang="en-US" sz="1050" dirty="0" smtClean="0"/>
              <a:t>=</a:t>
            </a:r>
            <a:r>
              <a:rPr lang="en-US" sz="1050" i="1" dirty="0" smtClean="0"/>
              <a:t>"</a:t>
            </a:r>
            <a:r>
              <a:rPr lang="en-US" sz="1050" i="1" dirty="0" err="1" smtClean="0"/>
              <a:t>fill_parent</a:t>
            </a:r>
            <a:r>
              <a:rPr lang="en-US" sz="1050" i="1" dirty="0" smtClean="0"/>
              <a:t>"</a:t>
            </a:r>
          </a:p>
          <a:p>
            <a:r>
              <a:rPr lang="en-US" sz="1050" dirty="0" smtClean="0"/>
              <a:t>   </a:t>
            </a:r>
            <a:r>
              <a:rPr lang="en-US" sz="1050" dirty="0" err="1" smtClean="0"/>
              <a:t>android:layout_height</a:t>
            </a:r>
            <a:r>
              <a:rPr lang="en-US" sz="1050" dirty="0" smtClean="0"/>
              <a:t>=</a:t>
            </a:r>
            <a:r>
              <a:rPr lang="en-US" sz="1050" i="1" dirty="0" smtClean="0"/>
              <a:t>"</a:t>
            </a:r>
            <a:r>
              <a:rPr lang="en-US" sz="1050" i="1" dirty="0" err="1" smtClean="0"/>
              <a:t>wrap_content</a:t>
            </a:r>
            <a:r>
              <a:rPr lang="en-US" sz="1050" i="1" dirty="0" smtClean="0"/>
              <a:t>"</a:t>
            </a:r>
          </a:p>
          <a:p>
            <a:r>
              <a:rPr lang="en-US" sz="1050" dirty="0" smtClean="0"/>
              <a:t>   </a:t>
            </a:r>
            <a:r>
              <a:rPr lang="en-US" sz="1050" dirty="0" err="1" smtClean="0"/>
              <a:t>android:layout_weight</a:t>
            </a:r>
            <a:r>
              <a:rPr lang="en-US" sz="1050" dirty="0" smtClean="0"/>
              <a:t>=</a:t>
            </a:r>
            <a:r>
              <a:rPr lang="en-US" sz="1050" i="1" dirty="0" smtClean="0"/>
              <a:t>"2"</a:t>
            </a:r>
          </a:p>
          <a:p>
            <a:r>
              <a:rPr lang="en-US" sz="1050" dirty="0" smtClean="0"/>
              <a:t>   </a:t>
            </a:r>
            <a:r>
              <a:rPr lang="en-US" sz="1050" dirty="0" err="1" smtClean="0"/>
              <a:t>android:clickable</a:t>
            </a:r>
            <a:r>
              <a:rPr lang="en-US" sz="1050" dirty="0" smtClean="0"/>
              <a:t>=</a:t>
            </a:r>
            <a:r>
              <a:rPr lang="en-US" sz="1050" i="1" dirty="0" smtClean="0"/>
              <a:t>"true" /&gt;</a:t>
            </a:r>
          </a:p>
          <a:p>
            <a:r>
              <a:rPr lang="en-US" sz="1050" dirty="0" smtClean="0"/>
              <a:t>   </a:t>
            </a:r>
          </a:p>
          <a:p>
            <a:r>
              <a:rPr lang="en-US" sz="1050" dirty="0" smtClean="0"/>
              <a:t>&lt;/</a:t>
            </a:r>
            <a:r>
              <a:rPr lang="en-US" sz="1050" dirty="0" err="1" smtClean="0"/>
              <a:t>LinearLayout</a:t>
            </a:r>
            <a:r>
              <a:rPr lang="en-US" sz="1050" dirty="0" smtClean="0"/>
              <a:t>&gt;</a:t>
            </a:r>
          </a:p>
        </p:txBody>
      </p:sp>
      <p:pic>
        <p:nvPicPr>
          <p:cNvPr id="10" name="Picture 9" descr="device.png"/>
          <p:cNvPicPr>
            <a:picLocks noChangeAspect="1"/>
          </p:cNvPicPr>
          <p:nvPr/>
        </p:nvPicPr>
        <p:blipFill>
          <a:blip r:embed="rId3" cstate="print"/>
          <a:stretch>
            <a:fillRect/>
          </a:stretch>
        </p:blipFill>
        <p:spPr>
          <a:xfrm>
            <a:off x="7391400" y="152400"/>
            <a:ext cx="1524000" cy="2286000"/>
          </a:xfrm>
          <a:prstGeom prst="rect">
            <a:avLst/>
          </a:prstGeom>
          <a:ln>
            <a:solidFill>
              <a:schemeClr val="bg1">
                <a:lumMod val="65000"/>
              </a:schemeClr>
            </a:solid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29</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endParaRPr lang="en-US" sz="2400" b="1" dirty="0" smtClean="0">
              <a:solidFill>
                <a:srgbClr val="0070C0"/>
              </a:solidFill>
            </a:endParaRPr>
          </a:p>
          <a:p>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371600"/>
            <a:ext cx="8382000" cy="5170646"/>
          </a:xfrm>
          <a:prstGeom prst="rect">
            <a:avLst/>
          </a:prstGeom>
          <a:solidFill>
            <a:schemeClr val="bg1">
              <a:lumMod val="95000"/>
            </a:schemeClr>
          </a:solidFill>
          <a:ln>
            <a:solidFill>
              <a:schemeClr val="bg1">
                <a:lumMod val="65000"/>
              </a:schemeClr>
            </a:solidFill>
          </a:ln>
        </p:spPr>
        <p:txBody>
          <a:bodyPr wrap="square" rtlCol="0">
            <a:spAutoFit/>
          </a:bodyPr>
          <a:lstStyle/>
          <a:p>
            <a:r>
              <a:rPr lang="en-US" sz="1100" dirty="0" smtClean="0">
                <a:solidFill>
                  <a:srgbClr val="008080"/>
                </a:solidFill>
                <a:latin typeface="Courier New"/>
              </a:rPr>
              <a:t>&lt;?</a:t>
            </a:r>
            <a:r>
              <a:rPr lang="en-US" sz="1100" dirty="0" smtClean="0">
                <a:solidFill>
                  <a:srgbClr val="3F7F7F"/>
                </a:solidFill>
                <a:latin typeface="Courier New"/>
              </a:rPr>
              <a:t>xml </a:t>
            </a:r>
            <a:r>
              <a:rPr lang="en-US" sz="1100" dirty="0" smtClean="0">
                <a:solidFill>
                  <a:srgbClr val="7F007F"/>
                </a:solidFill>
                <a:latin typeface="Courier New"/>
              </a:rPr>
              <a:t>version</a:t>
            </a:r>
            <a:r>
              <a:rPr lang="en-US" sz="1100" dirty="0" smtClean="0">
                <a:solidFill>
                  <a:srgbClr val="000000"/>
                </a:solidFill>
                <a:latin typeface="Courier New"/>
              </a:rPr>
              <a:t>=</a:t>
            </a:r>
            <a:r>
              <a:rPr lang="en-US" sz="1100" i="1" dirty="0" smtClean="0">
                <a:solidFill>
                  <a:srgbClr val="2A00FF"/>
                </a:solidFill>
                <a:latin typeface="Courier New"/>
              </a:rPr>
              <a:t>"1.0" </a:t>
            </a:r>
            <a:r>
              <a:rPr lang="en-US" sz="1100" i="1" dirty="0" smtClean="0">
                <a:solidFill>
                  <a:srgbClr val="7F007F"/>
                </a:solidFill>
                <a:latin typeface="Courier New"/>
              </a:rPr>
              <a:t>encoding</a:t>
            </a:r>
            <a:r>
              <a:rPr lang="en-US" sz="1100" i="1" dirty="0" smtClean="0">
                <a:solidFill>
                  <a:srgbClr val="000000"/>
                </a:solidFill>
                <a:latin typeface="Courier New"/>
              </a:rPr>
              <a:t>=</a:t>
            </a:r>
            <a:r>
              <a:rPr lang="en-US" sz="1100" i="1" dirty="0" smtClean="0">
                <a:solidFill>
                  <a:srgbClr val="2A00FF"/>
                </a:solidFill>
                <a:latin typeface="Courier New"/>
              </a:rPr>
              <a:t>"utf-8"</a:t>
            </a:r>
            <a:r>
              <a:rPr lang="en-US" sz="1100" i="1" dirty="0" smtClean="0">
                <a:solidFill>
                  <a:srgbClr val="008080"/>
                </a:solidFill>
                <a:latin typeface="Courier New"/>
              </a:rPr>
              <a:t>?&gt;</a:t>
            </a:r>
          </a:p>
          <a:p>
            <a:r>
              <a:rPr lang="en-US" sz="1100" dirty="0" smtClean="0">
                <a:solidFill>
                  <a:srgbClr val="008080"/>
                </a:solidFill>
                <a:latin typeface="Courier New"/>
              </a:rPr>
              <a:t>&lt;</a:t>
            </a:r>
            <a:r>
              <a:rPr lang="en-US" sz="1100" dirty="0" smtClean="0">
                <a:solidFill>
                  <a:srgbClr val="3F7F7F"/>
                </a:solidFill>
                <a:latin typeface="Courier New"/>
              </a:rPr>
              <a:t>manifest </a:t>
            </a:r>
            <a:r>
              <a:rPr lang="en-US" sz="1100" dirty="0" err="1" smtClean="0">
                <a:solidFill>
                  <a:srgbClr val="7F007F"/>
                </a:solidFill>
                <a:latin typeface="Courier New"/>
              </a:rPr>
              <a:t>xmlns:android</a:t>
            </a:r>
            <a:r>
              <a:rPr lang="en-US" sz="1100" dirty="0" smtClean="0">
                <a:solidFill>
                  <a:srgbClr val="000000"/>
                </a:solidFill>
                <a:latin typeface="Courier New"/>
              </a:rPr>
              <a:t>=</a:t>
            </a:r>
            <a:r>
              <a:rPr lang="en-US" sz="1100" i="1" dirty="0" smtClean="0">
                <a:solidFill>
                  <a:srgbClr val="2A00FF"/>
                </a:solidFill>
                <a:latin typeface="Courier New"/>
              </a:rPr>
              <a:t>"http://schemas.android.com/apk/res/android"</a:t>
            </a:r>
          </a:p>
          <a:p>
            <a:r>
              <a:rPr lang="en-US" sz="1100" dirty="0" smtClean="0">
                <a:latin typeface="Courier New"/>
              </a:rPr>
              <a:t>      </a:t>
            </a:r>
            <a:r>
              <a:rPr lang="en-US" sz="1100" dirty="0" smtClean="0">
                <a:solidFill>
                  <a:srgbClr val="7F007F"/>
                </a:solidFill>
                <a:latin typeface="Courier New"/>
              </a:rPr>
              <a:t>package</a:t>
            </a:r>
            <a:r>
              <a:rPr lang="en-US" sz="1100" dirty="0" smtClean="0">
                <a:solidFill>
                  <a:srgbClr val="000000"/>
                </a:solidFill>
                <a:latin typeface="Courier New"/>
              </a:rPr>
              <a:t>=</a:t>
            </a:r>
            <a:r>
              <a:rPr lang="en-US" sz="1100" i="1" dirty="0" smtClean="0">
                <a:solidFill>
                  <a:srgbClr val="2A00FF"/>
                </a:solidFill>
                <a:latin typeface="Courier New"/>
              </a:rPr>
              <a:t>"cis493.mapping"</a:t>
            </a:r>
          </a:p>
          <a:p>
            <a:r>
              <a:rPr lang="en-US" sz="1100" dirty="0" smtClean="0">
                <a:latin typeface="Courier New"/>
              </a:rPr>
              <a:t>      </a:t>
            </a:r>
            <a:r>
              <a:rPr lang="en-US" sz="1100" dirty="0" err="1" smtClean="0">
                <a:solidFill>
                  <a:srgbClr val="7F007F"/>
                </a:solidFill>
                <a:latin typeface="Courier New"/>
              </a:rPr>
              <a:t>android:versionCode</a:t>
            </a:r>
            <a:r>
              <a:rPr lang="en-US" sz="1100" dirty="0" smtClean="0">
                <a:solidFill>
                  <a:srgbClr val="000000"/>
                </a:solidFill>
                <a:latin typeface="Courier New"/>
              </a:rPr>
              <a:t>=</a:t>
            </a:r>
            <a:r>
              <a:rPr lang="en-US" sz="1100" i="1" dirty="0" smtClean="0">
                <a:solidFill>
                  <a:srgbClr val="2A00FF"/>
                </a:solidFill>
                <a:latin typeface="Courier New"/>
              </a:rPr>
              <a:t>"1"</a:t>
            </a:r>
          </a:p>
          <a:p>
            <a:r>
              <a:rPr lang="en-US" sz="1100" dirty="0" smtClean="0">
                <a:latin typeface="Courier New"/>
              </a:rPr>
              <a:t>      </a:t>
            </a:r>
            <a:r>
              <a:rPr lang="en-US" sz="1100" dirty="0" err="1" smtClean="0">
                <a:solidFill>
                  <a:srgbClr val="7F007F"/>
                </a:solidFill>
                <a:latin typeface="Courier New"/>
              </a:rPr>
              <a:t>android:versionName</a:t>
            </a:r>
            <a:r>
              <a:rPr lang="en-US" sz="1100" dirty="0" smtClean="0">
                <a:solidFill>
                  <a:srgbClr val="000000"/>
                </a:solidFill>
                <a:latin typeface="Courier New"/>
              </a:rPr>
              <a:t>=</a:t>
            </a:r>
            <a:r>
              <a:rPr lang="en-US" sz="1100" i="1" dirty="0" smtClean="0">
                <a:solidFill>
                  <a:srgbClr val="2A00FF"/>
                </a:solidFill>
                <a:latin typeface="Courier New"/>
              </a:rPr>
              <a:t>"1.0"</a:t>
            </a:r>
            <a:r>
              <a:rPr lang="en-US" sz="1100" i="1" dirty="0" smtClean="0">
                <a:solidFill>
                  <a:srgbClr val="008080"/>
                </a:solidFill>
                <a:latin typeface="Courier New"/>
              </a:rPr>
              <a:t>&gt;</a:t>
            </a:r>
          </a:p>
          <a:p>
            <a:endParaRPr lang="en-US" sz="1100" i="1" dirty="0" smtClean="0">
              <a:solidFill>
                <a:srgbClr val="008080"/>
              </a:solidFill>
              <a:latin typeface="Courier New"/>
            </a:endParaRPr>
          </a:p>
          <a:p>
            <a:r>
              <a:rPr lang="en-US" sz="1100" dirty="0" smtClean="0">
                <a:solidFill>
                  <a:srgbClr val="000000"/>
                </a:solidFill>
                <a:latin typeface="Courier New"/>
              </a:rPr>
              <a:t>    </a:t>
            </a:r>
            <a:r>
              <a:rPr lang="en-US" sz="1100" dirty="0" smtClean="0">
                <a:solidFill>
                  <a:srgbClr val="3F5FBF"/>
                </a:solidFill>
                <a:latin typeface="Courier New"/>
              </a:rPr>
              <a:t>&lt;!-- Permissions --&gt;</a:t>
            </a:r>
            <a:r>
              <a:rPr lang="en-US" sz="1100" dirty="0" smtClean="0">
                <a:solidFill>
                  <a:srgbClr val="000000"/>
                </a:solidFill>
                <a:latin typeface="Courier New"/>
              </a:rPr>
              <a:t>  </a:t>
            </a: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uses-permission </a:t>
            </a:r>
            <a:r>
              <a:rPr lang="en-US" sz="1100" dirty="0" err="1" smtClean="0">
                <a:solidFill>
                  <a:srgbClr val="7F007F"/>
                </a:solidFill>
                <a:latin typeface="Courier New"/>
              </a:rPr>
              <a:t>android:name</a:t>
            </a:r>
            <a:r>
              <a:rPr lang="en-US" sz="1100" dirty="0" smtClean="0">
                <a:solidFill>
                  <a:srgbClr val="000000"/>
                </a:solidFill>
                <a:latin typeface="Courier New"/>
              </a:rPr>
              <a:t>=</a:t>
            </a:r>
            <a:r>
              <a:rPr lang="en-US" sz="1100" i="1" dirty="0" smtClean="0">
                <a:solidFill>
                  <a:srgbClr val="2A00FF"/>
                </a:solidFill>
                <a:latin typeface="Courier New"/>
              </a:rPr>
              <a:t>"</a:t>
            </a:r>
            <a:r>
              <a:rPr lang="en-US" sz="1100" i="1" dirty="0" err="1" smtClean="0">
                <a:solidFill>
                  <a:srgbClr val="2A00FF"/>
                </a:solidFill>
                <a:latin typeface="Courier New"/>
              </a:rPr>
              <a:t>android.permission.ACCESS_COARSE_LOCATION</a:t>
            </a:r>
            <a:r>
              <a:rPr lang="en-US" sz="1100" i="1" dirty="0" smtClean="0">
                <a:solidFill>
                  <a:srgbClr val="2A00FF"/>
                </a:solidFill>
                <a:latin typeface="Courier New"/>
              </a:rPr>
              <a:t>" </a:t>
            </a:r>
            <a:r>
              <a:rPr lang="en-US" sz="1100" i="1" dirty="0" smtClean="0">
                <a:solidFill>
                  <a:srgbClr val="008080"/>
                </a:solidFill>
                <a:latin typeface="Courier New"/>
              </a:rPr>
              <a:t>/&gt;</a:t>
            </a:r>
            <a:r>
              <a:rPr lang="en-US" sz="1100" i="1" dirty="0" smtClean="0">
                <a:solidFill>
                  <a:srgbClr val="000000"/>
                </a:solidFill>
                <a:latin typeface="Courier New"/>
              </a:rPr>
              <a:t> </a:t>
            </a: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uses-permission </a:t>
            </a:r>
            <a:r>
              <a:rPr lang="en-US" sz="1100" dirty="0" err="1" smtClean="0">
                <a:solidFill>
                  <a:srgbClr val="7F007F"/>
                </a:solidFill>
                <a:latin typeface="Courier New"/>
              </a:rPr>
              <a:t>android:name</a:t>
            </a:r>
            <a:r>
              <a:rPr lang="en-US" sz="1100" dirty="0" smtClean="0">
                <a:solidFill>
                  <a:srgbClr val="000000"/>
                </a:solidFill>
                <a:latin typeface="Courier New"/>
              </a:rPr>
              <a:t>=</a:t>
            </a:r>
            <a:r>
              <a:rPr lang="en-US" sz="1100" i="1" dirty="0" smtClean="0">
                <a:solidFill>
                  <a:srgbClr val="2A00FF"/>
                </a:solidFill>
                <a:latin typeface="Courier New"/>
              </a:rPr>
              <a:t>"</a:t>
            </a:r>
            <a:r>
              <a:rPr lang="en-US" sz="1100" i="1" dirty="0" err="1" smtClean="0">
                <a:solidFill>
                  <a:srgbClr val="2A00FF"/>
                </a:solidFill>
                <a:latin typeface="Courier New"/>
              </a:rPr>
              <a:t>android.permission.INTERNET</a:t>
            </a:r>
            <a:r>
              <a:rPr lang="en-US" sz="1100" i="1" dirty="0" smtClean="0">
                <a:solidFill>
                  <a:srgbClr val="2A00FF"/>
                </a:solidFill>
                <a:latin typeface="Courier New"/>
              </a:rPr>
              <a:t>" </a:t>
            </a:r>
            <a:r>
              <a:rPr lang="en-US" sz="1100" i="1" dirty="0" smtClean="0">
                <a:solidFill>
                  <a:srgbClr val="008080"/>
                </a:solidFill>
                <a:latin typeface="Courier New"/>
              </a:rPr>
              <a:t>/&gt;</a:t>
            </a:r>
            <a:r>
              <a:rPr lang="en-US" sz="1100" i="1" dirty="0" smtClean="0">
                <a:solidFill>
                  <a:srgbClr val="000000"/>
                </a:solidFill>
                <a:latin typeface="Courier New"/>
              </a:rPr>
              <a:t>      </a:t>
            </a: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uses-</a:t>
            </a:r>
            <a:r>
              <a:rPr lang="en-US" sz="1100" dirty="0" err="1" smtClean="0">
                <a:solidFill>
                  <a:srgbClr val="3F7F7F"/>
                </a:solidFill>
                <a:latin typeface="Courier New"/>
              </a:rPr>
              <a:t>sdk</a:t>
            </a:r>
            <a:r>
              <a:rPr lang="en-US" sz="1100" dirty="0" smtClean="0">
                <a:solidFill>
                  <a:srgbClr val="3F7F7F"/>
                </a:solidFill>
                <a:latin typeface="Courier New"/>
              </a:rPr>
              <a:t> </a:t>
            </a:r>
            <a:r>
              <a:rPr lang="en-US" sz="1100" dirty="0" err="1" smtClean="0">
                <a:solidFill>
                  <a:srgbClr val="7F007F"/>
                </a:solidFill>
                <a:latin typeface="Courier New"/>
              </a:rPr>
              <a:t>android:minSdkVersion</a:t>
            </a:r>
            <a:r>
              <a:rPr lang="en-US" sz="1100" dirty="0" smtClean="0">
                <a:solidFill>
                  <a:srgbClr val="000000"/>
                </a:solidFill>
                <a:latin typeface="Courier New"/>
              </a:rPr>
              <a:t>=</a:t>
            </a:r>
            <a:r>
              <a:rPr lang="en-US" sz="1100" i="1" dirty="0" smtClean="0">
                <a:solidFill>
                  <a:srgbClr val="2A00FF"/>
                </a:solidFill>
                <a:latin typeface="Courier New"/>
              </a:rPr>
              <a:t>"4" </a:t>
            </a:r>
            <a:r>
              <a:rPr lang="en-US" sz="1100" i="1" dirty="0" smtClean="0">
                <a:solidFill>
                  <a:srgbClr val="008080"/>
                </a:solidFill>
                <a:latin typeface="Courier New"/>
              </a:rPr>
              <a:t>/&gt;</a:t>
            </a:r>
          </a:p>
          <a:p>
            <a:r>
              <a:rPr lang="en-US" sz="1100" dirty="0" smtClean="0">
                <a:solidFill>
                  <a:srgbClr val="000000"/>
                </a:solidFill>
                <a:latin typeface="Courier New"/>
              </a:rPr>
              <a:t>    </a:t>
            </a:r>
          </a:p>
          <a:p>
            <a:r>
              <a:rPr lang="en-US" sz="1100" dirty="0" smtClean="0">
                <a:solidFill>
                  <a:srgbClr val="000000"/>
                </a:solidFill>
                <a:latin typeface="Courier New"/>
              </a:rPr>
              <a:t>    </a:t>
            </a:r>
          </a:p>
          <a:p>
            <a:r>
              <a:rPr lang="fr-FR" sz="1100" dirty="0" smtClean="0">
                <a:solidFill>
                  <a:srgbClr val="000000"/>
                </a:solidFill>
                <a:latin typeface="Courier New"/>
              </a:rPr>
              <a:t>    </a:t>
            </a:r>
            <a:r>
              <a:rPr lang="fr-FR" sz="1100" dirty="0" smtClean="0">
                <a:solidFill>
                  <a:srgbClr val="008080"/>
                </a:solidFill>
                <a:latin typeface="Courier New"/>
              </a:rPr>
              <a:t>&lt;</a:t>
            </a:r>
            <a:r>
              <a:rPr lang="fr-FR" sz="1100" dirty="0" smtClean="0">
                <a:solidFill>
                  <a:srgbClr val="3F7F7F"/>
                </a:solidFill>
                <a:latin typeface="Courier New"/>
              </a:rPr>
              <a:t>application </a:t>
            </a:r>
            <a:r>
              <a:rPr lang="fr-FR" sz="1100" dirty="0" err="1" smtClean="0">
                <a:solidFill>
                  <a:srgbClr val="7F007F"/>
                </a:solidFill>
                <a:latin typeface="Courier New"/>
              </a:rPr>
              <a:t>android:icon</a:t>
            </a:r>
            <a:r>
              <a:rPr lang="fr-FR" sz="1100" dirty="0" smtClean="0">
                <a:solidFill>
                  <a:srgbClr val="000000"/>
                </a:solidFill>
                <a:latin typeface="Courier New"/>
              </a:rPr>
              <a:t>=</a:t>
            </a:r>
            <a:r>
              <a:rPr lang="fr-FR" sz="1100" i="1" dirty="0" smtClean="0">
                <a:solidFill>
                  <a:srgbClr val="2A00FF"/>
                </a:solidFill>
                <a:latin typeface="Courier New"/>
              </a:rPr>
              <a:t>"@</a:t>
            </a:r>
            <a:r>
              <a:rPr lang="fr-FR" sz="1100" i="1" dirty="0" err="1" smtClean="0">
                <a:solidFill>
                  <a:srgbClr val="2A00FF"/>
                </a:solidFill>
                <a:latin typeface="Courier New"/>
              </a:rPr>
              <a:t>drawable</a:t>
            </a:r>
            <a:r>
              <a:rPr lang="fr-FR" sz="1100" i="1" dirty="0" smtClean="0">
                <a:solidFill>
                  <a:srgbClr val="2A00FF"/>
                </a:solidFill>
                <a:latin typeface="Courier New"/>
              </a:rPr>
              <a:t>/</a:t>
            </a:r>
            <a:r>
              <a:rPr lang="fr-FR" sz="1100" i="1" dirty="0" err="1" smtClean="0">
                <a:solidFill>
                  <a:srgbClr val="2A00FF"/>
                </a:solidFill>
                <a:latin typeface="Courier New"/>
              </a:rPr>
              <a:t>icon</a:t>
            </a:r>
            <a:r>
              <a:rPr lang="fr-FR" sz="1100" i="1" dirty="0" smtClean="0">
                <a:solidFill>
                  <a:srgbClr val="2A00FF"/>
                </a:solidFill>
                <a:latin typeface="Courier New"/>
              </a:rPr>
              <a:t>" </a:t>
            </a:r>
            <a:r>
              <a:rPr lang="fr-FR" sz="1100" i="1" dirty="0" err="1" smtClean="0">
                <a:solidFill>
                  <a:srgbClr val="7F007F"/>
                </a:solidFill>
                <a:latin typeface="Courier New"/>
              </a:rPr>
              <a:t>android:label</a:t>
            </a:r>
            <a:r>
              <a:rPr lang="fr-FR" sz="1100" i="1" dirty="0" smtClean="0">
                <a:solidFill>
                  <a:srgbClr val="000000"/>
                </a:solidFill>
                <a:latin typeface="Courier New"/>
              </a:rPr>
              <a:t>=</a:t>
            </a:r>
            <a:r>
              <a:rPr lang="fr-FR" sz="1100" i="1" dirty="0" smtClean="0">
                <a:solidFill>
                  <a:srgbClr val="2A00FF"/>
                </a:solidFill>
                <a:latin typeface="Courier New"/>
              </a:rPr>
              <a:t>"@string/</a:t>
            </a:r>
            <a:r>
              <a:rPr lang="fr-FR" sz="1100" i="1" dirty="0" err="1" smtClean="0">
                <a:solidFill>
                  <a:srgbClr val="2A00FF"/>
                </a:solidFill>
                <a:latin typeface="Courier New"/>
              </a:rPr>
              <a:t>app_name</a:t>
            </a:r>
            <a:r>
              <a:rPr lang="fr-FR" sz="1100" i="1" dirty="0" smtClean="0">
                <a:solidFill>
                  <a:srgbClr val="2A00FF"/>
                </a:solidFill>
                <a:latin typeface="Courier New"/>
              </a:rPr>
              <a:t>"</a:t>
            </a:r>
            <a:r>
              <a:rPr lang="fr-FR" sz="1100" i="1" dirty="0" smtClean="0">
                <a:solidFill>
                  <a:srgbClr val="008080"/>
                </a:solidFill>
                <a:latin typeface="Courier New"/>
              </a:rPr>
              <a:t>&gt;</a:t>
            </a:r>
          </a:p>
          <a:p>
            <a:endParaRPr lang="en-US" sz="1100" dirty="0" smtClean="0">
              <a:solidFill>
                <a:srgbClr val="000000"/>
              </a:solidFill>
              <a:latin typeface="Courier New"/>
            </a:endParaRP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uses-library </a:t>
            </a:r>
            <a:r>
              <a:rPr lang="en-US" sz="1100" dirty="0" err="1" smtClean="0">
                <a:solidFill>
                  <a:srgbClr val="7F007F"/>
                </a:solidFill>
                <a:latin typeface="Courier New"/>
              </a:rPr>
              <a:t>android:name</a:t>
            </a:r>
            <a:r>
              <a:rPr lang="en-US" sz="1100" dirty="0" smtClean="0">
                <a:solidFill>
                  <a:srgbClr val="000000"/>
                </a:solidFill>
                <a:latin typeface="Courier New"/>
              </a:rPr>
              <a:t>=</a:t>
            </a:r>
            <a:r>
              <a:rPr lang="en-US" sz="1100" i="1" dirty="0" smtClean="0">
                <a:solidFill>
                  <a:srgbClr val="2A00FF"/>
                </a:solidFill>
                <a:latin typeface="Courier New"/>
              </a:rPr>
              <a:t>"</a:t>
            </a:r>
            <a:r>
              <a:rPr lang="en-US" sz="1100" i="1" dirty="0" err="1" smtClean="0">
                <a:solidFill>
                  <a:srgbClr val="2A00FF"/>
                </a:solidFill>
                <a:latin typeface="Courier New"/>
              </a:rPr>
              <a:t>com.google.android.maps</a:t>
            </a:r>
            <a:r>
              <a:rPr lang="en-US" sz="1100" i="1" dirty="0" smtClean="0">
                <a:solidFill>
                  <a:srgbClr val="2A00FF"/>
                </a:solidFill>
                <a:latin typeface="Courier New"/>
              </a:rPr>
              <a:t>" </a:t>
            </a:r>
            <a:r>
              <a:rPr lang="en-US" sz="1100" i="1" dirty="0" smtClean="0">
                <a:solidFill>
                  <a:srgbClr val="008080"/>
                </a:solidFill>
                <a:latin typeface="Courier New"/>
              </a:rPr>
              <a:t>/&gt;</a:t>
            </a:r>
          </a:p>
          <a:p>
            <a:endParaRPr lang="en-US" sz="1100" i="1" dirty="0" smtClean="0">
              <a:solidFill>
                <a:srgbClr val="008080"/>
              </a:solidFill>
              <a:latin typeface="Courier New"/>
            </a:endParaRP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activity </a:t>
            </a:r>
            <a:r>
              <a:rPr lang="en-US" sz="1100" dirty="0" err="1" smtClean="0">
                <a:solidFill>
                  <a:srgbClr val="7F007F"/>
                </a:solidFill>
                <a:latin typeface="Courier New"/>
              </a:rPr>
              <a:t>android:name</a:t>
            </a:r>
            <a:r>
              <a:rPr lang="en-US" sz="1100" dirty="0" smtClean="0">
                <a:solidFill>
                  <a:srgbClr val="000000"/>
                </a:solidFill>
                <a:latin typeface="Courier New"/>
              </a:rPr>
              <a:t>=</a:t>
            </a:r>
            <a:r>
              <a:rPr lang="en-US" sz="1100" i="1" dirty="0" smtClean="0">
                <a:solidFill>
                  <a:srgbClr val="2A00FF"/>
                </a:solidFill>
                <a:latin typeface="Courier New"/>
              </a:rPr>
              <a:t>".GeopointDemo1"</a:t>
            </a:r>
          </a:p>
          <a:p>
            <a:r>
              <a:rPr lang="en-US" sz="1100" dirty="0" smtClean="0">
                <a:latin typeface="Courier New"/>
              </a:rPr>
              <a:t>                  </a:t>
            </a:r>
            <a:r>
              <a:rPr lang="en-US" sz="1100" dirty="0" err="1" smtClean="0">
                <a:solidFill>
                  <a:srgbClr val="7F007F"/>
                </a:solidFill>
                <a:latin typeface="Courier New"/>
              </a:rPr>
              <a:t>android:label</a:t>
            </a:r>
            <a:r>
              <a:rPr lang="en-US" sz="1100" dirty="0" smtClean="0">
                <a:solidFill>
                  <a:srgbClr val="000000"/>
                </a:solidFill>
                <a:latin typeface="Courier New"/>
              </a:rPr>
              <a:t>=</a:t>
            </a:r>
            <a:r>
              <a:rPr lang="en-US" sz="1100" i="1" dirty="0" smtClean="0">
                <a:solidFill>
                  <a:srgbClr val="2A00FF"/>
                </a:solidFill>
                <a:latin typeface="Courier New"/>
              </a:rPr>
              <a:t>".GeopointDemo1"</a:t>
            </a:r>
            <a:r>
              <a:rPr lang="en-US" sz="1100" i="1" dirty="0" smtClean="0">
                <a:solidFill>
                  <a:srgbClr val="008080"/>
                </a:solidFill>
                <a:latin typeface="Courier New"/>
              </a:rPr>
              <a:t>&gt;</a:t>
            </a:r>
          </a:p>
          <a:p>
            <a:endParaRPr lang="en-US" sz="1100" i="1" dirty="0" smtClean="0">
              <a:solidFill>
                <a:srgbClr val="008080"/>
              </a:solidFill>
              <a:latin typeface="Courier New"/>
            </a:endParaRP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intent-filter</a:t>
            </a:r>
            <a:r>
              <a:rPr lang="en-US" sz="1100" dirty="0" smtClean="0">
                <a:solidFill>
                  <a:srgbClr val="008080"/>
                </a:solidFill>
                <a:latin typeface="Courier New"/>
              </a:rPr>
              <a:t>&gt;</a:t>
            </a: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action </a:t>
            </a:r>
            <a:r>
              <a:rPr lang="en-US" sz="1100" dirty="0" err="1" smtClean="0">
                <a:solidFill>
                  <a:srgbClr val="7F007F"/>
                </a:solidFill>
                <a:latin typeface="Courier New"/>
              </a:rPr>
              <a:t>android:name</a:t>
            </a:r>
            <a:r>
              <a:rPr lang="en-US" sz="1100" dirty="0" smtClean="0">
                <a:solidFill>
                  <a:srgbClr val="000000"/>
                </a:solidFill>
                <a:latin typeface="Courier New"/>
              </a:rPr>
              <a:t>=</a:t>
            </a:r>
            <a:r>
              <a:rPr lang="en-US" sz="1100" i="1" dirty="0" smtClean="0">
                <a:solidFill>
                  <a:srgbClr val="2A00FF"/>
                </a:solidFill>
                <a:latin typeface="Courier New"/>
              </a:rPr>
              <a:t>"</a:t>
            </a:r>
            <a:r>
              <a:rPr lang="en-US" sz="1100" i="1" dirty="0" err="1" smtClean="0">
                <a:solidFill>
                  <a:srgbClr val="2A00FF"/>
                </a:solidFill>
                <a:latin typeface="Courier New"/>
              </a:rPr>
              <a:t>android.intent.action.MAIN</a:t>
            </a:r>
            <a:r>
              <a:rPr lang="en-US" sz="1100" i="1" dirty="0" smtClean="0">
                <a:solidFill>
                  <a:srgbClr val="2A00FF"/>
                </a:solidFill>
                <a:latin typeface="Courier New"/>
              </a:rPr>
              <a:t>" </a:t>
            </a:r>
            <a:r>
              <a:rPr lang="en-US" sz="1100" i="1" dirty="0" smtClean="0">
                <a:solidFill>
                  <a:srgbClr val="008080"/>
                </a:solidFill>
                <a:latin typeface="Courier New"/>
              </a:rPr>
              <a:t>/&gt;</a:t>
            </a: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category </a:t>
            </a:r>
            <a:r>
              <a:rPr lang="en-US" sz="1100" dirty="0" err="1" smtClean="0">
                <a:solidFill>
                  <a:srgbClr val="7F007F"/>
                </a:solidFill>
                <a:latin typeface="Courier New"/>
              </a:rPr>
              <a:t>android:name</a:t>
            </a:r>
            <a:r>
              <a:rPr lang="en-US" sz="1100" dirty="0" smtClean="0">
                <a:solidFill>
                  <a:srgbClr val="000000"/>
                </a:solidFill>
                <a:latin typeface="Courier New"/>
              </a:rPr>
              <a:t>=</a:t>
            </a:r>
            <a:r>
              <a:rPr lang="en-US" sz="1100" i="1" dirty="0" smtClean="0">
                <a:solidFill>
                  <a:srgbClr val="2A00FF"/>
                </a:solidFill>
                <a:latin typeface="Courier New"/>
              </a:rPr>
              <a:t>"</a:t>
            </a:r>
            <a:r>
              <a:rPr lang="en-US" sz="1100" i="1" dirty="0" err="1" smtClean="0">
                <a:solidFill>
                  <a:srgbClr val="2A00FF"/>
                </a:solidFill>
                <a:latin typeface="Courier New"/>
              </a:rPr>
              <a:t>android.intent.category.LAUNCHER</a:t>
            </a:r>
            <a:r>
              <a:rPr lang="en-US" sz="1100" i="1" dirty="0" smtClean="0">
                <a:solidFill>
                  <a:srgbClr val="2A00FF"/>
                </a:solidFill>
                <a:latin typeface="Courier New"/>
              </a:rPr>
              <a:t>" </a:t>
            </a:r>
            <a:r>
              <a:rPr lang="en-US" sz="1100" i="1" dirty="0" smtClean="0">
                <a:solidFill>
                  <a:srgbClr val="008080"/>
                </a:solidFill>
                <a:latin typeface="Courier New"/>
              </a:rPr>
              <a:t>/&gt;</a:t>
            </a: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intent-filter</a:t>
            </a:r>
            <a:r>
              <a:rPr lang="en-US" sz="1100" dirty="0" smtClean="0">
                <a:solidFill>
                  <a:srgbClr val="008080"/>
                </a:solidFill>
                <a:latin typeface="Courier New"/>
              </a:rPr>
              <a:t>&gt;</a:t>
            </a:r>
          </a:p>
          <a:p>
            <a:r>
              <a:rPr lang="en-US" sz="1100" dirty="0" smtClean="0">
                <a:solidFill>
                  <a:srgbClr val="000000"/>
                </a:solidFill>
                <a:latin typeface="Courier New"/>
              </a:rPr>
              <a:t>            </a:t>
            </a: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activity</a:t>
            </a:r>
            <a:r>
              <a:rPr lang="en-US" sz="1100" dirty="0" smtClean="0">
                <a:solidFill>
                  <a:srgbClr val="008080"/>
                </a:solidFill>
                <a:latin typeface="Courier New"/>
              </a:rPr>
              <a:t>&gt;</a:t>
            </a:r>
          </a:p>
          <a:p>
            <a:endParaRPr lang="en-US" sz="1100" dirty="0" smtClean="0">
              <a:latin typeface="Courier New"/>
            </a:endParaRPr>
          </a:p>
          <a:p>
            <a:r>
              <a:rPr lang="en-US" sz="1100" dirty="0" smtClean="0">
                <a:solidFill>
                  <a:srgbClr val="000000"/>
                </a:solidFill>
                <a:latin typeface="Courier New"/>
              </a:rPr>
              <a:t>    </a:t>
            </a:r>
            <a:r>
              <a:rPr lang="en-US" sz="1100" dirty="0" smtClean="0">
                <a:solidFill>
                  <a:srgbClr val="008080"/>
                </a:solidFill>
                <a:latin typeface="Courier New"/>
              </a:rPr>
              <a:t>&lt;/</a:t>
            </a:r>
            <a:r>
              <a:rPr lang="en-US" sz="1100" dirty="0" smtClean="0">
                <a:solidFill>
                  <a:srgbClr val="3F7F7F"/>
                </a:solidFill>
                <a:latin typeface="Courier New"/>
              </a:rPr>
              <a:t>application</a:t>
            </a:r>
            <a:r>
              <a:rPr lang="en-US" sz="1100" dirty="0" smtClean="0">
                <a:solidFill>
                  <a:srgbClr val="008080"/>
                </a:solidFill>
                <a:latin typeface="Courier New"/>
              </a:rPr>
              <a:t>&gt;</a:t>
            </a:r>
          </a:p>
          <a:p>
            <a:r>
              <a:rPr lang="en-US" sz="1100" dirty="0" smtClean="0">
                <a:solidFill>
                  <a:srgbClr val="000000"/>
                </a:solidFill>
                <a:latin typeface="Courier New"/>
              </a:rPr>
              <a:t>    </a:t>
            </a:r>
          </a:p>
          <a:p>
            <a:endParaRPr lang="en-US" sz="1100" dirty="0" smtClean="0">
              <a:latin typeface="Courier New"/>
            </a:endParaRPr>
          </a:p>
          <a:p>
            <a:r>
              <a:rPr lang="en-US" sz="1100" dirty="0" smtClean="0">
                <a:solidFill>
                  <a:srgbClr val="008080"/>
                </a:solidFill>
                <a:latin typeface="Courier New"/>
              </a:rPr>
              <a:t>&lt;/</a:t>
            </a:r>
            <a:r>
              <a:rPr lang="en-US" sz="1100" dirty="0" smtClean="0">
                <a:solidFill>
                  <a:srgbClr val="3F7F7F"/>
                </a:solidFill>
                <a:latin typeface="Courier New"/>
              </a:rPr>
              <a:t>manifest</a:t>
            </a:r>
            <a:r>
              <a:rPr lang="en-US" sz="1100" dirty="0" smtClean="0">
                <a:solidFill>
                  <a:srgbClr val="008080"/>
                </a:solidFill>
                <a:latin typeface="Courier New"/>
              </a:rPr>
              <a:t>&gt;</a:t>
            </a:r>
            <a:r>
              <a:rPr lang="en-US" sz="1100" dirty="0" smtClean="0">
                <a:solidFill>
                  <a:srgbClr val="000000"/>
                </a:solidFill>
                <a:latin typeface="Courier New"/>
              </a:rPr>
              <a:t> </a:t>
            </a:r>
            <a:endParaRPr lang="en-US" sz="1100" dirty="0"/>
          </a:p>
        </p:txBody>
      </p:sp>
      <p:sp>
        <p:nvSpPr>
          <p:cNvPr id="10" name="Left Brace 9"/>
          <p:cNvSpPr/>
          <p:nvPr/>
        </p:nvSpPr>
        <p:spPr>
          <a:xfrm>
            <a:off x="457200" y="3505200"/>
            <a:ext cx="228600" cy="2362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Left Brace 10"/>
          <p:cNvSpPr/>
          <p:nvPr/>
        </p:nvSpPr>
        <p:spPr>
          <a:xfrm>
            <a:off x="838200" y="4191000"/>
            <a:ext cx="228600" cy="1295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Left Brace 11"/>
          <p:cNvSpPr/>
          <p:nvPr/>
        </p:nvSpPr>
        <p:spPr>
          <a:xfrm>
            <a:off x="457200" y="2514600"/>
            <a:ext cx="2286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Left Brace 12"/>
          <p:cNvSpPr/>
          <p:nvPr/>
        </p:nvSpPr>
        <p:spPr>
          <a:xfrm>
            <a:off x="914400" y="3657600"/>
            <a:ext cx="76200" cy="304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1143000"/>
            <a:ext cx="8229600" cy="457200"/>
          </a:xfrm>
          <a:prstGeom prst="rect">
            <a:avLst/>
          </a:prstGeom>
        </p:spPr>
        <p:txBody>
          <a:bodyPr>
            <a:noAutofit/>
          </a:bodyPr>
          <a:lstStyle/>
          <a:p>
            <a:r>
              <a:rPr lang="en-US" sz="2400" b="1" dirty="0" smtClean="0">
                <a:solidFill>
                  <a:srgbClr val="0070C0"/>
                </a:solidFill>
              </a:rPr>
              <a:t>Google Maps External Library </a:t>
            </a:r>
          </a:p>
          <a:p>
            <a:endParaRPr lang="en-US" dirty="0" smtClean="0"/>
          </a:p>
        </p:txBody>
      </p:sp>
      <p:pic>
        <p:nvPicPr>
          <p:cNvPr id="10" name="Picture 9" descr="device.png"/>
          <p:cNvPicPr>
            <a:picLocks noChangeAspect="1"/>
          </p:cNvPicPr>
          <p:nvPr/>
        </p:nvPicPr>
        <p:blipFill>
          <a:blip r:embed="rId3" cstate="print"/>
          <a:stretch>
            <a:fillRect/>
          </a:stretch>
        </p:blipFill>
        <p:spPr>
          <a:xfrm>
            <a:off x="1676400" y="1676400"/>
            <a:ext cx="2438400" cy="3657600"/>
          </a:xfrm>
          <a:prstGeom prst="rect">
            <a:avLst/>
          </a:prstGeom>
          <a:ln w="3175">
            <a:solidFill>
              <a:schemeClr val="bg1">
                <a:lumMod val="65000"/>
              </a:schemeClr>
            </a:solidFill>
          </a:ln>
        </p:spPr>
      </p:pic>
      <p:pic>
        <p:nvPicPr>
          <p:cNvPr id="11" name="Picture 10" descr="device1.png"/>
          <p:cNvPicPr>
            <a:picLocks noChangeAspect="1"/>
          </p:cNvPicPr>
          <p:nvPr/>
        </p:nvPicPr>
        <p:blipFill>
          <a:blip r:embed="rId4" cstate="print"/>
          <a:stretch>
            <a:fillRect/>
          </a:stretch>
        </p:blipFill>
        <p:spPr>
          <a:xfrm>
            <a:off x="4876800" y="1676400"/>
            <a:ext cx="2438400" cy="3657600"/>
          </a:xfrm>
          <a:prstGeom prst="rect">
            <a:avLst/>
          </a:prstGeom>
          <a:solidFill>
            <a:schemeClr val="bg1">
              <a:lumMod val="95000"/>
            </a:schemeClr>
          </a:solidFill>
          <a:ln>
            <a:solidFill>
              <a:schemeClr val="bg1">
                <a:lumMod val="65000"/>
              </a:schemeClr>
            </a:solidFill>
          </a:ln>
        </p:spPr>
      </p:pic>
      <p:sp>
        <p:nvSpPr>
          <p:cNvPr id="12" name="TextBox 11"/>
          <p:cNvSpPr txBox="1"/>
          <p:nvPr/>
        </p:nvSpPr>
        <p:spPr>
          <a:xfrm>
            <a:off x="1676400" y="5410200"/>
            <a:ext cx="2438400" cy="369332"/>
          </a:xfrm>
          <a:prstGeom prst="rect">
            <a:avLst/>
          </a:prstGeom>
          <a:noFill/>
        </p:spPr>
        <p:txBody>
          <a:bodyPr wrap="square" rtlCol="0">
            <a:spAutoFit/>
          </a:bodyPr>
          <a:lstStyle/>
          <a:p>
            <a:r>
              <a:rPr lang="en-US" dirty="0" smtClean="0"/>
              <a:t>Road View</a:t>
            </a:r>
            <a:endParaRPr lang="en-US" dirty="0"/>
          </a:p>
        </p:txBody>
      </p:sp>
      <p:sp>
        <p:nvSpPr>
          <p:cNvPr id="13" name="TextBox 12"/>
          <p:cNvSpPr txBox="1"/>
          <p:nvPr/>
        </p:nvSpPr>
        <p:spPr>
          <a:xfrm>
            <a:off x="4800600" y="5421868"/>
            <a:ext cx="2438400" cy="369332"/>
          </a:xfrm>
          <a:prstGeom prst="rect">
            <a:avLst/>
          </a:prstGeom>
          <a:noFill/>
        </p:spPr>
        <p:txBody>
          <a:bodyPr wrap="square" rtlCol="0">
            <a:spAutoFit/>
          </a:bodyPr>
          <a:lstStyle/>
          <a:p>
            <a:r>
              <a:rPr lang="en-US" dirty="0" smtClean="0"/>
              <a:t>Aerial View</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30</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5047536"/>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r>
              <a:rPr lang="en-US" sz="1400" dirty="0" smtClean="0">
                <a:solidFill>
                  <a:srgbClr val="3F7F5F"/>
                </a:solidFill>
                <a:latin typeface="Courier New"/>
              </a:rPr>
              <a:t>// GeopointDemo1</a:t>
            </a:r>
          </a:p>
          <a:p>
            <a:pPr defTabSz="182880"/>
            <a:r>
              <a:rPr lang="en-US" sz="1400" dirty="0" smtClean="0">
                <a:solidFill>
                  <a:srgbClr val="3F7F5F"/>
                </a:solidFill>
                <a:latin typeface="Courier New"/>
              </a:rPr>
              <a:t>// Enter address get location choices from a list </a:t>
            </a:r>
          </a:p>
          <a:p>
            <a:pPr defTabSz="182880"/>
            <a:r>
              <a:rPr lang="en-US" sz="1400" dirty="0" smtClean="0">
                <a:solidFill>
                  <a:srgbClr val="3F7F5F"/>
                </a:solidFill>
                <a:latin typeface="Courier New"/>
              </a:rPr>
              <a:t>// show </a:t>
            </a:r>
            <a:r>
              <a:rPr lang="en-US" sz="1400" dirty="0" err="1" smtClean="0">
                <a:solidFill>
                  <a:srgbClr val="3F7F5F"/>
                </a:solidFill>
                <a:latin typeface="Courier New"/>
              </a:rPr>
              <a:t>MapView</a:t>
            </a:r>
            <a:r>
              <a:rPr lang="en-US" sz="1400" dirty="0" smtClean="0">
                <a:solidFill>
                  <a:srgbClr val="3F7F5F"/>
                </a:solidFill>
                <a:latin typeface="Courier New"/>
              </a:rPr>
              <a:t> location from last list entry</a:t>
            </a:r>
          </a:p>
          <a:p>
            <a:pPr defTabSz="182880"/>
            <a:r>
              <a:rPr lang="en-US" sz="1400" dirty="0" smtClean="0">
                <a:solidFill>
                  <a:srgbClr val="3F7F5F"/>
                </a:solidFill>
                <a:latin typeface="Courier New"/>
              </a:rPr>
              <a:t>// ///////////////////////////////////////////////////////////////////</a:t>
            </a:r>
          </a:p>
          <a:p>
            <a:pPr defTabSz="182880"/>
            <a:r>
              <a:rPr lang="en-US" sz="1400" b="1" dirty="0" smtClean="0">
                <a:solidFill>
                  <a:srgbClr val="7F0055"/>
                </a:solidFill>
                <a:latin typeface="Courier New"/>
              </a:rPr>
              <a:t>package</a:t>
            </a:r>
            <a:r>
              <a:rPr lang="en-US" sz="1400" b="1" dirty="0" smtClean="0">
                <a:solidFill>
                  <a:srgbClr val="000000"/>
                </a:solidFill>
                <a:latin typeface="Courier New"/>
              </a:rPr>
              <a:t> cis493.mapping;</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java.util.List</a:t>
            </a:r>
            <a:r>
              <a:rPr lang="en-US" sz="1400" b="1" dirty="0" smtClean="0">
                <a:solidFill>
                  <a:srgbClr val="000000"/>
                </a:solidFill>
                <a:latin typeface="Courier New"/>
              </a:rPr>
              <a:t>;</a:t>
            </a:r>
          </a:p>
          <a:p>
            <a:pPr defTabSz="182880"/>
            <a:endParaRPr lang="en-US" sz="1400" dirty="0" smtClean="0">
              <a:latin typeface="Courier New"/>
            </a:endParaRP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android.app.AlertDialog</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android.app.Dialog</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android.location.Address</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android.location.Geocoder</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android.os.Bundle</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android.util.Log</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android.view.View</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android.view.View.OnClickListener</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android.widget.Button</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android.widget.EditText</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android.widget.Toast</a:t>
            </a:r>
            <a:r>
              <a:rPr lang="en-US" sz="1400" b="1" dirty="0" smtClean="0">
                <a:solidFill>
                  <a:srgbClr val="000000"/>
                </a:solidFill>
                <a:latin typeface="Courier New"/>
              </a:rPr>
              <a:t>;</a:t>
            </a:r>
          </a:p>
          <a:p>
            <a:pPr defTabSz="182880"/>
            <a:endParaRPr lang="en-US" sz="1400" dirty="0" smtClean="0">
              <a:latin typeface="Courier New"/>
            </a:endParaRP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com.google.android.maps.GeoPoint</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com.google.android.maps.MapActivity</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com.google.android.maps.MapController</a:t>
            </a:r>
            <a:r>
              <a:rPr lang="en-US" sz="1400" b="1" dirty="0" smtClean="0">
                <a:solidFill>
                  <a:srgbClr val="000000"/>
                </a:solidFill>
                <a:latin typeface="Courier New"/>
              </a:rPr>
              <a:t>;</a:t>
            </a:r>
          </a:p>
          <a:p>
            <a:pPr defTabSz="182880"/>
            <a:r>
              <a:rPr lang="en-US" sz="1400" b="1" dirty="0" smtClean="0">
                <a:solidFill>
                  <a:srgbClr val="7F0055"/>
                </a:solidFill>
                <a:latin typeface="Courier New"/>
              </a:rPr>
              <a:t>import</a:t>
            </a:r>
            <a:r>
              <a:rPr lang="en-US" sz="1400" b="1" dirty="0" smtClean="0">
                <a:solidFill>
                  <a:srgbClr val="000000"/>
                </a:solidFill>
                <a:latin typeface="Courier New"/>
              </a:rPr>
              <a:t> </a:t>
            </a:r>
            <a:r>
              <a:rPr lang="en-US" sz="1400" b="1" dirty="0" err="1" smtClean="0">
                <a:solidFill>
                  <a:srgbClr val="000000"/>
                </a:solidFill>
                <a:latin typeface="Courier New"/>
              </a:rPr>
              <a:t>com.google.android.maps.MapView</a:t>
            </a:r>
            <a:r>
              <a:rPr lang="en-US" sz="1400" b="1" dirty="0" smtClean="0">
                <a:solidFill>
                  <a:srgbClr val="000000"/>
                </a:solidFill>
                <a:latin typeface="Courier New"/>
              </a:rPr>
              <a:t>;</a:t>
            </a:r>
            <a:endParaRPr lang="en-US" sz="1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81000" y="1371600"/>
            <a:ext cx="8382000" cy="5262979"/>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r>
              <a:rPr lang="en-US" sz="1400" b="1" dirty="0" smtClean="0">
                <a:solidFill>
                  <a:srgbClr val="7F0055"/>
                </a:solidFill>
                <a:latin typeface="Courier New"/>
              </a:rPr>
              <a:t>public</a:t>
            </a:r>
            <a:r>
              <a:rPr lang="en-US" sz="1400" b="1" dirty="0" smtClean="0">
                <a:solidFill>
                  <a:srgbClr val="000000"/>
                </a:solidFill>
                <a:latin typeface="Courier New"/>
              </a:rPr>
              <a:t> </a:t>
            </a:r>
            <a:r>
              <a:rPr lang="en-US" sz="1400" b="1" dirty="0" smtClean="0">
                <a:solidFill>
                  <a:srgbClr val="7F0055"/>
                </a:solidFill>
                <a:latin typeface="Courier New"/>
              </a:rPr>
              <a:t>class</a:t>
            </a:r>
            <a:r>
              <a:rPr lang="en-US" sz="1400" b="1" dirty="0" smtClean="0">
                <a:solidFill>
                  <a:srgbClr val="000000"/>
                </a:solidFill>
                <a:latin typeface="Courier New"/>
              </a:rPr>
              <a:t> GeopointDemo1 </a:t>
            </a:r>
            <a:r>
              <a:rPr lang="en-US" sz="1400" b="1" dirty="0" smtClean="0">
                <a:solidFill>
                  <a:srgbClr val="7F0055"/>
                </a:solidFill>
                <a:latin typeface="Courier New"/>
              </a:rPr>
              <a:t>extends</a:t>
            </a:r>
            <a:r>
              <a:rPr lang="en-US" sz="1400" b="1" dirty="0" smtClean="0">
                <a:solidFill>
                  <a:srgbClr val="000000"/>
                </a:solidFill>
                <a:latin typeface="Courier New"/>
              </a:rPr>
              <a:t> </a:t>
            </a:r>
            <a:r>
              <a:rPr lang="en-US" sz="1400" b="1" dirty="0" err="1" smtClean="0">
                <a:solidFill>
                  <a:srgbClr val="000000"/>
                </a:solidFill>
                <a:latin typeface="Courier New"/>
              </a:rPr>
              <a:t>MapActivity</a:t>
            </a:r>
            <a:r>
              <a:rPr lang="en-US" sz="1400" b="1" dirty="0" smtClean="0">
                <a:solidFill>
                  <a:srgbClr val="000000"/>
                </a:solidFill>
                <a:latin typeface="Courier New"/>
              </a:rPr>
              <a:t> {</a:t>
            </a:r>
          </a:p>
          <a:p>
            <a:pPr defTabSz="182880"/>
            <a:r>
              <a:rPr lang="en-US" sz="1400" b="1" dirty="0" smtClean="0">
                <a:solidFill>
                  <a:srgbClr val="7F0055"/>
                </a:solidFill>
                <a:latin typeface="Courier New"/>
              </a:rPr>
              <a:t>	private</a:t>
            </a:r>
            <a:r>
              <a:rPr lang="en-US" sz="1400" b="1" dirty="0" smtClean="0">
                <a:solidFill>
                  <a:srgbClr val="000000"/>
                </a:solidFill>
                <a:latin typeface="Courier New"/>
              </a:rPr>
              <a:t> </a:t>
            </a:r>
            <a:r>
              <a:rPr lang="en-US" sz="1400" b="1" dirty="0" err="1" smtClean="0">
                <a:solidFill>
                  <a:srgbClr val="000000"/>
                </a:solidFill>
                <a:latin typeface="Courier New"/>
              </a:rPr>
              <a:t>MapView</a:t>
            </a:r>
            <a:r>
              <a:rPr lang="en-US" sz="1400" b="1" dirty="0" smtClean="0">
                <a:solidFill>
                  <a:srgbClr val="000000"/>
                </a:solidFill>
                <a:latin typeface="Courier New"/>
              </a:rPr>
              <a:t> </a:t>
            </a:r>
            <a:r>
              <a:rPr lang="en-US" sz="1400" b="1" dirty="0" err="1" smtClean="0">
                <a:solidFill>
                  <a:srgbClr val="0000C0"/>
                </a:solidFill>
                <a:latin typeface="Courier New"/>
              </a:rPr>
              <a:t>myMap</a:t>
            </a:r>
            <a:r>
              <a:rPr lang="en-US" sz="1400" b="1" dirty="0" smtClean="0">
                <a:solidFill>
                  <a:srgbClr val="000000"/>
                </a:solidFill>
                <a:latin typeface="Courier New"/>
              </a:rPr>
              <a:t>;</a:t>
            </a:r>
          </a:p>
          <a:p>
            <a:pPr defTabSz="182880"/>
            <a:r>
              <a:rPr lang="en-US" sz="1400" b="1" dirty="0" smtClean="0">
                <a:solidFill>
                  <a:srgbClr val="7F0055"/>
                </a:solidFill>
                <a:latin typeface="Courier New"/>
              </a:rPr>
              <a:t>	private</a:t>
            </a:r>
            <a:r>
              <a:rPr lang="en-US" sz="1400" b="1" dirty="0" smtClean="0">
                <a:solidFill>
                  <a:srgbClr val="000000"/>
                </a:solidFill>
                <a:latin typeface="Courier New"/>
              </a:rPr>
              <a:t> Button </a:t>
            </a:r>
            <a:r>
              <a:rPr lang="en-US" sz="1400" b="1" dirty="0" err="1" smtClean="0">
                <a:solidFill>
                  <a:srgbClr val="0000C0"/>
                </a:solidFill>
                <a:latin typeface="Courier New"/>
              </a:rPr>
              <a:t>btnSearch</a:t>
            </a:r>
            <a:r>
              <a:rPr lang="en-US" sz="1400" b="1" dirty="0" smtClean="0">
                <a:solidFill>
                  <a:srgbClr val="000000"/>
                </a:solidFill>
                <a:latin typeface="Courier New"/>
              </a:rPr>
              <a:t>;</a:t>
            </a:r>
          </a:p>
          <a:p>
            <a:pPr defTabSz="182880"/>
            <a:r>
              <a:rPr lang="en-US" sz="1400" b="1" dirty="0" smtClean="0">
                <a:solidFill>
                  <a:srgbClr val="7F0055"/>
                </a:solidFill>
                <a:latin typeface="Courier New"/>
              </a:rPr>
              <a:t>	private</a:t>
            </a:r>
            <a:r>
              <a:rPr lang="en-US" sz="1400" b="1" dirty="0" smtClean="0">
                <a:solidFill>
                  <a:srgbClr val="000000"/>
                </a:solidFill>
                <a:latin typeface="Courier New"/>
              </a:rPr>
              <a:t> </a:t>
            </a:r>
            <a:r>
              <a:rPr lang="en-US" sz="1400" b="1" dirty="0" err="1" smtClean="0">
                <a:solidFill>
                  <a:srgbClr val="000000"/>
                </a:solidFill>
                <a:latin typeface="Courier New"/>
              </a:rPr>
              <a:t>EditText</a:t>
            </a:r>
            <a:r>
              <a:rPr lang="en-US" sz="1400" b="1" dirty="0" smtClean="0">
                <a:solidFill>
                  <a:srgbClr val="000000"/>
                </a:solidFill>
                <a:latin typeface="Courier New"/>
              </a:rPr>
              <a:t> </a:t>
            </a:r>
            <a:r>
              <a:rPr lang="en-US" sz="1400" b="1" dirty="0" smtClean="0">
                <a:solidFill>
                  <a:srgbClr val="0000C0"/>
                </a:solidFill>
                <a:latin typeface="Courier New"/>
              </a:rPr>
              <a:t>address</a:t>
            </a:r>
            <a:r>
              <a:rPr lang="en-US" sz="1400" b="1" dirty="0" smtClean="0">
                <a:solidFill>
                  <a:srgbClr val="000000"/>
                </a:solidFill>
                <a:latin typeface="Courier New"/>
              </a:rPr>
              <a:t>;</a:t>
            </a:r>
          </a:p>
          <a:p>
            <a:pPr defTabSz="182880"/>
            <a:r>
              <a:rPr lang="en-US" sz="1400" b="1" dirty="0" smtClean="0">
                <a:solidFill>
                  <a:srgbClr val="7F0055"/>
                </a:solidFill>
                <a:latin typeface="Courier New"/>
              </a:rPr>
              <a:t>	private</a:t>
            </a:r>
            <a:r>
              <a:rPr lang="en-US" sz="1400" b="1" dirty="0" smtClean="0">
                <a:solidFill>
                  <a:srgbClr val="000000"/>
                </a:solidFill>
                <a:latin typeface="Courier New"/>
              </a:rPr>
              <a:t> </a:t>
            </a:r>
            <a:r>
              <a:rPr lang="en-US" sz="1400" b="1" dirty="0" err="1" smtClean="0">
                <a:solidFill>
                  <a:srgbClr val="000000"/>
                </a:solidFill>
                <a:latin typeface="Courier New"/>
              </a:rPr>
              <a:t>Geocoder</a:t>
            </a:r>
            <a:r>
              <a:rPr lang="en-US" sz="1400" b="1" dirty="0" smtClean="0">
                <a:solidFill>
                  <a:srgbClr val="000000"/>
                </a:solidFill>
                <a:latin typeface="Courier New"/>
              </a:rPr>
              <a:t> </a:t>
            </a:r>
            <a:r>
              <a:rPr lang="en-US" sz="1400" b="1" dirty="0" err="1" smtClean="0">
                <a:solidFill>
                  <a:srgbClr val="0000C0"/>
                </a:solidFill>
                <a:latin typeface="Courier New"/>
              </a:rPr>
              <a:t>gc</a:t>
            </a:r>
            <a:r>
              <a:rPr lang="en-US" sz="1400" b="1" dirty="0" smtClean="0">
                <a:solidFill>
                  <a:srgbClr val="000000"/>
                </a:solidFill>
                <a:latin typeface="Courier New"/>
              </a:rPr>
              <a:t>;</a:t>
            </a:r>
          </a:p>
          <a:p>
            <a:pPr defTabSz="182880"/>
            <a:r>
              <a:rPr lang="en-US" sz="1400" b="1" dirty="0" smtClean="0">
                <a:solidFill>
                  <a:srgbClr val="7F0055"/>
                </a:solidFill>
                <a:latin typeface="Courier New"/>
              </a:rPr>
              <a:t>	private</a:t>
            </a:r>
            <a:r>
              <a:rPr lang="en-US" sz="1400" b="1" dirty="0" smtClean="0">
                <a:solidFill>
                  <a:srgbClr val="000000"/>
                </a:solidFill>
                <a:latin typeface="Courier New"/>
              </a:rPr>
              <a:t> </a:t>
            </a:r>
            <a:r>
              <a:rPr lang="en-US" sz="1400" b="1" dirty="0" smtClean="0">
                <a:solidFill>
                  <a:srgbClr val="7F0055"/>
                </a:solidFill>
                <a:latin typeface="Courier New"/>
              </a:rPr>
              <a:t>double</a:t>
            </a:r>
            <a:r>
              <a:rPr lang="en-US" sz="1400" b="1" dirty="0" smtClean="0">
                <a:solidFill>
                  <a:srgbClr val="000000"/>
                </a:solidFill>
                <a:latin typeface="Courier New"/>
              </a:rPr>
              <a:t> </a:t>
            </a:r>
            <a:r>
              <a:rPr lang="en-US" sz="1400" b="1" dirty="0" smtClean="0">
                <a:solidFill>
                  <a:srgbClr val="0000C0"/>
                </a:solidFill>
                <a:latin typeface="Courier New"/>
              </a:rPr>
              <a:t>lat</a:t>
            </a:r>
            <a:r>
              <a:rPr lang="en-US" sz="1400" b="1" dirty="0" smtClean="0">
                <a:solidFill>
                  <a:srgbClr val="000000"/>
                </a:solidFill>
                <a:latin typeface="Courier New"/>
              </a:rPr>
              <a:t>;</a:t>
            </a:r>
          </a:p>
          <a:p>
            <a:pPr defTabSz="182880"/>
            <a:r>
              <a:rPr lang="en-US" sz="1400" b="1" dirty="0" smtClean="0">
                <a:solidFill>
                  <a:srgbClr val="7F0055"/>
                </a:solidFill>
                <a:latin typeface="Courier New"/>
              </a:rPr>
              <a:t>	private</a:t>
            </a:r>
            <a:r>
              <a:rPr lang="en-US" sz="1400" b="1" dirty="0" smtClean="0">
                <a:solidFill>
                  <a:srgbClr val="000000"/>
                </a:solidFill>
                <a:latin typeface="Courier New"/>
              </a:rPr>
              <a:t> </a:t>
            </a:r>
            <a:r>
              <a:rPr lang="en-US" sz="1400" b="1" dirty="0" smtClean="0">
                <a:solidFill>
                  <a:srgbClr val="7F0055"/>
                </a:solidFill>
                <a:latin typeface="Courier New"/>
              </a:rPr>
              <a:t>double</a:t>
            </a:r>
            <a:r>
              <a:rPr lang="en-US" sz="1400" b="1" dirty="0" smtClean="0">
                <a:solidFill>
                  <a:srgbClr val="000000"/>
                </a:solidFill>
                <a:latin typeface="Courier New"/>
              </a:rPr>
              <a:t> </a:t>
            </a:r>
            <a:r>
              <a:rPr lang="en-US" sz="1400" b="1" dirty="0" err="1" smtClean="0">
                <a:solidFill>
                  <a:srgbClr val="0000C0"/>
                </a:solidFill>
                <a:latin typeface="Courier New"/>
              </a:rPr>
              <a:t>lon</a:t>
            </a:r>
            <a:r>
              <a:rPr lang="en-US" sz="1400" b="1" dirty="0" smtClean="0">
                <a:solidFill>
                  <a:srgbClr val="000000"/>
                </a:solidFill>
                <a:latin typeface="Courier New"/>
              </a:rPr>
              <a:t>;</a:t>
            </a:r>
          </a:p>
          <a:p>
            <a:pPr defTabSz="182880"/>
            <a:r>
              <a:rPr lang="en-US" sz="1400" b="1" dirty="0" smtClean="0">
                <a:solidFill>
                  <a:srgbClr val="000000"/>
                </a:solidFill>
                <a:latin typeface="Courier New"/>
              </a:rPr>
              <a:t>	</a:t>
            </a:r>
          </a:p>
          <a:p>
            <a:pPr defTabSz="182880"/>
            <a:r>
              <a:rPr lang="en-US" sz="1400" b="1" dirty="0" smtClean="0">
                <a:solidFill>
                  <a:srgbClr val="000000"/>
                </a:solidFill>
                <a:latin typeface="Courier New"/>
              </a:rPr>
              <a:t>	</a:t>
            </a:r>
            <a:r>
              <a:rPr lang="en-US" sz="1400" b="1" dirty="0" smtClean="0">
                <a:solidFill>
                  <a:srgbClr val="7F0055"/>
                </a:solidFill>
                <a:latin typeface="Courier New"/>
              </a:rPr>
              <a:t>protected</a:t>
            </a:r>
            <a:r>
              <a:rPr lang="en-US" sz="1400" b="1" dirty="0" smtClean="0">
                <a:solidFill>
                  <a:srgbClr val="000000"/>
                </a:solidFill>
                <a:latin typeface="Courier New"/>
              </a:rPr>
              <a:t> </a:t>
            </a:r>
            <a:r>
              <a:rPr lang="en-US" sz="1400" b="1" dirty="0" err="1" smtClean="0">
                <a:solidFill>
                  <a:srgbClr val="7F0055"/>
                </a:solidFill>
                <a:latin typeface="Courier New"/>
              </a:rPr>
              <a:t>boolean</a:t>
            </a:r>
            <a:r>
              <a:rPr lang="en-US" sz="1400" b="1" dirty="0" smtClean="0">
                <a:solidFill>
                  <a:srgbClr val="000000"/>
                </a:solidFill>
                <a:latin typeface="Courier New"/>
              </a:rPr>
              <a:t> </a:t>
            </a:r>
            <a:r>
              <a:rPr lang="en-US" sz="1400" b="1" dirty="0" err="1" smtClean="0">
                <a:solidFill>
                  <a:srgbClr val="000000"/>
                </a:solidFill>
                <a:latin typeface="Courier New"/>
              </a:rPr>
              <a:t>isRouteDisplayed</a:t>
            </a:r>
            <a:r>
              <a:rPr lang="en-US" sz="1400" b="1" dirty="0" smtClean="0">
                <a:solidFill>
                  <a:srgbClr val="000000"/>
                </a:solidFill>
                <a:latin typeface="Courier New"/>
              </a:rPr>
              <a:t>() {</a:t>
            </a:r>
          </a:p>
          <a:p>
            <a:pPr lvl="1" defTabSz="182880"/>
            <a:r>
              <a:rPr lang="en-US" sz="1400" b="1" dirty="0" smtClean="0">
                <a:solidFill>
                  <a:srgbClr val="7F0055"/>
                </a:solidFill>
                <a:latin typeface="Courier New"/>
              </a:rPr>
              <a:t>	return</a:t>
            </a:r>
            <a:r>
              <a:rPr lang="en-US" sz="1400" b="1" dirty="0" smtClean="0">
                <a:solidFill>
                  <a:srgbClr val="000000"/>
                </a:solidFill>
                <a:latin typeface="Courier New"/>
              </a:rPr>
              <a:t> </a:t>
            </a:r>
            <a:r>
              <a:rPr lang="en-US" sz="1400" b="1" dirty="0" smtClean="0">
                <a:solidFill>
                  <a:srgbClr val="7F0055"/>
                </a:solidFill>
                <a:latin typeface="Courier New"/>
              </a:rPr>
              <a:t>false</a:t>
            </a:r>
            <a:r>
              <a:rPr lang="en-US" sz="1400" b="1" dirty="0" smtClean="0">
                <a:solidFill>
                  <a:srgbClr val="000000"/>
                </a:solidFill>
                <a:latin typeface="Courier New"/>
              </a:rPr>
              <a:t>;</a:t>
            </a:r>
          </a:p>
          <a:p>
            <a:pPr defTabSz="182880"/>
            <a:r>
              <a:rPr lang="en-US" sz="1400" b="1" dirty="0" smtClean="0">
                <a:solidFill>
                  <a:srgbClr val="000000"/>
                </a:solidFill>
                <a:latin typeface="Courier New"/>
              </a:rPr>
              <a:t>	</a:t>
            </a:r>
            <a:r>
              <a:rPr lang="en-US" sz="1400" dirty="0" smtClean="0">
                <a:solidFill>
                  <a:srgbClr val="000000"/>
                </a:solidFill>
                <a:latin typeface="Courier New"/>
              </a:rPr>
              <a:t>}</a:t>
            </a:r>
          </a:p>
          <a:p>
            <a:pPr defTabSz="182880"/>
            <a:endParaRPr lang="en-US" sz="1400" dirty="0" smtClean="0">
              <a:latin typeface="Courier New"/>
            </a:endParaRPr>
          </a:p>
          <a:p>
            <a:pPr defTabSz="182880"/>
            <a:r>
              <a:rPr lang="en-US" sz="1400" dirty="0" smtClean="0">
                <a:solidFill>
                  <a:srgbClr val="646464"/>
                </a:solidFill>
                <a:latin typeface="Courier New"/>
              </a:rPr>
              <a:t>	@Override</a:t>
            </a:r>
          </a:p>
          <a:p>
            <a:pPr defTabSz="182880"/>
            <a:r>
              <a:rPr lang="en-US" sz="1400" b="1" dirty="0" smtClean="0">
                <a:solidFill>
                  <a:srgbClr val="7F0055"/>
                </a:solidFill>
                <a:latin typeface="Courier New"/>
              </a:rPr>
              <a:t>	public</a:t>
            </a:r>
            <a:r>
              <a:rPr lang="en-US" sz="1400" b="1" dirty="0" smtClean="0">
                <a:solidFill>
                  <a:srgbClr val="000000"/>
                </a:solidFill>
                <a:latin typeface="Courier New"/>
              </a:rPr>
              <a:t> </a:t>
            </a:r>
            <a:r>
              <a:rPr lang="en-US" sz="1400" b="1" dirty="0" smtClean="0">
                <a:solidFill>
                  <a:srgbClr val="7F0055"/>
                </a:solidFill>
                <a:latin typeface="Courier New"/>
              </a:rPr>
              <a:t>void</a:t>
            </a:r>
            <a:r>
              <a:rPr lang="en-US" sz="1400" b="1" dirty="0" smtClean="0">
                <a:solidFill>
                  <a:srgbClr val="000000"/>
                </a:solidFill>
                <a:latin typeface="Courier New"/>
              </a:rPr>
              <a:t> </a:t>
            </a:r>
            <a:r>
              <a:rPr lang="en-US" sz="1400" b="1" dirty="0" err="1" smtClean="0">
                <a:solidFill>
                  <a:srgbClr val="000000"/>
                </a:solidFill>
                <a:latin typeface="Courier New"/>
              </a:rPr>
              <a:t>onCreate</a:t>
            </a:r>
            <a:r>
              <a:rPr lang="en-US" sz="1400" b="1" dirty="0" smtClean="0">
                <a:solidFill>
                  <a:srgbClr val="000000"/>
                </a:solidFill>
                <a:latin typeface="Courier New"/>
              </a:rPr>
              <a:t>(Bundle </a:t>
            </a:r>
            <a:r>
              <a:rPr lang="en-US" sz="1400" b="1" dirty="0" err="1" smtClean="0">
                <a:solidFill>
                  <a:srgbClr val="000000"/>
                </a:solidFill>
                <a:latin typeface="Courier New"/>
              </a:rPr>
              <a:t>savedInstanceState</a:t>
            </a:r>
            <a:r>
              <a:rPr lang="en-US" sz="1400" b="1" dirty="0" smtClean="0">
                <a:solidFill>
                  <a:srgbClr val="000000"/>
                </a:solidFill>
                <a:latin typeface="Courier New"/>
              </a:rPr>
              <a:t>) {</a:t>
            </a:r>
          </a:p>
          <a:p>
            <a:pPr defTabSz="182880"/>
            <a:r>
              <a:rPr lang="en-US" sz="1400" b="1" dirty="0" smtClean="0">
                <a:solidFill>
                  <a:srgbClr val="7F0055"/>
                </a:solidFill>
                <a:latin typeface="Courier New"/>
              </a:rPr>
              <a:t>		</a:t>
            </a:r>
            <a:r>
              <a:rPr lang="en-US" sz="1400" b="1" dirty="0" err="1" smtClean="0">
                <a:solidFill>
                  <a:srgbClr val="7F0055"/>
                </a:solidFill>
                <a:latin typeface="Courier New"/>
              </a:rPr>
              <a:t>super</a:t>
            </a:r>
            <a:r>
              <a:rPr lang="en-US" sz="1400" b="1" dirty="0" err="1" smtClean="0">
                <a:solidFill>
                  <a:srgbClr val="000000"/>
                </a:solidFill>
                <a:latin typeface="Courier New"/>
              </a:rPr>
              <a:t>.onCreate</a:t>
            </a:r>
            <a:r>
              <a:rPr lang="en-US" sz="1400" b="1" dirty="0" smtClean="0">
                <a:solidFill>
                  <a:srgbClr val="000000"/>
                </a:solidFill>
                <a:latin typeface="Courier New"/>
              </a:rPr>
              <a:t>(</a:t>
            </a:r>
            <a:r>
              <a:rPr lang="en-US" sz="1400" b="1" dirty="0" err="1" smtClean="0">
                <a:solidFill>
                  <a:srgbClr val="000000"/>
                </a:solidFill>
                <a:latin typeface="Courier New"/>
              </a:rPr>
              <a:t>savedInstanceState</a:t>
            </a:r>
            <a:r>
              <a:rPr lang="en-US" sz="1400" b="1" dirty="0" smtClean="0">
                <a:solidFill>
                  <a:srgbClr val="000000"/>
                </a:solidFill>
                <a:latin typeface="Courier New"/>
              </a:rPr>
              <a:t>);</a:t>
            </a:r>
          </a:p>
          <a:p>
            <a:pPr defTabSz="182880"/>
            <a:r>
              <a:rPr lang="en-US" sz="1400" dirty="0" smtClean="0">
                <a:solidFill>
                  <a:srgbClr val="000000"/>
                </a:solidFill>
                <a:latin typeface="Courier New"/>
              </a:rPr>
              <a:t>		</a:t>
            </a:r>
            <a:r>
              <a:rPr lang="en-US" sz="1400" dirty="0" err="1" smtClean="0">
                <a:solidFill>
                  <a:srgbClr val="000000"/>
                </a:solidFill>
                <a:latin typeface="Courier New"/>
              </a:rPr>
              <a:t>setContentView</a:t>
            </a:r>
            <a:r>
              <a:rPr lang="en-US" sz="1400" dirty="0" smtClean="0">
                <a:solidFill>
                  <a:srgbClr val="000000"/>
                </a:solidFill>
                <a:latin typeface="Courier New"/>
              </a:rPr>
              <a:t>(</a:t>
            </a:r>
            <a:r>
              <a:rPr lang="en-US" sz="1400" dirty="0" err="1" smtClean="0">
                <a:solidFill>
                  <a:srgbClr val="000000"/>
                </a:solidFill>
                <a:latin typeface="Courier New"/>
              </a:rPr>
              <a:t>R.layout.</a:t>
            </a:r>
            <a:r>
              <a:rPr lang="en-US" sz="1400" i="1" dirty="0" err="1" smtClean="0">
                <a:solidFill>
                  <a:srgbClr val="0000C0"/>
                </a:solidFill>
                <a:latin typeface="Courier New"/>
              </a:rPr>
              <a:t>main</a:t>
            </a:r>
            <a:r>
              <a:rPr lang="en-US" sz="1400" i="1" dirty="0" smtClean="0">
                <a:solidFill>
                  <a:srgbClr val="000000"/>
                </a:solidFill>
                <a:latin typeface="Courier New"/>
              </a:rPr>
              <a:t>);</a:t>
            </a:r>
          </a:p>
          <a:p>
            <a:pPr defTabSz="182880"/>
            <a:r>
              <a:rPr lang="en-US" sz="1400" dirty="0" smtClean="0">
                <a:solidFill>
                  <a:srgbClr val="000000"/>
                </a:solidFill>
                <a:latin typeface="Courier New"/>
              </a:rPr>
              <a:t>		</a:t>
            </a:r>
            <a:r>
              <a:rPr lang="en-US" sz="1400" dirty="0" err="1" smtClean="0">
                <a:solidFill>
                  <a:srgbClr val="000000"/>
                </a:solidFill>
                <a:latin typeface="Courier New"/>
              </a:rPr>
              <a:t>Toast.</a:t>
            </a:r>
            <a:r>
              <a:rPr lang="en-US" sz="1400" i="1" dirty="0" err="1" smtClean="0">
                <a:solidFill>
                  <a:srgbClr val="000000"/>
                </a:solidFill>
                <a:latin typeface="Courier New"/>
              </a:rPr>
              <a:t>makeText</a:t>
            </a:r>
            <a:r>
              <a:rPr lang="en-US" sz="1400" i="1" dirty="0" smtClean="0">
                <a:solidFill>
                  <a:srgbClr val="000000"/>
                </a:solidFill>
                <a:latin typeface="Courier New"/>
              </a:rPr>
              <a:t>(</a:t>
            </a:r>
            <a:r>
              <a:rPr lang="en-US" sz="1400" b="1" i="1" dirty="0" smtClean="0">
                <a:solidFill>
                  <a:srgbClr val="7F0055"/>
                </a:solidFill>
                <a:latin typeface="Courier New"/>
              </a:rPr>
              <a:t>this</a:t>
            </a:r>
            <a:r>
              <a:rPr lang="en-US" sz="1400" b="1" i="1" dirty="0" smtClean="0">
                <a:solidFill>
                  <a:srgbClr val="000000"/>
                </a:solidFill>
                <a:latin typeface="Courier New"/>
              </a:rPr>
              <a:t>, </a:t>
            </a:r>
            <a:r>
              <a:rPr lang="en-US" sz="1400" b="1" i="1" dirty="0" smtClean="0">
                <a:solidFill>
                  <a:srgbClr val="2A00FF"/>
                </a:solidFill>
                <a:latin typeface="Courier New"/>
              </a:rPr>
              <a:t>"Try: MAIN AVE OHIO"</a:t>
            </a:r>
            <a:r>
              <a:rPr lang="en-US" sz="1400" b="1" dirty="0" smtClean="0">
                <a:solidFill>
                  <a:srgbClr val="000000"/>
                </a:solidFill>
                <a:latin typeface="Courier New"/>
              </a:rPr>
              <a:t>, 1).show();</a:t>
            </a:r>
          </a:p>
          <a:p>
            <a:pPr defTabSz="182880"/>
            <a:r>
              <a:rPr lang="en-US" sz="1400" dirty="0" smtClean="0">
                <a:latin typeface="Courier New"/>
              </a:rPr>
              <a:t>		</a:t>
            </a:r>
            <a:r>
              <a:rPr lang="en-US" sz="1400" dirty="0" smtClean="0">
                <a:solidFill>
                  <a:srgbClr val="3F7F5F"/>
                </a:solidFill>
                <a:latin typeface="Courier New"/>
              </a:rPr>
              <a:t>//define handle to map and attach zooming[+ -] capabilities</a:t>
            </a:r>
            <a:endParaRPr lang="en-US" sz="1400" dirty="0" smtClean="0">
              <a:latin typeface="Courier New"/>
            </a:endParaRPr>
          </a:p>
          <a:p>
            <a:pPr defTabSz="182880"/>
            <a:r>
              <a:rPr lang="en-US" sz="1400" dirty="0" smtClean="0">
                <a:solidFill>
                  <a:srgbClr val="0000C0"/>
                </a:solidFill>
                <a:latin typeface="Courier New"/>
              </a:rPr>
              <a:t>		</a:t>
            </a:r>
            <a:r>
              <a:rPr lang="en-US" sz="1400" dirty="0" err="1" smtClean="0">
                <a:solidFill>
                  <a:srgbClr val="0000C0"/>
                </a:solidFill>
                <a:latin typeface="Courier New"/>
              </a:rPr>
              <a:t>myMap</a:t>
            </a:r>
            <a:r>
              <a:rPr lang="en-US" sz="1400" dirty="0" smtClean="0">
                <a:solidFill>
                  <a:srgbClr val="000000"/>
                </a:solidFill>
                <a:latin typeface="Courier New"/>
              </a:rPr>
              <a:t> = (</a:t>
            </a:r>
            <a:r>
              <a:rPr lang="en-US" sz="1400" dirty="0" err="1" smtClean="0">
                <a:solidFill>
                  <a:srgbClr val="000000"/>
                </a:solidFill>
                <a:latin typeface="Courier New"/>
              </a:rPr>
              <a:t>MapView</a:t>
            </a:r>
            <a:r>
              <a:rPr lang="en-US" sz="1400" dirty="0" smtClean="0">
                <a:solidFill>
                  <a:srgbClr val="000000"/>
                </a:solidFill>
                <a:latin typeface="Courier New"/>
              </a:rPr>
              <a:t>) </a:t>
            </a:r>
            <a:r>
              <a:rPr lang="en-US" sz="1400" dirty="0" err="1" smtClean="0">
                <a:solidFill>
                  <a:srgbClr val="000000"/>
                </a:solidFill>
                <a:latin typeface="Courier New"/>
              </a:rPr>
              <a:t>findViewById</a:t>
            </a:r>
            <a:r>
              <a:rPr lang="en-US" sz="1400" dirty="0" smtClean="0">
                <a:solidFill>
                  <a:srgbClr val="000000"/>
                </a:solidFill>
                <a:latin typeface="Courier New"/>
              </a:rPr>
              <a:t>(</a:t>
            </a:r>
            <a:r>
              <a:rPr lang="en-US" sz="1400" dirty="0" err="1" smtClean="0">
                <a:solidFill>
                  <a:srgbClr val="000000"/>
                </a:solidFill>
                <a:latin typeface="Courier New"/>
              </a:rPr>
              <a:t>R.id.</a:t>
            </a:r>
            <a:r>
              <a:rPr lang="en-US" sz="1400" i="1" dirty="0" err="1" smtClean="0">
                <a:solidFill>
                  <a:srgbClr val="0000C0"/>
                </a:solidFill>
                <a:latin typeface="Courier New"/>
              </a:rPr>
              <a:t>myMap</a:t>
            </a:r>
            <a:r>
              <a:rPr lang="en-US" sz="1400" i="1" dirty="0" smtClean="0">
                <a:solidFill>
                  <a:srgbClr val="000000"/>
                </a:solidFill>
                <a:latin typeface="Courier New"/>
              </a:rPr>
              <a:t>); </a:t>
            </a:r>
          </a:p>
          <a:p>
            <a:pPr defTabSz="182880"/>
            <a:r>
              <a:rPr lang="en-US" sz="1400" dirty="0" smtClean="0">
                <a:solidFill>
                  <a:srgbClr val="3F7F5F"/>
                </a:solidFill>
                <a:latin typeface="Courier New"/>
              </a:rPr>
              <a:t>		</a:t>
            </a:r>
            <a:r>
              <a:rPr lang="en-US" sz="1400" dirty="0" err="1" smtClean="0">
                <a:solidFill>
                  <a:srgbClr val="0000C0"/>
                </a:solidFill>
                <a:latin typeface="Courier New"/>
              </a:rPr>
              <a:t>myMap</a:t>
            </a:r>
            <a:r>
              <a:rPr lang="en-US" sz="1400" dirty="0" err="1" smtClean="0">
                <a:solidFill>
                  <a:srgbClr val="000000"/>
                </a:solidFill>
                <a:latin typeface="Courier New"/>
              </a:rPr>
              <a:t>.setBuiltInZoomControls</a:t>
            </a:r>
            <a:r>
              <a:rPr lang="en-US" sz="1400" dirty="0" smtClean="0">
                <a:solidFill>
                  <a:srgbClr val="000000"/>
                </a:solidFill>
                <a:latin typeface="Courier New"/>
              </a:rPr>
              <a:t>(</a:t>
            </a:r>
            <a:r>
              <a:rPr lang="en-US" sz="1400" b="1" dirty="0" smtClean="0">
                <a:solidFill>
                  <a:srgbClr val="7F0055"/>
                </a:solidFill>
                <a:latin typeface="Courier New"/>
              </a:rPr>
              <a:t>true</a:t>
            </a:r>
            <a:r>
              <a:rPr lang="en-US" sz="1400" b="1" dirty="0" smtClean="0">
                <a:solidFill>
                  <a:srgbClr val="000000"/>
                </a:solidFill>
                <a:latin typeface="Courier New"/>
              </a:rPr>
              <a:t>);</a:t>
            </a:r>
          </a:p>
          <a:p>
            <a:pPr defTabSz="182880"/>
            <a:endParaRPr lang="en-US" sz="1400" b="1" dirty="0" smtClean="0">
              <a:solidFill>
                <a:srgbClr val="000000"/>
              </a:solidFill>
              <a:latin typeface="Courier New"/>
            </a:endParaRPr>
          </a:p>
          <a:p>
            <a:pPr defTabSz="182880"/>
            <a:r>
              <a:rPr lang="en-US" sz="1400" dirty="0" smtClean="0">
                <a:solidFill>
                  <a:srgbClr val="0000C0"/>
                </a:solidFill>
                <a:latin typeface="Courier New"/>
              </a:rPr>
              <a:t>		</a:t>
            </a:r>
            <a:r>
              <a:rPr lang="en-US" sz="1400" dirty="0" err="1" smtClean="0">
                <a:solidFill>
                  <a:srgbClr val="0000C0"/>
                </a:solidFill>
                <a:latin typeface="Courier New"/>
              </a:rPr>
              <a:t>gc</a:t>
            </a:r>
            <a:r>
              <a:rPr lang="en-US" sz="1400" dirty="0" smtClean="0">
                <a:solidFill>
                  <a:srgbClr val="000000"/>
                </a:solidFill>
                <a:latin typeface="Courier New"/>
              </a:rPr>
              <a:t> = </a:t>
            </a:r>
            <a:r>
              <a:rPr lang="en-US" sz="1400" b="1" dirty="0" smtClean="0">
                <a:solidFill>
                  <a:srgbClr val="7F0055"/>
                </a:solidFill>
                <a:latin typeface="Courier New"/>
              </a:rPr>
              <a:t>new</a:t>
            </a:r>
            <a:r>
              <a:rPr lang="en-US" sz="1400" b="1" dirty="0" smtClean="0">
                <a:solidFill>
                  <a:srgbClr val="000000"/>
                </a:solidFill>
                <a:latin typeface="Courier New"/>
              </a:rPr>
              <a:t> </a:t>
            </a:r>
            <a:r>
              <a:rPr lang="en-US" sz="1400" b="1" dirty="0" err="1" smtClean="0">
                <a:solidFill>
                  <a:srgbClr val="000000"/>
                </a:solidFill>
                <a:latin typeface="Courier New"/>
              </a:rPr>
              <a:t>Geocoder</a:t>
            </a:r>
            <a:r>
              <a:rPr lang="en-US" sz="1400" b="1" dirty="0" smtClean="0">
                <a:solidFill>
                  <a:srgbClr val="000000"/>
                </a:solidFill>
                <a:latin typeface="Courier New"/>
              </a:rPr>
              <a:t>(</a:t>
            </a:r>
            <a:r>
              <a:rPr lang="en-US" sz="1400" b="1" dirty="0" smtClean="0">
                <a:solidFill>
                  <a:srgbClr val="7F0055"/>
                </a:solidFill>
                <a:latin typeface="Courier New"/>
              </a:rPr>
              <a:t>this</a:t>
            </a:r>
            <a:r>
              <a:rPr lang="en-US" sz="1400" b="1" dirty="0" smtClean="0">
                <a:solidFill>
                  <a:srgbClr val="000000"/>
                </a:solidFill>
                <a:latin typeface="Courier New"/>
              </a:rPr>
              <a:t>); </a:t>
            </a:r>
          </a:p>
          <a:p>
            <a:pPr defTabSz="182880"/>
            <a:endParaRPr lang="en-US" sz="1400" b="1" dirty="0" smtClean="0">
              <a:solidFill>
                <a:srgbClr val="000000"/>
              </a:solidFill>
              <a:latin typeface="Courier New"/>
            </a:endParaRPr>
          </a:p>
          <a:p>
            <a:pPr defTabSz="182880"/>
            <a:r>
              <a:rPr lang="en-US" sz="1400" dirty="0" smtClean="0">
                <a:solidFill>
                  <a:srgbClr val="0000C0"/>
                </a:solidFill>
                <a:latin typeface="Courier New"/>
              </a:rPr>
              <a:t>		address</a:t>
            </a:r>
            <a:r>
              <a:rPr lang="en-US" sz="1400" dirty="0" smtClean="0">
                <a:solidFill>
                  <a:srgbClr val="000000"/>
                </a:solidFill>
                <a:latin typeface="Courier New"/>
              </a:rPr>
              <a:t> = (</a:t>
            </a:r>
            <a:r>
              <a:rPr lang="en-US" sz="1400" dirty="0" err="1" smtClean="0">
                <a:solidFill>
                  <a:srgbClr val="000000"/>
                </a:solidFill>
                <a:latin typeface="Courier New"/>
              </a:rPr>
              <a:t>EditText</a:t>
            </a:r>
            <a:r>
              <a:rPr lang="en-US" sz="1400" dirty="0" smtClean="0">
                <a:solidFill>
                  <a:srgbClr val="000000"/>
                </a:solidFill>
                <a:latin typeface="Courier New"/>
              </a:rPr>
              <a:t>) </a:t>
            </a:r>
            <a:r>
              <a:rPr lang="en-US" sz="1400" dirty="0" err="1" smtClean="0">
                <a:solidFill>
                  <a:srgbClr val="000000"/>
                </a:solidFill>
                <a:latin typeface="Courier New"/>
              </a:rPr>
              <a:t>findViewById</a:t>
            </a:r>
            <a:r>
              <a:rPr lang="en-US" sz="1400" dirty="0" smtClean="0">
                <a:solidFill>
                  <a:srgbClr val="000000"/>
                </a:solidFill>
                <a:latin typeface="Courier New"/>
              </a:rPr>
              <a:t>(</a:t>
            </a:r>
            <a:r>
              <a:rPr lang="en-US" sz="1400" dirty="0" err="1" smtClean="0">
                <a:solidFill>
                  <a:srgbClr val="000000"/>
                </a:solidFill>
                <a:latin typeface="Courier New"/>
              </a:rPr>
              <a:t>R.id.</a:t>
            </a:r>
            <a:r>
              <a:rPr lang="en-US" sz="1400" i="1" dirty="0" err="1" smtClean="0">
                <a:solidFill>
                  <a:srgbClr val="0000C0"/>
                </a:solidFill>
                <a:latin typeface="Courier New"/>
              </a:rPr>
              <a:t>myAddress</a:t>
            </a:r>
            <a:r>
              <a:rPr lang="en-US" sz="1400" i="1" dirty="0" smtClean="0">
                <a:solidFill>
                  <a:srgbClr val="000000"/>
                </a:solidFill>
                <a:latin typeface="Courier New"/>
              </a:rPr>
              <a:t>); </a:t>
            </a:r>
            <a:endParaRPr lang="en-US" sz="1400" dirty="0"/>
          </a:p>
        </p:txBody>
      </p:sp>
      <p:sp>
        <p:nvSpPr>
          <p:cNvPr id="2" name="Slide Number Placeholder 1"/>
          <p:cNvSpPr>
            <a:spLocks noGrp="1"/>
          </p:cNvSpPr>
          <p:nvPr>
            <p:ph type="sldNum" sz="quarter" idx="12"/>
          </p:nvPr>
        </p:nvSpPr>
        <p:spPr/>
        <p:txBody>
          <a:bodyPr/>
          <a:lstStyle/>
          <a:p>
            <a:fld id="{7967A042-E02F-4D13-9079-28240E5E6B49}" type="slidenum">
              <a:rPr lang="en-US" smtClean="0"/>
              <a:pPr/>
              <a:t>31</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32</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5262979"/>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r>
              <a:rPr lang="en-US" sz="1400" dirty="0" smtClean="0">
                <a:solidFill>
                  <a:srgbClr val="0000C0"/>
                </a:solidFill>
                <a:latin typeface="Courier New"/>
              </a:rPr>
              <a:t>	</a:t>
            </a:r>
            <a:r>
              <a:rPr lang="en-US" sz="1400" dirty="0" err="1" smtClean="0">
                <a:solidFill>
                  <a:srgbClr val="0000C0"/>
                </a:solidFill>
                <a:latin typeface="Courier New"/>
              </a:rPr>
              <a:t>btnSearch</a:t>
            </a:r>
            <a:r>
              <a:rPr lang="en-US" sz="1400" dirty="0" smtClean="0">
                <a:solidFill>
                  <a:srgbClr val="000000"/>
                </a:solidFill>
                <a:latin typeface="Courier New"/>
              </a:rPr>
              <a:t> = (Button) </a:t>
            </a:r>
            <a:r>
              <a:rPr lang="en-US" sz="1400" dirty="0" err="1" smtClean="0">
                <a:solidFill>
                  <a:srgbClr val="000000"/>
                </a:solidFill>
                <a:latin typeface="Courier New"/>
              </a:rPr>
              <a:t>findViewById</a:t>
            </a:r>
            <a:r>
              <a:rPr lang="en-US" sz="1400" dirty="0" smtClean="0">
                <a:solidFill>
                  <a:srgbClr val="000000"/>
                </a:solidFill>
                <a:latin typeface="Courier New"/>
              </a:rPr>
              <a:t>(</a:t>
            </a:r>
            <a:r>
              <a:rPr lang="en-US" sz="1400" dirty="0" err="1" smtClean="0">
                <a:solidFill>
                  <a:srgbClr val="000000"/>
                </a:solidFill>
                <a:latin typeface="Courier New"/>
              </a:rPr>
              <a:t>R.id.</a:t>
            </a:r>
            <a:r>
              <a:rPr lang="en-US" sz="1400" i="1" dirty="0" err="1" smtClean="0">
                <a:solidFill>
                  <a:srgbClr val="0000C0"/>
                </a:solidFill>
                <a:latin typeface="Courier New"/>
              </a:rPr>
              <a:t>myBtnSearch</a:t>
            </a:r>
            <a:r>
              <a:rPr lang="en-US" sz="1400" i="1" dirty="0" smtClean="0">
                <a:solidFill>
                  <a:srgbClr val="000000"/>
                </a:solidFill>
                <a:latin typeface="Courier New"/>
              </a:rPr>
              <a:t>); </a:t>
            </a:r>
            <a:endParaRPr lang="en-US" sz="1400" i="1" dirty="0" smtClean="0">
              <a:solidFill>
                <a:srgbClr val="3F7F5F"/>
              </a:solidFill>
              <a:latin typeface="Courier New"/>
            </a:endParaRPr>
          </a:p>
          <a:p>
            <a:pPr defTabSz="182880"/>
            <a:r>
              <a:rPr lang="en-US" sz="1400" dirty="0" smtClean="0">
                <a:solidFill>
                  <a:srgbClr val="0000C0"/>
                </a:solidFill>
                <a:latin typeface="Courier New"/>
              </a:rPr>
              <a:t>	</a:t>
            </a:r>
            <a:r>
              <a:rPr lang="en-US" sz="1400" dirty="0" err="1" smtClean="0">
                <a:solidFill>
                  <a:srgbClr val="0000C0"/>
                </a:solidFill>
                <a:latin typeface="Courier New"/>
              </a:rPr>
              <a:t>btnSearch</a:t>
            </a:r>
            <a:r>
              <a:rPr lang="en-US" sz="1400" dirty="0" err="1" smtClean="0">
                <a:solidFill>
                  <a:srgbClr val="000000"/>
                </a:solidFill>
                <a:latin typeface="Courier New"/>
              </a:rPr>
              <a:t>.setOnClickListener</a:t>
            </a:r>
            <a:r>
              <a:rPr lang="en-US" sz="1400" dirty="0" smtClean="0">
                <a:solidFill>
                  <a:srgbClr val="000000"/>
                </a:solidFill>
                <a:latin typeface="Courier New"/>
              </a:rPr>
              <a:t>(</a:t>
            </a:r>
            <a:r>
              <a:rPr lang="en-US" sz="1400" b="1" dirty="0" smtClean="0">
                <a:solidFill>
                  <a:srgbClr val="7F0055"/>
                </a:solidFill>
                <a:latin typeface="Courier New"/>
              </a:rPr>
              <a:t>new</a:t>
            </a:r>
            <a:r>
              <a:rPr lang="en-US" sz="1400" b="1" dirty="0" smtClean="0">
                <a:solidFill>
                  <a:srgbClr val="000000"/>
                </a:solidFill>
                <a:latin typeface="Courier New"/>
              </a:rPr>
              <a:t> </a:t>
            </a:r>
            <a:r>
              <a:rPr lang="en-US" sz="1400" b="1" dirty="0" err="1" smtClean="0">
                <a:solidFill>
                  <a:srgbClr val="000000"/>
                </a:solidFill>
                <a:latin typeface="Courier New"/>
              </a:rPr>
              <a:t>OnClickListener</a:t>
            </a:r>
            <a:r>
              <a:rPr lang="en-US" sz="1400" b="1" dirty="0" smtClean="0">
                <a:solidFill>
                  <a:srgbClr val="000000"/>
                </a:solidFill>
                <a:latin typeface="Courier New"/>
              </a:rPr>
              <a:t>() {</a:t>
            </a:r>
          </a:p>
          <a:p>
            <a:pPr defTabSz="182880"/>
            <a:r>
              <a:rPr lang="en-US" sz="1400" b="1" dirty="0" smtClean="0">
                <a:solidFill>
                  <a:srgbClr val="7F0055"/>
                </a:solidFill>
                <a:latin typeface="Courier New"/>
              </a:rPr>
              <a:t>	public</a:t>
            </a:r>
            <a:r>
              <a:rPr lang="en-US" sz="1400" b="1" dirty="0" smtClean="0">
                <a:solidFill>
                  <a:srgbClr val="000000"/>
                </a:solidFill>
                <a:latin typeface="Courier New"/>
              </a:rPr>
              <a:t> </a:t>
            </a:r>
            <a:r>
              <a:rPr lang="en-US" sz="1400" b="1" dirty="0" smtClean="0">
                <a:solidFill>
                  <a:srgbClr val="7F0055"/>
                </a:solidFill>
                <a:latin typeface="Courier New"/>
              </a:rPr>
              <a:t>void</a:t>
            </a:r>
            <a:r>
              <a:rPr lang="en-US" sz="1400" b="1" dirty="0" smtClean="0">
                <a:solidFill>
                  <a:srgbClr val="000000"/>
                </a:solidFill>
                <a:latin typeface="Courier New"/>
              </a:rPr>
              <a:t> </a:t>
            </a:r>
            <a:r>
              <a:rPr lang="en-US" sz="1400" b="1" dirty="0" err="1" smtClean="0">
                <a:solidFill>
                  <a:srgbClr val="000000"/>
                </a:solidFill>
                <a:latin typeface="Courier New"/>
              </a:rPr>
              <a:t>onClick</a:t>
            </a:r>
            <a:r>
              <a:rPr lang="en-US" sz="1400" b="1" dirty="0" smtClean="0">
                <a:solidFill>
                  <a:srgbClr val="000000"/>
                </a:solidFill>
                <a:latin typeface="Courier New"/>
              </a:rPr>
              <a:t>(View v) {</a:t>
            </a:r>
          </a:p>
          <a:p>
            <a:pPr defTabSz="182880"/>
            <a:r>
              <a:rPr lang="en-US" sz="1400" dirty="0" smtClean="0">
                <a:solidFill>
                  <a:srgbClr val="000000"/>
                </a:solidFill>
                <a:latin typeface="Courier New"/>
              </a:rPr>
              <a:t>		String </a:t>
            </a:r>
            <a:r>
              <a:rPr lang="en-US" sz="1400" dirty="0" err="1" smtClean="0">
                <a:solidFill>
                  <a:srgbClr val="000000"/>
                </a:solidFill>
                <a:latin typeface="Courier New"/>
              </a:rPr>
              <a:t>addressInput</a:t>
            </a:r>
            <a:r>
              <a:rPr lang="en-US" sz="1400" dirty="0" smtClean="0">
                <a:solidFill>
                  <a:srgbClr val="000000"/>
                </a:solidFill>
                <a:latin typeface="Courier New"/>
              </a:rPr>
              <a:t> = </a:t>
            </a:r>
            <a:r>
              <a:rPr lang="en-US" sz="1400" dirty="0" err="1" smtClean="0">
                <a:solidFill>
                  <a:srgbClr val="0000C0"/>
                </a:solidFill>
                <a:latin typeface="Courier New"/>
              </a:rPr>
              <a:t>address</a:t>
            </a:r>
            <a:r>
              <a:rPr lang="en-US" sz="1400" dirty="0" err="1" smtClean="0">
                <a:solidFill>
                  <a:srgbClr val="000000"/>
                </a:solidFill>
                <a:latin typeface="Courier New"/>
              </a:rPr>
              <a:t>.getText</a:t>
            </a:r>
            <a:r>
              <a:rPr lang="en-US" sz="1400" dirty="0" smtClean="0">
                <a:solidFill>
                  <a:srgbClr val="000000"/>
                </a:solidFill>
                <a:latin typeface="Courier New"/>
              </a:rPr>
              <a:t>().</a:t>
            </a:r>
            <a:r>
              <a:rPr lang="en-US" sz="1400" dirty="0" err="1" smtClean="0">
                <a:solidFill>
                  <a:srgbClr val="000000"/>
                </a:solidFill>
                <a:latin typeface="Courier New"/>
              </a:rPr>
              <a:t>toString</a:t>
            </a:r>
            <a:r>
              <a:rPr lang="en-US" sz="1400" dirty="0" smtClean="0">
                <a:solidFill>
                  <a:srgbClr val="000000"/>
                </a:solidFill>
                <a:latin typeface="Courier New"/>
              </a:rPr>
              <a:t>(); </a:t>
            </a:r>
            <a:r>
              <a:rPr lang="en-US" sz="1400" dirty="0" smtClean="0">
                <a:solidFill>
                  <a:srgbClr val="3F7F5F"/>
                </a:solidFill>
                <a:latin typeface="Courier New"/>
              </a:rPr>
              <a:t>// Get input text</a:t>
            </a:r>
          </a:p>
          <a:p>
            <a:pPr defTabSz="182880"/>
            <a:endParaRPr lang="en-US" sz="1400" dirty="0" smtClean="0">
              <a:latin typeface="Courier New"/>
            </a:endParaRPr>
          </a:p>
          <a:p>
            <a:pPr defTabSz="182880"/>
            <a:r>
              <a:rPr lang="en-US" sz="1400" b="1" dirty="0" smtClean="0">
                <a:solidFill>
                  <a:srgbClr val="7F0055"/>
                </a:solidFill>
                <a:latin typeface="Courier New"/>
              </a:rPr>
              <a:t>		try</a:t>
            </a:r>
            <a:r>
              <a:rPr lang="en-US" sz="1400" b="1" dirty="0" smtClean="0">
                <a:solidFill>
                  <a:srgbClr val="000000"/>
                </a:solidFill>
                <a:latin typeface="Courier New"/>
              </a:rPr>
              <a:t> {  </a:t>
            </a:r>
            <a:r>
              <a:rPr lang="en-US" sz="1400" dirty="0" smtClean="0">
                <a:solidFill>
                  <a:srgbClr val="3F7F5F"/>
                </a:solidFill>
                <a:latin typeface="Courier New"/>
              </a:rPr>
              <a:t>// get up to 5 locations</a:t>
            </a:r>
            <a:endParaRPr lang="en-US" sz="1400" b="1" dirty="0" smtClean="0">
              <a:solidFill>
                <a:srgbClr val="000000"/>
              </a:solidFill>
              <a:latin typeface="Courier New"/>
            </a:endParaRPr>
          </a:p>
          <a:p>
            <a:pPr defTabSz="182880"/>
            <a:r>
              <a:rPr lang="en-US" sz="1400" dirty="0" smtClean="0">
                <a:solidFill>
                  <a:srgbClr val="000000"/>
                </a:solidFill>
                <a:latin typeface="Courier New"/>
              </a:rPr>
              <a:t>					List&lt;Address&gt; </a:t>
            </a:r>
            <a:r>
              <a:rPr lang="en-US" sz="1400" dirty="0" err="1" smtClean="0">
                <a:solidFill>
                  <a:srgbClr val="000000"/>
                </a:solidFill>
                <a:latin typeface="Courier New"/>
              </a:rPr>
              <a:t>lstFoundAddresses</a:t>
            </a:r>
            <a:r>
              <a:rPr lang="en-US" sz="1400" dirty="0" smtClean="0">
                <a:solidFill>
                  <a:srgbClr val="000000"/>
                </a:solidFill>
                <a:latin typeface="Courier New"/>
              </a:rPr>
              <a:t> = </a:t>
            </a:r>
            <a:r>
              <a:rPr lang="en-US" sz="1400" dirty="0" err="1" smtClean="0">
                <a:solidFill>
                  <a:srgbClr val="0000C0"/>
                </a:solidFill>
                <a:latin typeface="Courier New"/>
              </a:rPr>
              <a:t>gc</a:t>
            </a:r>
            <a:r>
              <a:rPr lang="en-US" sz="1400" dirty="0" err="1" smtClean="0">
                <a:solidFill>
                  <a:srgbClr val="000000"/>
                </a:solidFill>
                <a:latin typeface="Courier New"/>
              </a:rPr>
              <a:t>.getFromLocationName</a:t>
            </a:r>
            <a:r>
              <a:rPr lang="en-US" sz="1400" dirty="0" smtClean="0">
                <a:solidFill>
                  <a:srgbClr val="000000"/>
                </a:solidFill>
                <a:latin typeface="Courier New"/>
              </a:rPr>
              <a:t>(</a:t>
            </a:r>
          </a:p>
          <a:p>
            <a:pPr defTabSz="182880"/>
            <a:r>
              <a:rPr lang="en-US" sz="1400" dirty="0" smtClean="0">
                <a:solidFill>
                  <a:srgbClr val="000000"/>
                </a:solidFill>
                <a:latin typeface="Courier New"/>
              </a:rPr>
              <a:t>																										               </a:t>
            </a:r>
            <a:r>
              <a:rPr lang="en-US" sz="1400" dirty="0" err="1" smtClean="0">
                <a:solidFill>
                  <a:srgbClr val="000000"/>
                </a:solidFill>
                <a:latin typeface="Courier New"/>
              </a:rPr>
              <a:t>addressInput</a:t>
            </a:r>
            <a:r>
              <a:rPr lang="en-US" sz="1400" dirty="0" smtClean="0">
                <a:solidFill>
                  <a:srgbClr val="000000"/>
                </a:solidFill>
                <a:latin typeface="Courier New"/>
              </a:rPr>
              <a:t>, 5); </a:t>
            </a:r>
            <a:endParaRPr lang="en-US" sz="1400" dirty="0" smtClean="0">
              <a:solidFill>
                <a:srgbClr val="3F7F5F"/>
              </a:solidFill>
              <a:latin typeface="Courier New"/>
            </a:endParaRPr>
          </a:p>
          <a:p>
            <a:pPr defTabSz="182880"/>
            <a:endParaRPr lang="en-US" sz="1400" dirty="0" smtClean="0">
              <a:latin typeface="Courier New"/>
            </a:endParaRPr>
          </a:p>
          <a:p>
            <a:pPr defTabSz="182880"/>
            <a:r>
              <a:rPr lang="en-US" sz="1400" b="1" dirty="0" smtClean="0">
                <a:solidFill>
                  <a:srgbClr val="7F0055"/>
                </a:solidFill>
                <a:latin typeface="Courier New"/>
              </a:rPr>
              <a:t>					if</a:t>
            </a:r>
            <a:r>
              <a:rPr lang="en-US" sz="1400" b="1" dirty="0" smtClean="0">
                <a:solidFill>
                  <a:srgbClr val="000000"/>
                </a:solidFill>
                <a:latin typeface="Courier New"/>
              </a:rPr>
              <a:t> (</a:t>
            </a:r>
            <a:r>
              <a:rPr lang="en-US" sz="1400" b="1" dirty="0" err="1" smtClean="0">
                <a:solidFill>
                  <a:srgbClr val="000000"/>
                </a:solidFill>
                <a:latin typeface="Courier New"/>
              </a:rPr>
              <a:t>lstFoundAddresses.size</a:t>
            </a:r>
            <a:r>
              <a:rPr lang="en-US" sz="1400" b="1" dirty="0" smtClean="0">
                <a:solidFill>
                  <a:srgbClr val="000000"/>
                </a:solidFill>
                <a:latin typeface="Courier New"/>
              </a:rPr>
              <a:t>() == 0) </a:t>
            </a:r>
          </a:p>
          <a:p>
            <a:pPr defTabSz="182880"/>
            <a:r>
              <a:rPr lang="en-US" sz="1400" dirty="0" smtClean="0">
                <a:solidFill>
                  <a:srgbClr val="000000"/>
                </a:solidFill>
                <a:latin typeface="Courier New"/>
              </a:rPr>
              <a:t>								</a:t>
            </a:r>
            <a:r>
              <a:rPr lang="en-US" sz="1400" dirty="0" err="1" smtClean="0">
                <a:solidFill>
                  <a:srgbClr val="000000"/>
                </a:solidFill>
                <a:latin typeface="Courier New"/>
              </a:rPr>
              <a:t>showInvalidAddressMsg</a:t>
            </a:r>
            <a:r>
              <a:rPr lang="en-US" sz="1400" dirty="0" smtClean="0">
                <a:solidFill>
                  <a:srgbClr val="000000"/>
                </a:solidFill>
                <a:latin typeface="Courier New"/>
              </a:rPr>
              <a:t>();</a:t>
            </a:r>
          </a:p>
          <a:p>
            <a:pPr defTabSz="182880"/>
            <a:r>
              <a:rPr lang="en-US" sz="1400" dirty="0" smtClean="0">
                <a:solidFill>
                  <a:srgbClr val="000000"/>
                </a:solidFill>
                <a:latin typeface="Courier New"/>
              </a:rPr>
              <a:t> 					</a:t>
            </a:r>
            <a:r>
              <a:rPr lang="en-US" sz="1400" b="1" dirty="0" smtClean="0">
                <a:solidFill>
                  <a:srgbClr val="7F0055"/>
                </a:solidFill>
                <a:latin typeface="Courier New"/>
              </a:rPr>
              <a:t>else</a:t>
            </a:r>
            <a:r>
              <a:rPr lang="en-US" sz="1400" b="1" dirty="0" smtClean="0">
                <a:solidFill>
                  <a:srgbClr val="000000"/>
                </a:solidFill>
                <a:latin typeface="Courier New"/>
              </a:rPr>
              <a:t> {</a:t>
            </a:r>
          </a:p>
          <a:p>
            <a:pPr defTabSz="182880"/>
            <a:r>
              <a:rPr lang="en-US" sz="1400" dirty="0" smtClean="0">
                <a:solidFill>
                  <a:srgbClr val="000000"/>
                </a:solidFill>
                <a:latin typeface="Courier New"/>
              </a:rPr>
              <a:t>								</a:t>
            </a:r>
            <a:r>
              <a:rPr lang="en-US" sz="1400" dirty="0" err="1" smtClean="0">
                <a:solidFill>
                  <a:srgbClr val="000000"/>
                </a:solidFill>
                <a:latin typeface="Courier New"/>
              </a:rPr>
              <a:t>showListOfFoundAddresses</a:t>
            </a:r>
            <a:r>
              <a:rPr lang="en-US" sz="1400" dirty="0" smtClean="0">
                <a:solidFill>
                  <a:srgbClr val="000000"/>
                </a:solidFill>
                <a:latin typeface="Courier New"/>
              </a:rPr>
              <a:t>(</a:t>
            </a:r>
            <a:r>
              <a:rPr lang="en-US" sz="1400" dirty="0" err="1" smtClean="0">
                <a:solidFill>
                  <a:srgbClr val="000000"/>
                </a:solidFill>
                <a:latin typeface="Courier New"/>
              </a:rPr>
              <a:t>lstFoundAddresses</a:t>
            </a:r>
            <a:r>
              <a:rPr lang="en-US" sz="1400" dirty="0" smtClean="0">
                <a:solidFill>
                  <a:srgbClr val="000000"/>
                </a:solidFill>
                <a:latin typeface="Courier New"/>
              </a:rPr>
              <a:t>);</a:t>
            </a:r>
          </a:p>
          <a:p>
            <a:pPr defTabSz="182880"/>
            <a:r>
              <a:rPr lang="en-US" sz="1400" dirty="0" smtClean="0">
                <a:solidFill>
                  <a:srgbClr val="3F7F5F"/>
                </a:solidFill>
                <a:latin typeface="Courier New"/>
              </a:rPr>
              <a:t>								//for now map the first address from the list</a:t>
            </a:r>
          </a:p>
          <a:p>
            <a:pPr defTabSz="182880"/>
            <a:r>
              <a:rPr lang="en-US" sz="1400" i="1" dirty="0" smtClean="0">
                <a:solidFill>
                  <a:srgbClr val="000000"/>
                </a:solidFill>
                <a:latin typeface="Courier New"/>
              </a:rPr>
              <a:t>								</a:t>
            </a:r>
            <a:r>
              <a:rPr lang="en-US" sz="1400" i="1" dirty="0" err="1" smtClean="0">
                <a:solidFill>
                  <a:srgbClr val="000000"/>
                </a:solidFill>
                <a:latin typeface="Courier New"/>
              </a:rPr>
              <a:t>navigateToLocation</a:t>
            </a:r>
            <a:r>
              <a:rPr lang="en-US" sz="1400" i="1" dirty="0" smtClean="0">
                <a:solidFill>
                  <a:srgbClr val="000000"/>
                </a:solidFill>
                <a:latin typeface="Courier New"/>
              </a:rPr>
              <a:t>(</a:t>
            </a:r>
            <a:r>
              <a:rPr lang="en-US" sz="1400" i="1" dirty="0" err="1" smtClean="0">
                <a:solidFill>
                  <a:srgbClr val="000000"/>
                </a:solidFill>
                <a:latin typeface="Courier New"/>
              </a:rPr>
              <a:t>lstFoundAddresses.get</a:t>
            </a:r>
            <a:r>
              <a:rPr lang="en-US" sz="1400" i="1" dirty="0" smtClean="0">
                <a:solidFill>
                  <a:srgbClr val="000000"/>
                </a:solidFill>
                <a:latin typeface="Courier New"/>
              </a:rPr>
              <a:t>(0), </a:t>
            </a:r>
            <a:r>
              <a:rPr lang="en-US" sz="1400" i="1" dirty="0" err="1" smtClean="0">
                <a:solidFill>
                  <a:srgbClr val="0000C0"/>
                </a:solidFill>
                <a:latin typeface="Courier New"/>
              </a:rPr>
              <a:t>myMap</a:t>
            </a:r>
            <a:r>
              <a:rPr lang="en-US" sz="1400" i="1" dirty="0" smtClean="0">
                <a:solidFill>
                  <a:srgbClr val="000000"/>
                </a:solidFill>
                <a:latin typeface="Courier New"/>
              </a:rPr>
              <a:t>); </a:t>
            </a:r>
          </a:p>
          <a:p>
            <a:pPr defTabSz="182880"/>
            <a:r>
              <a:rPr lang="en-US" sz="1400" dirty="0" smtClean="0">
                <a:solidFill>
                  <a:srgbClr val="000000"/>
                </a:solidFill>
                <a:latin typeface="Courier New"/>
              </a:rPr>
              <a:t> 			  }</a:t>
            </a:r>
          </a:p>
          <a:p>
            <a:pPr defTabSz="182880"/>
            <a:r>
              <a:rPr lang="en-US" sz="1400" dirty="0" smtClean="0">
                <a:solidFill>
                  <a:srgbClr val="000000"/>
                </a:solidFill>
                <a:latin typeface="Courier New"/>
              </a:rPr>
              <a:t>				} </a:t>
            </a:r>
            <a:r>
              <a:rPr lang="en-US" sz="1400" b="1" dirty="0" smtClean="0">
                <a:solidFill>
                  <a:srgbClr val="7F0055"/>
                </a:solidFill>
                <a:latin typeface="Courier New"/>
              </a:rPr>
              <a:t>catch</a:t>
            </a:r>
            <a:r>
              <a:rPr lang="en-US" sz="1400" b="1" dirty="0" smtClean="0">
                <a:solidFill>
                  <a:srgbClr val="000000"/>
                </a:solidFill>
                <a:latin typeface="Courier New"/>
              </a:rPr>
              <a:t> (Exception e) {</a:t>
            </a:r>
          </a:p>
          <a:p>
            <a:pPr defTabSz="182880"/>
            <a:r>
              <a:rPr lang="en-US" sz="1400" dirty="0" smtClean="0">
                <a:solidFill>
                  <a:srgbClr val="000000"/>
                </a:solidFill>
                <a:latin typeface="Courier New"/>
              </a:rPr>
              <a:t>								</a:t>
            </a:r>
            <a:r>
              <a:rPr lang="en-US" sz="1400" dirty="0" err="1" smtClean="0">
                <a:solidFill>
                  <a:srgbClr val="000000"/>
                </a:solidFill>
                <a:latin typeface="Courier New"/>
              </a:rPr>
              <a:t>Toast.</a:t>
            </a:r>
            <a:r>
              <a:rPr lang="en-US" sz="1400" i="1" dirty="0" err="1" smtClean="0">
                <a:solidFill>
                  <a:srgbClr val="000000"/>
                </a:solidFill>
                <a:latin typeface="Courier New"/>
              </a:rPr>
              <a:t>makeText</a:t>
            </a:r>
            <a:r>
              <a:rPr lang="en-US" sz="1400" i="1" dirty="0" smtClean="0">
                <a:solidFill>
                  <a:srgbClr val="000000"/>
                </a:solidFill>
                <a:latin typeface="Courier New"/>
              </a:rPr>
              <a:t>(</a:t>
            </a:r>
            <a:r>
              <a:rPr lang="en-US" sz="1400" dirty="0" err="1" smtClean="0">
                <a:solidFill>
                  <a:srgbClr val="000000"/>
                </a:solidFill>
                <a:latin typeface="Courier New"/>
              </a:rPr>
              <a:t>getBaseContext</a:t>
            </a:r>
            <a:r>
              <a:rPr lang="en-US" sz="1400" dirty="0" smtClean="0">
                <a:solidFill>
                  <a:srgbClr val="000000"/>
                </a:solidFill>
                <a:latin typeface="Courier New"/>
              </a:rPr>
              <a:t>(), </a:t>
            </a:r>
            <a:r>
              <a:rPr lang="en-US" sz="1400" dirty="0" err="1" smtClean="0">
                <a:solidFill>
                  <a:srgbClr val="000000"/>
                </a:solidFill>
                <a:latin typeface="Courier New"/>
              </a:rPr>
              <a:t>e.getMessage</a:t>
            </a:r>
            <a:r>
              <a:rPr lang="en-US" sz="1400" dirty="0" smtClean="0">
                <a:solidFill>
                  <a:srgbClr val="000000"/>
                </a:solidFill>
                <a:latin typeface="Courier New"/>
              </a:rPr>
              <a:t>(), 1).show();</a:t>
            </a:r>
          </a:p>
          <a:p>
            <a:pPr defTabSz="182880"/>
            <a:r>
              <a:rPr lang="en-US" sz="1400" dirty="0" smtClean="0">
                <a:solidFill>
                  <a:srgbClr val="000000"/>
                </a:solidFill>
                <a:latin typeface="Courier New"/>
              </a:rPr>
              <a:t>				}</a:t>
            </a:r>
          </a:p>
          <a:p>
            <a:pPr defTabSz="182880"/>
            <a:endParaRPr lang="en-US" sz="1400" dirty="0" smtClean="0">
              <a:latin typeface="Courier New"/>
            </a:endParaRPr>
          </a:p>
          <a:p>
            <a:pPr defTabSz="182880"/>
            <a:r>
              <a:rPr lang="en-US" sz="1400" dirty="0" smtClean="0">
                <a:solidFill>
                  <a:srgbClr val="000000"/>
                </a:solidFill>
                <a:latin typeface="Courier New"/>
              </a:rPr>
              <a:t>			}</a:t>
            </a:r>
            <a:r>
              <a:rPr lang="en-US" sz="1400" dirty="0" smtClean="0">
                <a:solidFill>
                  <a:srgbClr val="3F7F5F"/>
                </a:solidFill>
                <a:latin typeface="Courier New"/>
              </a:rPr>
              <a:t>// </a:t>
            </a:r>
            <a:r>
              <a:rPr lang="en-US" sz="1400" dirty="0" err="1" smtClean="0">
                <a:solidFill>
                  <a:srgbClr val="3F7F5F"/>
                </a:solidFill>
                <a:latin typeface="Courier New"/>
              </a:rPr>
              <a:t>onClick</a:t>
            </a:r>
            <a:endParaRPr lang="en-US" sz="1400" dirty="0" smtClean="0">
              <a:solidFill>
                <a:srgbClr val="3F7F5F"/>
              </a:solidFill>
              <a:latin typeface="Courier New"/>
            </a:endParaRPr>
          </a:p>
          <a:p>
            <a:pPr defTabSz="182880"/>
            <a:r>
              <a:rPr lang="en-US" sz="1400" dirty="0" smtClean="0">
                <a:solidFill>
                  <a:srgbClr val="000000"/>
                </a:solidFill>
                <a:latin typeface="Courier New"/>
              </a:rPr>
              <a:t>	}); </a:t>
            </a:r>
            <a:r>
              <a:rPr lang="en-US" sz="1400" dirty="0" smtClean="0">
                <a:solidFill>
                  <a:srgbClr val="3F7F5F"/>
                </a:solidFill>
                <a:latin typeface="Courier New"/>
              </a:rPr>
              <a:t>// </a:t>
            </a:r>
            <a:r>
              <a:rPr lang="en-US" sz="1400" dirty="0" err="1" smtClean="0">
                <a:solidFill>
                  <a:srgbClr val="3F7F5F"/>
                </a:solidFill>
                <a:latin typeface="Courier New"/>
              </a:rPr>
              <a:t>btnSearch</a:t>
            </a:r>
            <a:endParaRPr lang="en-US" sz="1400" dirty="0" smtClean="0">
              <a:solidFill>
                <a:srgbClr val="3F7F5F"/>
              </a:solidFill>
              <a:latin typeface="Courier New"/>
            </a:endParaRPr>
          </a:p>
          <a:p>
            <a:pPr defTabSz="182880"/>
            <a:endParaRPr lang="en-US" sz="1400" dirty="0" smtClean="0">
              <a:latin typeface="Courier New"/>
            </a:endParaRPr>
          </a:p>
          <a:p>
            <a:pPr defTabSz="182880"/>
            <a:r>
              <a:rPr lang="en-US" sz="1400" dirty="0" smtClean="0">
                <a:solidFill>
                  <a:srgbClr val="000000"/>
                </a:solidFill>
                <a:latin typeface="Courier New"/>
              </a:rPr>
              <a:t>}</a:t>
            </a:r>
            <a:r>
              <a:rPr lang="en-US" sz="1400" dirty="0" smtClean="0">
                <a:solidFill>
                  <a:srgbClr val="3F7F5F"/>
                </a:solidFill>
                <a:latin typeface="Courier New"/>
              </a:rPr>
              <a:t>// </a:t>
            </a:r>
            <a:r>
              <a:rPr lang="en-US" sz="1400" dirty="0" err="1" smtClean="0">
                <a:solidFill>
                  <a:srgbClr val="3F7F5F"/>
                </a:solidFill>
                <a:latin typeface="Courier New"/>
              </a:rPr>
              <a:t>onCreate</a:t>
            </a:r>
            <a:endParaRPr lang="en-US" sz="1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33</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5262979"/>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r>
              <a:rPr lang="en-US" sz="1400" dirty="0" smtClean="0">
                <a:solidFill>
                  <a:srgbClr val="3F7F5F"/>
                </a:solidFill>
                <a:latin typeface="Courier New"/>
              </a:rPr>
              <a:t>// Navigates a given </a:t>
            </a:r>
            <a:r>
              <a:rPr lang="en-US" sz="1400" dirty="0" err="1" smtClean="0">
                <a:solidFill>
                  <a:srgbClr val="3F7F5F"/>
                </a:solidFill>
                <a:latin typeface="Courier New"/>
              </a:rPr>
              <a:t>MapView</a:t>
            </a:r>
            <a:r>
              <a:rPr lang="en-US" sz="1400" dirty="0" smtClean="0">
                <a:solidFill>
                  <a:srgbClr val="3F7F5F"/>
                </a:solidFill>
                <a:latin typeface="Courier New"/>
              </a:rPr>
              <a:t> to the specified Longitude and Latitude</a:t>
            </a:r>
          </a:p>
          <a:p>
            <a:pPr defTabSz="182880"/>
            <a:r>
              <a:rPr lang="en-US" sz="1400" b="1" dirty="0" smtClean="0">
                <a:solidFill>
                  <a:srgbClr val="7F0055"/>
                </a:solidFill>
                <a:latin typeface="Courier New"/>
              </a:rPr>
              <a:t>public</a:t>
            </a:r>
            <a:r>
              <a:rPr lang="en-US" sz="1400" b="1" dirty="0" smtClean="0">
                <a:solidFill>
                  <a:srgbClr val="000000"/>
                </a:solidFill>
                <a:latin typeface="Courier New"/>
              </a:rPr>
              <a:t> </a:t>
            </a:r>
            <a:r>
              <a:rPr lang="en-US" sz="1400" b="1" dirty="0" smtClean="0">
                <a:solidFill>
                  <a:srgbClr val="7F0055"/>
                </a:solidFill>
                <a:latin typeface="Courier New"/>
              </a:rPr>
              <a:t>static</a:t>
            </a:r>
            <a:r>
              <a:rPr lang="en-US" sz="1400" b="1" dirty="0" smtClean="0">
                <a:solidFill>
                  <a:srgbClr val="000000"/>
                </a:solidFill>
                <a:latin typeface="Courier New"/>
              </a:rPr>
              <a:t> </a:t>
            </a:r>
            <a:r>
              <a:rPr lang="en-US" sz="1400" b="1" dirty="0" smtClean="0">
                <a:solidFill>
                  <a:srgbClr val="7F0055"/>
                </a:solidFill>
                <a:latin typeface="Courier New"/>
              </a:rPr>
              <a:t>void</a:t>
            </a:r>
            <a:r>
              <a:rPr lang="en-US" sz="1400" b="1" dirty="0" smtClean="0">
                <a:solidFill>
                  <a:srgbClr val="000000"/>
                </a:solidFill>
                <a:latin typeface="Courier New"/>
              </a:rPr>
              <a:t> </a:t>
            </a:r>
            <a:r>
              <a:rPr lang="en-US" sz="1400" b="1" dirty="0" err="1" smtClean="0">
                <a:solidFill>
                  <a:srgbClr val="000000"/>
                </a:solidFill>
                <a:latin typeface="Courier New"/>
              </a:rPr>
              <a:t>navigateToLocation</a:t>
            </a:r>
            <a:r>
              <a:rPr lang="en-US" sz="1400" b="1" dirty="0" smtClean="0">
                <a:solidFill>
                  <a:srgbClr val="000000"/>
                </a:solidFill>
                <a:latin typeface="Courier New"/>
              </a:rPr>
              <a:t>(Address </a:t>
            </a:r>
            <a:r>
              <a:rPr lang="en-US" sz="1400" b="1" dirty="0" err="1" smtClean="0">
                <a:solidFill>
                  <a:srgbClr val="000000"/>
                </a:solidFill>
                <a:latin typeface="Courier New"/>
              </a:rPr>
              <a:t>adr</a:t>
            </a:r>
            <a:r>
              <a:rPr lang="en-US" sz="1400" b="1" dirty="0" smtClean="0">
                <a:solidFill>
                  <a:srgbClr val="000000"/>
                </a:solidFill>
                <a:latin typeface="Courier New"/>
              </a:rPr>
              <a:t>, </a:t>
            </a:r>
            <a:r>
              <a:rPr lang="en-US" sz="1400" b="1" dirty="0" err="1" smtClean="0">
                <a:solidFill>
                  <a:srgbClr val="000000"/>
                </a:solidFill>
                <a:latin typeface="Courier New"/>
              </a:rPr>
              <a:t>MapView</a:t>
            </a:r>
            <a:r>
              <a:rPr lang="en-US" sz="1400" b="1" dirty="0" smtClean="0">
                <a:solidFill>
                  <a:srgbClr val="000000"/>
                </a:solidFill>
                <a:latin typeface="Courier New"/>
              </a:rPr>
              <a:t> map) {</a:t>
            </a:r>
          </a:p>
          <a:p>
            <a:pPr defTabSz="182880"/>
            <a:r>
              <a:rPr lang="en-US" sz="1400" b="1" dirty="0" smtClean="0">
                <a:solidFill>
                  <a:srgbClr val="7F0055"/>
                </a:solidFill>
                <a:latin typeface="Courier New"/>
              </a:rPr>
              <a:t>try</a:t>
            </a:r>
            <a:r>
              <a:rPr lang="en-US" sz="1400" b="1" dirty="0" smtClean="0">
                <a:solidFill>
                  <a:srgbClr val="000000"/>
                </a:solidFill>
                <a:latin typeface="Courier New"/>
              </a:rPr>
              <a:t> {</a:t>
            </a:r>
          </a:p>
          <a:p>
            <a:pPr lvl="1" defTabSz="182880"/>
            <a:r>
              <a:rPr lang="en-US" sz="1400" dirty="0" smtClean="0">
                <a:solidFill>
                  <a:srgbClr val="3F7F5F"/>
                </a:solidFill>
                <a:latin typeface="Courier New"/>
              </a:rPr>
              <a:t>//covert to integer representation of </a:t>
            </a:r>
            <a:r>
              <a:rPr lang="en-US" sz="1400" dirty="0" err="1" smtClean="0">
                <a:solidFill>
                  <a:srgbClr val="3F7F5F"/>
                </a:solidFill>
                <a:latin typeface="Courier New"/>
              </a:rPr>
              <a:t>microdegrees</a:t>
            </a:r>
            <a:endParaRPr lang="en-US" sz="1400" dirty="0" smtClean="0">
              <a:solidFill>
                <a:srgbClr val="3F7F5F"/>
              </a:solidFill>
              <a:latin typeface="Courier New"/>
            </a:endParaRPr>
          </a:p>
          <a:p>
            <a:pPr lvl="1" defTabSz="182880"/>
            <a:r>
              <a:rPr lang="en-US" sz="1400" b="1" dirty="0" smtClean="0">
                <a:solidFill>
                  <a:srgbClr val="7F0055"/>
                </a:solidFill>
                <a:latin typeface="Courier New"/>
              </a:rPr>
              <a:t>double</a:t>
            </a:r>
            <a:r>
              <a:rPr lang="en-US" sz="1400" b="1" dirty="0" smtClean="0">
                <a:solidFill>
                  <a:srgbClr val="000000"/>
                </a:solidFill>
                <a:latin typeface="Courier New"/>
              </a:rPr>
              <a:t> latitude = </a:t>
            </a:r>
            <a:r>
              <a:rPr lang="en-US" sz="1400" b="1" dirty="0" err="1" smtClean="0">
                <a:solidFill>
                  <a:srgbClr val="000000"/>
                </a:solidFill>
                <a:latin typeface="Courier New"/>
              </a:rPr>
              <a:t>adr.getLatitude</a:t>
            </a:r>
            <a:r>
              <a:rPr lang="en-US" sz="1400" b="1" dirty="0" smtClean="0">
                <a:solidFill>
                  <a:srgbClr val="000000"/>
                </a:solidFill>
                <a:latin typeface="Courier New"/>
              </a:rPr>
              <a:t>() * 1000000;</a:t>
            </a:r>
          </a:p>
          <a:p>
            <a:pPr lvl="1" defTabSz="182880"/>
            <a:r>
              <a:rPr lang="en-US" sz="1400" b="1" dirty="0" smtClean="0">
                <a:solidFill>
                  <a:srgbClr val="7F0055"/>
                </a:solidFill>
                <a:latin typeface="Courier New"/>
              </a:rPr>
              <a:t>double</a:t>
            </a:r>
            <a:r>
              <a:rPr lang="en-US" sz="1400" b="1" dirty="0" smtClean="0">
                <a:solidFill>
                  <a:srgbClr val="000000"/>
                </a:solidFill>
                <a:latin typeface="Courier New"/>
              </a:rPr>
              <a:t> longitude = </a:t>
            </a:r>
            <a:r>
              <a:rPr lang="en-US" sz="1400" b="1" dirty="0" err="1" smtClean="0">
                <a:solidFill>
                  <a:srgbClr val="000000"/>
                </a:solidFill>
                <a:latin typeface="Courier New"/>
              </a:rPr>
              <a:t>adr.getLongitude</a:t>
            </a:r>
            <a:r>
              <a:rPr lang="en-US" sz="1400" b="1" dirty="0" smtClean="0">
                <a:solidFill>
                  <a:srgbClr val="000000"/>
                </a:solidFill>
                <a:latin typeface="Courier New"/>
              </a:rPr>
              <a:t>() * 1000000;</a:t>
            </a:r>
          </a:p>
          <a:p>
            <a:pPr lvl="1" defTabSz="182880"/>
            <a:endParaRPr lang="en-US" sz="1400" b="1" dirty="0" smtClean="0">
              <a:solidFill>
                <a:srgbClr val="000000"/>
              </a:solidFill>
              <a:latin typeface="Courier New"/>
            </a:endParaRPr>
          </a:p>
          <a:p>
            <a:pPr lvl="1" defTabSz="182880"/>
            <a:r>
              <a:rPr lang="en-US" sz="1400" dirty="0" smtClean="0">
                <a:solidFill>
                  <a:srgbClr val="3F7F5F"/>
                </a:solidFill>
                <a:latin typeface="Courier New"/>
              </a:rPr>
              <a:t>// new </a:t>
            </a:r>
            <a:r>
              <a:rPr lang="en-US" sz="1400" dirty="0" err="1" smtClean="0">
                <a:solidFill>
                  <a:srgbClr val="3F7F5F"/>
                </a:solidFill>
                <a:latin typeface="Courier New"/>
              </a:rPr>
              <a:t>GeoPoint</a:t>
            </a:r>
            <a:r>
              <a:rPr lang="en-US" sz="1400" dirty="0" smtClean="0">
                <a:solidFill>
                  <a:srgbClr val="3F7F5F"/>
                </a:solidFill>
                <a:latin typeface="Courier New"/>
              </a:rPr>
              <a:t> to be placed on the </a:t>
            </a:r>
            <a:r>
              <a:rPr lang="en-US" sz="1400" dirty="0" err="1" smtClean="0">
                <a:solidFill>
                  <a:srgbClr val="3F7F5F"/>
                </a:solidFill>
                <a:latin typeface="Courier New"/>
              </a:rPr>
              <a:t>MapView</a:t>
            </a:r>
            <a:endParaRPr lang="en-US" sz="1400" dirty="0" smtClean="0">
              <a:solidFill>
                <a:srgbClr val="3F7F5F"/>
              </a:solidFill>
              <a:latin typeface="Courier New"/>
            </a:endParaRPr>
          </a:p>
          <a:p>
            <a:pPr lvl="1" defTabSz="182880"/>
            <a:r>
              <a:rPr lang="en-US" sz="1400" dirty="0" err="1" smtClean="0">
                <a:solidFill>
                  <a:srgbClr val="000000"/>
                </a:solidFill>
                <a:latin typeface="Courier New"/>
              </a:rPr>
              <a:t>GeoPoint</a:t>
            </a:r>
            <a:r>
              <a:rPr lang="en-US" sz="1400" dirty="0" smtClean="0">
                <a:solidFill>
                  <a:srgbClr val="000000"/>
                </a:solidFill>
                <a:latin typeface="Courier New"/>
              </a:rPr>
              <a:t> </a:t>
            </a:r>
            <a:r>
              <a:rPr lang="en-US" sz="1400" dirty="0" err="1" smtClean="0">
                <a:solidFill>
                  <a:srgbClr val="000000"/>
                </a:solidFill>
                <a:latin typeface="Courier New"/>
              </a:rPr>
              <a:t>geoPt</a:t>
            </a:r>
            <a:r>
              <a:rPr lang="en-US" sz="1400" dirty="0" smtClean="0">
                <a:solidFill>
                  <a:srgbClr val="000000"/>
                </a:solidFill>
                <a:latin typeface="Courier New"/>
              </a:rPr>
              <a:t> = </a:t>
            </a:r>
            <a:r>
              <a:rPr lang="en-US" sz="1400" b="1" dirty="0" smtClean="0">
                <a:solidFill>
                  <a:srgbClr val="7F0055"/>
                </a:solidFill>
                <a:latin typeface="Courier New"/>
              </a:rPr>
              <a:t>new</a:t>
            </a:r>
            <a:r>
              <a:rPr lang="en-US" sz="1400" b="1" dirty="0" smtClean="0">
                <a:solidFill>
                  <a:srgbClr val="000000"/>
                </a:solidFill>
                <a:latin typeface="Courier New"/>
              </a:rPr>
              <a:t> </a:t>
            </a:r>
            <a:r>
              <a:rPr lang="en-US" sz="1400" b="1" dirty="0" err="1" smtClean="0">
                <a:solidFill>
                  <a:srgbClr val="000000"/>
                </a:solidFill>
                <a:latin typeface="Courier New"/>
              </a:rPr>
              <a:t>GeoPoint</a:t>
            </a:r>
            <a:r>
              <a:rPr lang="en-US" sz="1400" b="1" dirty="0" smtClean="0">
                <a:solidFill>
                  <a:srgbClr val="000000"/>
                </a:solidFill>
                <a:latin typeface="Courier New"/>
              </a:rPr>
              <a:t>((</a:t>
            </a:r>
            <a:r>
              <a:rPr lang="en-US" sz="1400" b="1" dirty="0" err="1" smtClean="0">
                <a:solidFill>
                  <a:srgbClr val="7F0055"/>
                </a:solidFill>
                <a:latin typeface="Courier New"/>
              </a:rPr>
              <a:t>int</a:t>
            </a:r>
            <a:r>
              <a:rPr lang="en-US" sz="1400" b="1" dirty="0" smtClean="0">
                <a:solidFill>
                  <a:srgbClr val="000000"/>
                </a:solidFill>
                <a:latin typeface="Courier New"/>
              </a:rPr>
              <a:t>) latitude, (</a:t>
            </a:r>
            <a:r>
              <a:rPr lang="en-US" sz="1400" b="1" dirty="0" err="1" smtClean="0">
                <a:solidFill>
                  <a:srgbClr val="7F0055"/>
                </a:solidFill>
                <a:latin typeface="Courier New"/>
              </a:rPr>
              <a:t>int</a:t>
            </a:r>
            <a:r>
              <a:rPr lang="en-US" sz="1400" b="1" dirty="0" smtClean="0">
                <a:solidFill>
                  <a:srgbClr val="000000"/>
                </a:solidFill>
                <a:latin typeface="Courier New"/>
              </a:rPr>
              <a:t>) longitude); </a:t>
            </a:r>
          </a:p>
          <a:p>
            <a:pPr lvl="1" defTabSz="182880"/>
            <a:endParaRPr lang="en-US" sz="1400" b="1" dirty="0" smtClean="0">
              <a:solidFill>
                <a:srgbClr val="000000"/>
              </a:solidFill>
              <a:latin typeface="Courier New"/>
            </a:endParaRPr>
          </a:p>
          <a:p>
            <a:pPr lvl="1" defTabSz="182880"/>
            <a:r>
              <a:rPr lang="en-US" sz="1400" dirty="0" err="1" smtClean="0">
                <a:solidFill>
                  <a:srgbClr val="000000"/>
                </a:solidFill>
                <a:latin typeface="Courier New"/>
              </a:rPr>
              <a:t>MapController</a:t>
            </a:r>
            <a:r>
              <a:rPr lang="en-US" sz="1400" dirty="0" smtClean="0">
                <a:solidFill>
                  <a:srgbClr val="000000"/>
                </a:solidFill>
                <a:latin typeface="Courier New"/>
              </a:rPr>
              <a:t> </a:t>
            </a:r>
            <a:r>
              <a:rPr lang="en-US" sz="1400" dirty="0" err="1" smtClean="0">
                <a:solidFill>
                  <a:srgbClr val="000000"/>
                </a:solidFill>
                <a:latin typeface="Courier New"/>
              </a:rPr>
              <a:t>mapCtrl</a:t>
            </a:r>
            <a:r>
              <a:rPr lang="en-US" sz="1400" dirty="0" smtClean="0">
                <a:solidFill>
                  <a:srgbClr val="000000"/>
                </a:solidFill>
                <a:latin typeface="Courier New"/>
              </a:rPr>
              <a:t> = </a:t>
            </a:r>
            <a:r>
              <a:rPr lang="en-US" sz="1400" dirty="0" err="1" smtClean="0">
                <a:solidFill>
                  <a:srgbClr val="000000"/>
                </a:solidFill>
                <a:latin typeface="Courier New"/>
              </a:rPr>
              <a:t>map.getController</a:t>
            </a:r>
            <a:r>
              <a:rPr lang="en-US" sz="1400" dirty="0" smtClean="0">
                <a:solidFill>
                  <a:srgbClr val="000000"/>
                </a:solidFill>
                <a:latin typeface="Courier New"/>
              </a:rPr>
              <a:t>();</a:t>
            </a:r>
          </a:p>
          <a:p>
            <a:pPr lvl="1" defTabSz="182880"/>
            <a:r>
              <a:rPr lang="en-US" sz="1400" dirty="0" err="1" smtClean="0">
                <a:solidFill>
                  <a:srgbClr val="000000"/>
                </a:solidFill>
                <a:latin typeface="Courier New"/>
              </a:rPr>
              <a:t>mapCtrl.animateTo</a:t>
            </a:r>
            <a:r>
              <a:rPr lang="en-US" sz="1400" dirty="0" smtClean="0">
                <a:solidFill>
                  <a:srgbClr val="000000"/>
                </a:solidFill>
                <a:latin typeface="Courier New"/>
              </a:rPr>
              <a:t>(</a:t>
            </a:r>
            <a:r>
              <a:rPr lang="en-US" sz="1400" dirty="0" err="1" smtClean="0">
                <a:solidFill>
                  <a:srgbClr val="000000"/>
                </a:solidFill>
                <a:latin typeface="Courier New"/>
              </a:rPr>
              <a:t>geoPt</a:t>
            </a:r>
            <a:r>
              <a:rPr lang="en-US" sz="1400" dirty="0" smtClean="0">
                <a:solidFill>
                  <a:srgbClr val="000000"/>
                </a:solidFill>
                <a:latin typeface="Courier New"/>
              </a:rPr>
              <a:t>); </a:t>
            </a:r>
            <a:r>
              <a:rPr lang="en-US" sz="1400" dirty="0" smtClean="0">
                <a:solidFill>
                  <a:srgbClr val="3F7F5F"/>
                </a:solidFill>
                <a:latin typeface="Courier New"/>
              </a:rPr>
              <a:t>// move map to the given point</a:t>
            </a:r>
          </a:p>
          <a:p>
            <a:pPr lvl="1" defTabSz="182880"/>
            <a:r>
              <a:rPr lang="en-US" sz="1400" b="1" dirty="0" err="1" smtClean="0">
                <a:solidFill>
                  <a:srgbClr val="7F0055"/>
                </a:solidFill>
                <a:latin typeface="Courier New"/>
              </a:rPr>
              <a:t>int</a:t>
            </a:r>
            <a:r>
              <a:rPr lang="en-US" sz="1400" b="1" dirty="0" smtClean="0">
                <a:solidFill>
                  <a:srgbClr val="000000"/>
                </a:solidFill>
                <a:latin typeface="Courier New"/>
              </a:rPr>
              <a:t> </a:t>
            </a:r>
            <a:r>
              <a:rPr lang="en-US" sz="1400" b="1" dirty="0" err="1" smtClean="0">
                <a:solidFill>
                  <a:srgbClr val="000000"/>
                </a:solidFill>
                <a:latin typeface="Courier New"/>
              </a:rPr>
              <a:t>maxZoomlevel</a:t>
            </a:r>
            <a:r>
              <a:rPr lang="en-US" sz="1400" b="1" dirty="0" smtClean="0">
                <a:solidFill>
                  <a:srgbClr val="000000"/>
                </a:solidFill>
                <a:latin typeface="Courier New"/>
              </a:rPr>
              <a:t> = </a:t>
            </a:r>
            <a:r>
              <a:rPr lang="en-US" sz="1400" b="1" dirty="0" err="1" smtClean="0">
                <a:solidFill>
                  <a:srgbClr val="000000"/>
                </a:solidFill>
                <a:latin typeface="Courier New"/>
              </a:rPr>
              <a:t>map.getMaxZoomLevel</a:t>
            </a:r>
            <a:r>
              <a:rPr lang="en-US" sz="1400" b="1" dirty="0" smtClean="0">
                <a:solidFill>
                  <a:srgbClr val="000000"/>
                </a:solidFill>
                <a:latin typeface="Courier New"/>
              </a:rPr>
              <a:t>(); </a:t>
            </a:r>
            <a:r>
              <a:rPr lang="en-US" sz="1400" b="1" dirty="0" smtClean="0">
                <a:solidFill>
                  <a:srgbClr val="3F7F5F"/>
                </a:solidFill>
                <a:latin typeface="Courier New"/>
              </a:rPr>
              <a:t>// detect maximum zoom level</a:t>
            </a:r>
          </a:p>
          <a:p>
            <a:pPr lvl="1" defTabSz="182880"/>
            <a:r>
              <a:rPr lang="en-US" sz="1400" b="1" dirty="0" err="1" smtClean="0">
                <a:solidFill>
                  <a:srgbClr val="7F0055"/>
                </a:solidFill>
                <a:latin typeface="Courier New"/>
              </a:rPr>
              <a:t>int</a:t>
            </a:r>
            <a:r>
              <a:rPr lang="en-US" sz="1400" b="1" dirty="0" smtClean="0">
                <a:solidFill>
                  <a:srgbClr val="000000"/>
                </a:solidFill>
                <a:latin typeface="Courier New"/>
              </a:rPr>
              <a:t> </a:t>
            </a:r>
            <a:r>
              <a:rPr lang="en-US" sz="1400" b="1" dirty="0" err="1" smtClean="0">
                <a:solidFill>
                  <a:srgbClr val="000000"/>
                </a:solidFill>
                <a:latin typeface="Courier New"/>
              </a:rPr>
              <a:t>zoomapCtrlhosenLevel</a:t>
            </a:r>
            <a:r>
              <a:rPr lang="en-US" sz="1400" b="1" dirty="0" smtClean="0">
                <a:solidFill>
                  <a:srgbClr val="000000"/>
                </a:solidFill>
                <a:latin typeface="Courier New"/>
              </a:rPr>
              <a:t> = (</a:t>
            </a:r>
            <a:r>
              <a:rPr lang="en-US" sz="1400" b="1" dirty="0" err="1" smtClean="0">
                <a:solidFill>
                  <a:srgbClr val="7F0055"/>
                </a:solidFill>
                <a:latin typeface="Courier New"/>
              </a:rPr>
              <a:t>int</a:t>
            </a:r>
            <a:r>
              <a:rPr lang="en-US" sz="1400" b="1" dirty="0" smtClean="0">
                <a:solidFill>
                  <a:srgbClr val="000000"/>
                </a:solidFill>
                <a:latin typeface="Courier New"/>
              </a:rPr>
              <a:t>) ((</a:t>
            </a:r>
            <a:r>
              <a:rPr lang="en-US" sz="1400" b="1" dirty="0" err="1" smtClean="0">
                <a:solidFill>
                  <a:srgbClr val="000000"/>
                </a:solidFill>
                <a:latin typeface="Courier New"/>
              </a:rPr>
              <a:t>maxZoomlevel</a:t>
            </a:r>
            <a:r>
              <a:rPr lang="en-US" sz="1400" b="1" dirty="0" smtClean="0">
                <a:solidFill>
                  <a:srgbClr val="000000"/>
                </a:solidFill>
                <a:latin typeface="Courier New"/>
              </a:rPr>
              <a:t> + 1)/1.25);</a:t>
            </a:r>
          </a:p>
          <a:p>
            <a:pPr lvl="1" defTabSz="182880"/>
            <a:r>
              <a:rPr lang="en-US" sz="1400" dirty="0" err="1" smtClean="0">
                <a:solidFill>
                  <a:srgbClr val="000000"/>
                </a:solidFill>
                <a:latin typeface="Courier New"/>
              </a:rPr>
              <a:t>mapCtrl.setZoom</a:t>
            </a:r>
            <a:r>
              <a:rPr lang="en-US" sz="1400" dirty="0" smtClean="0">
                <a:solidFill>
                  <a:srgbClr val="000000"/>
                </a:solidFill>
                <a:latin typeface="Courier New"/>
              </a:rPr>
              <a:t>(</a:t>
            </a:r>
            <a:r>
              <a:rPr lang="en-US" sz="1400" dirty="0" err="1" smtClean="0">
                <a:solidFill>
                  <a:srgbClr val="000000"/>
                </a:solidFill>
                <a:latin typeface="Courier New"/>
              </a:rPr>
              <a:t>zoomapCtrlhosenLevel</a:t>
            </a:r>
            <a:r>
              <a:rPr lang="en-US" sz="1400" dirty="0" smtClean="0">
                <a:solidFill>
                  <a:srgbClr val="000000"/>
                </a:solidFill>
                <a:latin typeface="Courier New"/>
              </a:rPr>
              <a:t>); </a:t>
            </a:r>
            <a:r>
              <a:rPr lang="en-US" sz="1400" dirty="0" smtClean="0">
                <a:solidFill>
                  <a:srgbClr val="3F7F5F"/>
                </a:solidFill>
                <a:latin typeface="Courier New"/>
              </a:rPr>
              <a:t>// zoom at chosen level</a:t>
            </a:r>
          </a:p>
          <a:p>
            <a:pPr lvl="1" defTabSz="182880"/>
            <a:r>
              <a:rPr lang="en-US" sz="1400" dirty="0" err="1" smtClean="0">
                <a:solidFill>
                  <a:srgbClr val="000000"/>
                </a:solidFill>
                <a:latin typeface="Courier New"/>
              </a:rPr>
              <a:t>mapCtrl.setCenter</a:t>
            </a:r>
            <a:r>
              <a:rPr lang="en-US" sz="1400" dirty="0" smtClean="0">
                <a:solidFill>
                  <a:srgbClr val="000000"/>
                </a:solidFill>
                <a:latin typeface="Courier New"/>
              </a:rPr>
              <a:t>(</a:t>
            </a:r>
            <a:r>
              <a:rPr lang="en-US" sz="1400" dirty="0" err="1" smtClean="0">
                <a:solidFill>
                  <a:srgbClr val="000000"/>
                </a:solidFill>
                <a:latin typeface="Courier New"/>
              </a:rPr>
              <a:t>geoPt</a:t>
            </a:r>
            <a:r>
              <a:rPr lang="en-US" sz="1400" dirty="0" smtClean="0">
                <a:solidFill>
                  <a:srgbClr val="000000"/>
                </a:solidFill>
                <a:latin typeface="Courier New"/>
              </a:rPr>
              <a:t>); </a:t>
            </a:r>
            <a:r>
              <a:rPr lang="en-US" sz="1400" dirty="0" smtClean="0">
                <a:solidFill>
                  <a:srgbClr val="3F7F5F"/>
                </a:solidFill>
                <a:latin typeface="Courier New"/>
              </a:rPr>
              <a:t>//center the map around the given address</a:t>
            </a:r>
          </a:p>
          <a:p>
            <a:pPr lvl="1" defTabSz="182880"/>
            <a:r>
              <a:rPr lang="en-US" sz="1400" dirty="0" err="1" smtClean="0">
                <a:solidFill>
                  <a:srgbClr val="000000"/>
                </a:solidFill>
                <a:latin typeface="Courier New"/>
              </a:rPr>
              <a:t>map.setSatellite</a:t>
            </a:r>
            <a:r>
              <a:rPr lang="en-US" sz="1400" dirty="0" smtClean="0">
                <a:solidFill>
                  <a:srgbClr val="000000"/>
                </a:solidFill>
                <a:latin typeface="Courier New"/>
              </a:rPr>
              <a:t>(</a:t>
            </a:r>
            <a:r>
              <a:rPr lang="en-US" sz="1400" b="1" dirty="0" smtClean="0">
                <a:solidFill>
                  <a:srgbClr val="7F0055"/>
                </a:solidFill>
                <a:latin typeface="Courier New"/>
              </a:rPr>
              <a:t>false</a:t>
            </a:r>
            <a:r>
              <a:rPr lang="en-US" sz="1400" b="1" dirty="0" smtClean="0">
                <a:solidFill>
                  <a:srgbClr val="000000"/>
                </a:solidFill>
                <a:latin typeface="Courier New"/>
              </a:rPr>
              <a:t>);  </a:t>
            </a:r>
            <a:r>
              <a:rPr lang="en-US" sz="1400" dirty="0" smtClean="0">
                <a:solidFill>
                  <a:srgbClr val="3F7F5F"/>
                </a:solidFill>
                <a:latin typeface="Courier New"/>
              </a:rPr>
              <a:t>// display only "normal road" </a:t>
            </a:r>
            <a:r>
              <a:rPr lang="en-US" sz="1400" dirty="0" err="1" smtClean="0">
                <a:solidFill>
                  <a:srgbClr val="3F7F5F"/>
                </a:solidFill>
                <a:latin typeface="Courier New"/>
              </a:rPr>
              <a:t>mapview</a:t>
            </a:r>
            <a:endParaRPr lang="en-US" sz="1400" dirty="0" smtClean="0">
              <a:solidFill>
                <a:srgbClr val="3F7F5F"/>
              </a:solidFill>
              <a:latin typeface="Courier New"/>
            </a:endParaRPr>
          </a:p>
          <a:p>
            <a:pPr lvl="1" defTabSz="182880"/>
            <a:r>
              <a:rPr lang="en-US" sz="1400" dirty="0" err="1" smtClean="0">
                <a:solidFill>
                  <a:srgbClr val="000000"/>
                </a:solidFill>
                <a:latin typeface="Courier New"/>
              </a:rPr>
              <a:t>map.setTraffic</a:t>
            </a:r>
            <a:r>
              <a:rPr lang="en-US" sz="1400" dirty="0" smtClean="0">
                <a:solidFill>
                  <a:srgbClr val="000000"/>
                </a:solidFill>
                <a:latin typeface="Courier New"/>
              </a:rPr>
              <a:t>(</a:t>
            </a:r>
            <a:r>
              <a:rPr lang="en-US" sz="1400" b="1" dirty="0" smtClean="0">
                <a:solidFill>
                  <a:srgbClr val="7F0055"/>
                </a:solidFill>
                <a:latin typeface="Courier New"/>
              </a:rPr>
              <a:t>false</a:t>
            </a:r>
            <a:r>
              <a:rPr lang="en-US" sz="1400" b="1" dirty="0" smtClean="0">
                <a:solidFill>
                  <a:srgbClr val="000000"/>
                </a:solidFill>
                <a:latin typeface="Courier New"/>
              </a:rPr>
              <a:t>);    </a:t>
            </a:r>
            <a:r>
              <a:rPr lang="en-US" sz="1400" dirty="0" smtClean="0">
                <a:solidFill>
                  <a:srgbClr val="3F7F5F"/>
                </a:solidFill>
                <a:latin typeface="Courier New"/>
              </a:rPr>
              <a:t>// do not show traffic info</a:t>
            </a:r>
          </a:p>
          <a:p>
            <a:pPr lvl="1" defTabSz="182880"/>
            <a:endParaRPr lang="en-US" sz="1400" dirty="0" smtClean="0">
              <a:latin typeface="Courier New"/>
            </a:endParaRPr>
          </a:p>
          <a:p>
            <a:pPr lvl="1" defTabSz="182880"/>
            <a:r>
              <a:rPr lang="en-US" sz="1400" dirty="0" smtClean="0">
                <a:solidFill>
                  <a:srgbClr val="000000"/>
                </a:solidFill>
                <a:latin typeface="Courier New"/>
              </a:rPr>
              <a:t>} </a:t>
            </a:r>
            <a:r>
              <a:rPr lang="en-US" sz="1400" b="1" dirty="0" smtClean="0">
                <a:solidFill>
                  <a:srgbClr val="7F0055"/>
                </a:solidFill>
                <a:latin typeface="Courier New"/>
              </a:rPr>
              <a:t>catch</a:t>
            </a:r>
            <a:r>
              <a:rPr lang="en-US" sz="1400" b="1" dirty="0" smtClean="0">
                <a:solidFill>
                  <a:srgbClr val="000000"/>
                </a:solidFill>
                <a:latin typeface="Courier New"/>
              </a:rPr>
              <a:t> (Exception e) {</a:t>
            </a:r>
          </a:p>
          <a:p>
            <a:pPr lvl="1" defTabSz="182880"/>
            <a:r>
              <a:rPr lang="en-US" sz="1400" dirty="0" err="1" smtClean="0">
                <a:solidFill>
                  <a:srgbClr val="000000"/>
                </a:solidFill>
                <a:latin typeface="Courier New"/>
              </a:rPr>
              <a:t>Log.</a:t>
            </a:r>
            <a:r>
              <a:rPr lang="en-US" sz="1400" i="1" dirty="0" err="1" smtClean="0">
                <a:solidFill>
                  <a:srgbClr val="000000"/>
                </a:solidFill>
                <a:latin typeface="Courier New"/>
              </a:rPr>
              <a:t>e</a:t>
            </a:r>
            <a:r>
              <a:rPr lang="en-US" sz="1400" i="1" dirty="0" smtClean="0">
                <a:solidFill>
                  <a:srgbClr val="000000"/>
                </a:solidFill>
                <a:latin typeface="Courier New"/>
              </a:rPr>
              <a:t>(</a:t>
            </a:r>
            <a:r>
              <a:rPr lang="en-US" sz="1400" i="1" dirty="0" smtClean="0">
                <a:solidFill>
                  <a:srgbClr val="2A00FF"/>
                </a:solidFill>
                <a:latin typeface="Courier New"/>
              </a:rPr>
              <a:t>"ERROR&gt;&gt;&gt;"</a:t>
            </a:r>
            <a:r>
              <a:rPr lang="en-US" sz="1400" i="1" dirty="0" smtClean="0">
                <a:solidFill>
                  <a:srgbClr val="000000"/>
                </a:solidFill>
                <a:latin typeface="Courier New"/>
              </a:rPr>
              <a:t>, </a:t>
            </a:r>
            <a:r>
              <a:rPr lang="en-US" sz="1400" i="1" dirty="0" err="1" smtClean="0">
                <a:solidFill>
                  <a:srgbClr val="000000"/>
                </a:solidFill>
                <a:latin typeface="Courier New"/>
              </a:rPr>
              <a:t>e.getMessage</a:t>
            </a:r>
            <a:r>
              <a:rPr lang="en-US" sz="1400" i="1" dirty="0" smtClean="0">
                <a:solidFill>
                  <a:srgbClr val="000000"/>
                </a:solidFill>
                <a:latin typeface="Courier New"/>
              </a:rPr>
              <a:t>() );</a:t>
            </a:r>
          </a:p>
          <a:p>
            <a:pPr lvl="1" defTabSz="182880"/>
            <a:r>
              <a:rPr lang="en-US" sz="1400" dirty="0" smtClean="0">
                <a:solidFill>
                  <a:srgbClr val="000000"/>
                </a:solidFill>
                <a:latin typeface="Courier New"/>
              </a:rPr>
              <a:t>}</a:t>
            </a:r>
          </a:p>
          <a:p>
            <a:pPr defTabSz="182880"/>
            <a:endParaRPr lang="en-US" sz="1400" dirty="0" smtClean="0">
              <a:latin typeface="Courier New"/>
            </a:endParaRPr>
          </a:p>
          <a:p>
            <a:pPr defTabSz="182880"/>
            <a:r>
              <a:rPr lang="en-US" sz="1400" dirty="0" smtClean="0">
                <a:solidFill>
                  <a:srgbClr val="000000"/>
                </a:solidFill>
                <a:latin typeface="Courier New"/>
              </a:rPr>
              <a:t>}</a:t>
            </a:r>
            <a:r>
              <a:rPr lang="en-US" sz="1400" dirty="0" smtClean="0">
                <a:solidFill>
                  <a:srgbClr val="3F7F5F"/>
                </a:solidFill>
                <a:latin typeface="Courier New"/>
              </a:rPr>
              <a:t>// </a:t>
            </a:r>
            <a:r>
              <a:rPr lang="en-US" sz="1400" dirty="0" err="1" smtClean="0">
                <a:solidFill>
                  <a:srgbClr val="3F7F5F"/>
                </a:solidFill>
                <a:latin typeface="Courier New"/>
              </a:rPr>
              <a:t>navigateTo</a:t>
            </a:r>
            <a:endParaRPr lang="en-US" sz="1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34</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5293757"/>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r>
              <a:rPr lang="en-US" sz="1300" b="1" dirty="0" smtClean="0">
                <a:solidFill>
                  <a:srgbClr val="7F0055"/>
                </a:solidFill>
                <a:latin typeface="Courier New"/>
              </a:rPr>
              <a:t>	private</a:t>
            </a:r>
            <a:r>
              <a:rPr lang="en-US" sz="1300" b="1" dirty="0" smtClean="0">
                <a:solidFill>
                  <a:srgbClr val="000000"/>
                </a:solidFill>
                <a:latin typeface="Courier New"/>
              </a:rPr>
              <a:t> </a:t>
            </a:r>
            <a:r>
              <a:rPr lang="en-US" sz="1300" b="1" dirty="0" smtClean="0">
                <a:solidFill>
                  <a:srgbClr val="7F0055"/>
                </a:solidFill>
                <a:latin typeface="Courier New"/>
              </a:rPr>
              <a:t>void</a:t>
            </a:r>
            <a:r>
              <a:rPr lang="en-US" sz="1300" b="1" dirty="0" smtClean="0">
                <a:solidFill>
                  <a:srgbClr val="000000"/>
                </a:solidFill>
                <a:latin typeface="Courier New"/>
              </a:rPr>
              <a:t> </a:t>
            </a:r>
            <a:r>
              <a:rPr lang="en-US" sz="1300" b="1" dirty="0" err="1" smtClean="0">
                <a:solidFill>
                  <a:srgbClr val="000000"/>
                </a:solidFill>
                <a:latin typeface="Courier New"/>
              </a:rPr>
              <a:t>showInvalidAddressMsg</a:t>
            </a:r>
            <a:r>
              <a:rPr lang="en-US" sz="1300" b="1" dirty="0" smtClean="0">
                <a:solidFill>
                  <a:srgbClr val="000000"/>
                </a:solidFill>
                <a:latin typeface="Courier New"/>
              </a:rPr>
              <a:t>() {</a:t>
            </a:r>
          </a:p>
          <a:p>
            <a:pPr lvl="1" defTabSz="182880"/>
            <a:r>
              <a:rPr lang="en-US" sz="1300" dirty="0" smtClean="0">
                <a:solidFill>
                  <a:srgbClr val="000000"/>
                </a:solidFill>
                <a:latin typeface="Courier New"/>
              </a:rPr>
              <a:t>Dialog </a:t>
            </a:r>
            <a:r>
              <a:rPr lang="en-US" sz="1300" dirty="0" err="1" smtClean="0">
                <a:solidFill>
                  <a:srgbClr val="000000"/>
                </a:solidFill>
                <a:latin typeface="Courier New"/>
              </a:rPr>
              <a:t>locationError</a:t>
            </a:r>
            <a:r>
              <a:rPr lang="en-US" sz="1300" dirty="0" smtClean="0">
                <a:solidFill>
                  <a:srgbClr val="000000"/>
                </a:solidFill>
                <a:latin typeface="Courier New"/>
              </a:rPr>
              <a:t> = </a:t>
            </a:r>
            <a:r>
              <a:rPr lang="en-US" sz="1300" b="1" dirty="0" smtClean="0">
                <a:solidFill>
                  <a:srgbClr val="7F0055"/>
                </a:solidFill>
                <a:latin typeface="Courier New"/>
              </a:rPr>
              <a:t>new</a:t>
            </a:r>
            <a:r>
              <a:rPr lang="en-US" sz="1300" b="1" dirty="0" smtClean="0">
                <a:solidFill>
                  <a:srgbClr val="000000"/>
                </a:solidFill>
                <a:latin typeface="Courier New"/>
              </a:rPr>
              <a:t> </a:t>
            </a:r>
            <a:r>
              <a:rPr lang="en-US" sz="1300" b="1" dirty="0" err="1" smtClean="0">
                <a:solidFill>
                  <a:srgbClr val="000000"/>
                </a:solidFill>
                <a:latin typeface="Courier New"/>
              </a:rPr>
              <a:t>AlertDialog.Builder</a:t>
            </a:r>
            <a:r>
              <a:rPr lang="en-US" sz="1300" b="1" dirty="0" smtClean="0">
                <a:solidFill>
                  <a:srgbClr val="000000"/>
                </a:solidFill>
                <a:latin typeface="Courier New"/>
              </a:rPr>
              <a:t>(</a:t>
            </a:r>
            <a:r>
              <a:rPr lang="en-US" sz="1300" dirty="0" smtClean="0">
                <a:solidFill>
                  <a:srgbClr val="000000"/>
                </a:solidFill>
                <a:latin typeface="Courier New"/>
              </a:rPr>
              <a:t>	GeopointDemo1.</a:t>
            </a:r>
            <a:r>
              <a:rPr lang="en-US" sz="1300" b="1" dirty="0" smtClean="0">
                <a:solidFill>
                  <a:srgbClr val="7F0055"/>
                </a:solidFill>
                <a:latin typeface="Courier New"/>
              </a:rPr>
              <a:t>this</a:t>
            </a:r>
            <a:r>
              <a:rPr lang="en-US" sz="1300" b="1" dirty="0" smtClean="0">
                <a:solidFill>
                  <a:srgbClr val="000000"/>
                </a:solidFill>
                <a:latin typeface="Courier New"/>
              </a:rPr>
              <a:t>)</a:t>
            </a:r>
          </a:p>
          <a:p>
            <a:pPr lvl="1" defTabSz="182880"/>
            <a:r>
              <a:rPr lang="en-US" sz="1300" b="1" dirty="0" smtClean="0">
                <a:solidFill>
                  <a:srgbClr val="000000"/>
                </a:solidFill>
                <a:latin typeface="Courier New"/>
              </a:rPr>
              <a:t>		.</a:t>
            </a:r>
            <a:r>
              <a:rPr lang="en-US" sz="1300" b="1" dirty="0" err="1" smtClean="0">
                <a:solidFill>
                  <a:srgbClr val="000000"/>
                </a:solidFill>
                <a:latin typeface="Courier New"/>
              </a:rPr>
              <a:t>setIcon</a:t>
            </a:r>
            <a:r>
              <a:rPr lang="en-US" sz="1300" b="1" dirty="0" smtClean="0">
                <a:solidFill>
                  <a:srgbClr val="000000"/>
                </a:solidFill>
                <a:latin typeface="Courier New"/>
              </a:rPr>
              <a:t>(0)</a:t>
            </a:r>
          </a:p>
          <a:p>
            <a:pPr lvl="1" defTabSz="182880"/>
            <a:r>
              <a:rPr lang="en-US" sz="1300" b="1" dirty="0" smtClean="0">
                <a:solidFill>
                  <a:srgbClr val="000000"/>
                </a:solidFill>
                <a:latin typeface="Courier New"/>
              </a:rPr>
              <a:t>		.</a:t>
            </a:r>
            <a:r>
              <a:rPr lang="en-US" sz="1300" b="1" dirty="0" err="1" smtClean="0">
                <a:solidFill>
                  <a:srgbClr val="000000"/>
                </a:solidFill>
                <a:latin typeface="Courier New"/>
              </a:rPr>
              <a:t>setTitle</a:t>
            </a:r>
            <a:r>
              <a:rPr lang="en-US" sz="1300" b="1" dirty="0" smtClean="0">
                <a:solidFill>
                  <a:srgbClr val="000000"/>
                </a:solidFill>
                <a:latin typeface="Courier New"/>
              </a:rPr>
              <a:t>(</a:t>
            </a:r>
            <a:r>
              <a:rPr lang="en-US" sz="1300" dirty="0" smtClean="0">
                <a:solidFill>
                  <a:srgbClr val="2A00FF"/>
                </a:solidFill>
                <a:latin typeface="Courier New"/>
              </a:rPr>
              <a:t>"Error"</a:t>
            </a:r>
            <a:r>
              <a:rPr lang="en-US" sz="1300" dirty="0" smtClean="0">
                <a:solidFill>
                  <a:srgbClr val="000000"/>
                </a:solidFill>
                <a:latin typeface="Courier New"/>
              </a:rPr>
              <a:t>)</a:t>
            </a:r>
          </a:p>
          <a:p>
            <a:pPr lvl="1" defTabSz="182880"/>
            <a:r>
              <a:rPr lang="en-US" sz="1300" dirty="0" smtClean="0">
                <a:solidFill>
                  <a:srgbClr val="000000"/>
                </a:solidFill>
                <a:latin typeface="Courier New"/>
              </a:rPr>
              <a:t>		.</a:t>
            </a:r>
            <a:r>
              <a:rPr lang="en-US" sz="1300" dirty="0" err="1" smtClean="0">
                <a:solidFill>
                  <a:srgbClr val="000000"/>
                </a:solidFill>
                <a:latin typeface="Courier New"/>
              </a:rPr>
              <a:t>setPositiveButton</a:t>
            </a:r>
            <a:r>
              <a:rPr lang="en-US" sz="1300" dirty="0" smtClean="0">
                <a:solidFill>
                  <a:srgbClr val="000000"/>
                </a:solidFill>
                <a:latin typeface="Courier New"/>
              </a:rPr>
              <a:t>(</a:t>
            </a:r>
            <a:r>
              <a:rPr lang="en-US" sz="1300" dirty="0" smtClean="0">
                <a:solidFill>
                  <a:srgbClr val="2A00FF"/>
                </a:solidFill>
                <a:latin typeface="Courier New"/>
              </a:rPr>
              <a:t>"OK"</a:t>
            </a:r>
            <a:r>
              <a:rPr lang="en-US" sz="1300" dirty="0" smtClean="0">
                <a:solidFill>
                  <a:srgbClr val="000000"/>
                </a:solidFill>
                <a:latin typeface="Courier New"/>
              </a:rPr>
              <a:t>, </a:t>
            </a:r>
            <a:r>
              <a:rPr lang="en-US" sz="1300" b="1" dirty="0" smtClean="0">
                <a:solidFill>
                  <a:srgbClr val="7F0055"/>
                </a:solidFill>
                <a:latin typeface="Courier New"/>
              </a:rPr>
              <a:t>null</a:t>
            </a:r>
            <a:r>
              <a:rPr lang="en-US" sz="1300" b="1" dirty="0" smtClean="0">
                <a:solidFill>
                  <a:srgbClr val="000000"/>
                </a:solidFill>
                <a:latin typeface="Courier New"/>
              </a:rPr>
              <a:t>)</a:t>
            </a:r>
          </a:p>
          <a:p>
            <a:pPr lvl="1" defTabSz="182880"/>
            <a:r>
              <a:rPr lang="en-US" sz="1300" dirty="0" smtClean="0">
                <a:solidFill>
                  <a:srgbClr val="000000"/>
                </a:solidFill>
                <a:latin typeface="Courier New"/>
              </a:rPr>
              <a:t>		.</a:t>
            </a:r>
            <a:r>
              <a:rPr lang="en-US" sz="1300" dirty="0" err="1" smtClean="0">
                <a:solidFill>
                  <a:srgbClr val="000000"/>
                </a:solidFill>
                <a:latin typeface="Courier New"/>
              </a:rPr>
              <a:t>setMessage</a:t>
            </a:r>
            <a:r>
              <a:rPr lang="en-US" sz="1300" dirty="0" smtClean="0">
                <a:solidFill>
                  <a:srgbClr val="000000"/>
                </a:solidFill>
                <a:latin typeface="Courier New"/>
              </a:rPr>
              <a:t>(</a:t>
            </a:r>
            <a:r>
              <a:rPr lang="en-US" sz="1300" dirty="0" smtClean="0">
                <a:solidFill>
                  <a:srgbClr val="2A00FF"/>
                </a:solidFill>
                <a:latin typeface="Courier New"/>
              </a:rPr>
              <a:t>"Sorry, your address doesn't exist."</a:t>
            </a:r>
            <a:r>
              <a:rPr lang="en-US" sz="1300" dirty="0" smtClean="0">
                <a:solidFill>
                  <a:srgbClr val="000000"/>
                </a:solidFill>
                <a:latin typeface="Courier New"/>
              </a:rPr>
              <a:t>)</a:t>
            </a:r>
          </a:p>
          <a:p>
            <a:pPr lvl="1" defTabSz="182880"/>
            <a:r>
              <a:rPr lang="en-US" sz="1300" dirty="0" smtClean="0">
                <a:solidFill>
                  <a:srgbClr val="000000"/>
                </a:solidFill>
                <a:latin typeface="Courier New"/>
              </a:rPr>
              <a:t>		.create();</a:t>
            </a:r>
          </a:p>
          <a:p>
            <a:pPr lvl="1" defTabSz="182880"/>
            <a:r>
              <a:rPr lang="en-US" sz="1300" dirty="0" err="1" smtClean="0">
                <a:solidFill>
                  <a:srgbClr val="000000"/>
                </a:solidFill>
                <a:latin typeface="Courier New"/>
              </a:rPr>
              <a:t>locationError.show</a:t>
            </a:r>
            <a:r>
              <a:rPr lang="en-US" sz="1300" dirty="0" smtClean="0">
                <a:solidFill>
                  <a:srgbClr val="000000"/>
                </a:solidFill>
                <a:latin typeface="Courier New"/>
              </a:rPr>
              <a:t>();</a:t>
            </a:r>
          </a:p>
          <a:p>
            <a:pPr defTabSz="182880"/>
            <a:r>
              <a:rPr lang="en-US" sz="1300" dirty="0" smtClean="0">
                <a:solidFill>
                  <a:srgbClr val="000000"/>
                </a:solidFill>
                <a:latin typeface="Courier New"/>
              </a:rPr>
              <a:t>	}</a:t>
            </a:r>
            <a:r>
              <a:rPr lang="en-US" sz="1300" dirty="0" smtClean="0">
                <a:solidFill>
                  <a:srgbClr val="3F7F5F"/>
                </a:solidFill>
                <a:latin typeface="Courier New"/>
              </a:rPr>
              <a:t>// </a:t>
            </a:r>
            <a:r>
              <a:rPr lang="en-US" sz="1300" dirty="0" err="1" smtClean="0">
                <a:solidFill>
                  <a:srgbClr val="3F7F5F"/>
                </a:solidFill>
                <a:latin typeface="Courier New"/>
              </a:rPr>
              <a:t>showInvalidAddressMsg</a:t>
            </a:r>
            <a:endParaRPr lang="en-US" sz="1300" dirty="0" smtClean="0">
              <a:solidFill>
                <a:srgbClr val="3F7F5F"/>
              </a:solidFill>
              <a:latin typeface="Courier New"/>
            </a:endParaRPr>
          </a:p>
          <a:p>
            <a:pPr defTabSz="182880"/>
            <a:endParaRPr lang="en-US" sz="1300" dirty="0" smtClean="0">
              <a:latin typeface="Courier New"/>
            </a:endParaRPr>
          </a:p>
          <a:p>
            <a:pPr defTabSz="182880"/>
            <a:r>
              <a:rPr lang="en-US" sz="1300" b="1" dirty="0" smtClean="0">
                <a:solidFill>
                  <a:srgbClr val="7F0055"/>
                </a:solidFill>
                <a:latin typeface="Courier New"/>
              </a:rPr>
              <a:t>	private</a:t>
            </a:r>
            <a:r>
              <a:rPr lang="en-US" sz="1300" b="1" dirty="0" smtClean="0">
                <a:solidFill>
                  <a:srgbClr val="000000"/>
                </a:solidFill>
                <a:latin typeface="Courier New"/>
              </a:rPr>
              <a:t> </a:t>
            </a:r>
            <a:r>
              <a:rPr lang="en-US" sz="1300" b="1" dirty="0" smtClean="0">
                <a:solidFill>
                  <a:srgbClr val="7F0055"/>
                </a:solidFill>
                <a:latin typeface="Courier New"/>
              </a:rPr>
              <a:t>void</a:t>
            </a:r>
            <a:r>
              <a:rPr lang="en-US" sz="1300" b="1" dirty="0" smtClean="0">
                <a:solidFill>
                  <a:srgbClr val="000000"/>
                </a:solidFill>
                <a:latin typeface="Courier New"/>
              </a:rPr>
              <a:t> </a:t>
            </a:r>
            <a:r>
              <a:rPr lang="en-US" sz="1300" b="1" dirty="0" err="1" smtClean="0">
                <a:solidFill>
                  <a:srgbClr val="000000"/>
                </a:solidFill>
                <a:latin typeface="Courier New"/>
              </a:rPr>
              <a:t>showListOfFoundAddresses</a:t>
            </a:r>
            <a:r>
              <a:rPr lang="en-US" sz="1300" b="1" dirty="0" smtClean="0">
                <a:solidFill>
                  <a:srgbClr val="000000"/>
                </a:solidFill>
                <a:latin typeface="Courier New"/>
              </a:rPr>
              <a:t> (List&lt;Address&gt; </a:t>
            </a:r>
            <a:r>
              <a:rPr lang="en-US" sz="1300" b="1" dirty="0" err="1" smtClean="0">
                <a:solidFill>
                  <a:srgbClr val="000000"/>
                </a:solidFill>
                <a:latin typeface="Courier New"/>
              </a:rPr>
              <a:t>foundAddresses</a:t>
            </a:r>
            <a:r>
              <a:rPr lang="en-US" sz="1300" b="1" dirty="0" smtClean="0">
                <a:solidFill>
                  <a:srgbClr val="000000"/>
                </a:solidFill>
                <a:latin typeface="Courier New"/>
              </a:rPr>
              <a:t>){</a:t>
            </a:r>
          </a:p>
          <a:p>
            <a:pPr lvl="1" defTabSz="182880"/>
            <a:r>
              <a:rPr lang="en-US" sz="1300" dirty="0" smtClean="0">
                <a:solidFill>
                  <a:srgbClr val="000000"/>
                </a:solidFill>
                <a:latin typeface="Courier New"/>
              </a:rPr>
              <a:t>String </a:t>
            </a:r>
            <a:r>
              <a:rPr lang="en-US" sz="1300" dirty="0" err="1" smtClean="0">
                <a:solidFill>
                  <a:srgbClr val="000000"/>
                </a:solidFill>
                <a:latin typeface="Courier New"/>
              </a:rPr>
              <a:t>msg</a:t>
            </a:r>
            <a:r>
              <a:rPr lang="en-US" sz="1300" dirty="0" smtClean="0">
                <a:solidFill>
                  <a:srgbClr val="000000"/>
                </a:solidFill>
                <a:latin typeface="Courier New"/>
              </a:rPr>
              <a:t> = </a:t>
            </a:r>
            <a:r>
              <a:rPr lang="en-US" sz="1300" dirty="0" smtClean="0">
                <a:solidFill>
                  <a:srgbClr val="2A00FF"/>
                </a:solidFill>
                <a:latin typeface="Courier New"/>
              </a:rPr>
              <a:t>""</a:t>
            </a:r>
            <a:r>
              <a:rPr lang="en-US" sz="1300" dirty="0" smtClean="0">
                <a:solidFill>
                  <a:srgbClr val="000000"/>
                </a:solidFill>
                <a:latin typeface="Courier New"/>
              </a:rPr>
              <a:t>;</a:t>
            </a:r>
          </a:p>
          <a:p>
            <a:pPr lvl="1" defTabSz="182880"/>
            <a:r>
              <a:rPr lang="en-US" sz="1300" b="1" dirty="0" smtClean="0">
                <a:solidFill>
                  <a:srgbClr val="7F0055"/>
                </a:solidFill>
                <a:latin typeface="Courier New"/>
              </a:rPr>
              <a:t>for</a:t>
            </a:r>
            <a:r>
              <a:rPr lang="en-US" sz="1300" b="1" dirty="0" smtClean="0">
                <a:solidFill>
                  <a:srgbClr val="000000"/>
                </a:solidFill>
                <a:latin typeface="Courier New"/>
              </a:rPr>
              <a:t> (</a:t>
            </a:r>
            <a:r>
              <a:rPr lang="en-US" sz="1300" b="1" dirty="0" err="1" smtClean="0">
                <a:solidFill>
                  <a:srgbClr val="7F0055"/>
                </a:solidFill>
                <a:latin typeface="Courier New"/>
              </a:rPr>
              <a:t>int</a:t>
            </a:r>
            <a:r>
              <a:rPr lang="en-US" sz="1300" b="1" dirty="0" smtClean="0">
                <a:solidFill>
                  <a:srgbClr val="000000"/>
                </a:solidFill>
                <a:latin typeface="Courier New"/>
              </a:rPr>
              <a:t> </a:t>
            </a:r>
            <a:r>
              <a:rPr lang="en-US" sz="1300" b="1" dirty="0" err="1" smtClean="0">
                <a:solidFill>
                  <a:srgbClr val="000000"/>
                </a:solidFill>
                <a:latin typeface="Courier New"/>
              </a:rPr>
              <a:t>i</a:t>
            </a:r>
            <a:r>
              <a:rPr lang="en-US" sz="1300" b="1" dirty="0" smtClean="0">
                <a:solidFill>
                  <a:srgbClr val="000000"/>
                </a:solidFill>
                <a:latin typeface="Courier New"/>
              </a:rPr>
              <a:t> = 0; </a:t>
            </a:r>
            <a:r>
              <a:rPr lang="en-US" sz="1300" b="1" dirty="0" err="1" smtClean="0">
                <a:solidFill>
                  <a:srgbClr val="000000"/>
                </a:solidFill>
                <a:latin typeface="Courier New"/>
              </a:rPr>
              <a:t>i</a:t>
            </a:r>
            <a:r>
              <a:rPr lang="en-US" sz="1300" b="1" dirty="0" smtClean="0">
                <a:solidFill>
                  <a:srgbClr val="000000"/>
                </a:solidFill>
                <a:latin typeface="Courier New"/>
              </a:rPr>
              <a:t> &lt; </a:t>
            </a:r>
            <a:r>
              <a:rPr lang="en-US" sz="1300" b="1" dirty="0" err="1" smtClean="0">
                <a:solidFill>
                  <a:srgbClr val="000000"/>
                </a:solidFill>
                <a:latin typeface="Courier New"/>
              </a:rPr>
              <a:t>foundAddresses.size</a:t>
            </a:r>
            <a:r>
              <a:rPr lang="en-US" sz="1300" b="1" dirty="0" smtClean="0">
                <a:solidFill>
                  <a:srgbClr val="000000"/>
                </a:solidFill>
                <a:latin typeface="Courier New"/>
              </a:rPr>
              <a:t>(); ++</a:t>
            </a:r>
            <a:r>
              <a:rPr lang="en-US" sz="1300" b="1" dirty="0" err="1" smtClean="0">
                <a:solidFill>
                  <a:srgbClr val="000000"/>
                </a:solidFill>
                <a:latin typeface="Courier New"/>
              </a:rPr>
              <a:t>i</a:t>
            </a:r>
            <a:r>
              <a:rPr lang="en-US" sz="1300" b="1" dirty="0" smtClean="0">
                <a:solidFill>
                  <a:srgbClr val="000000"/>
                </a:solidFill>
                <a:latin typeface="Courier New"/>
              </a:rPr>
              <a:t>) {</a:t>
            </a:r>
          </a:p>
          <a:p>
            <a:pPr lvl="2" defTabSz="182880"/>
            <a:r>
              <a:rPr lang="en-US" sz="1300" dirty="0" smtClean="0">
                <a:solidFill>
                  <a:srgbClr val="3F7F5F"/>
                </a:solidFill>
                <a:latin typeface="Courier New"/>
              </a:rPr>
              <a:t>// show results as address, Longitude and Latitude</a:t>
            </a:r>
          </a:p>
          <a:p>
            <a:pPr lvl="2" defTabSz="182880"/>
            <a:r>
              <a:rPr lang="en-US" sz="1300" dirty="0" smtClean="0">
                <a:solidFill>
                  <a:srgbClr val="3F7F5F"/>
                </a:solidFill>
                <a:latin typeface="Courier New"/>
              </a:rPr>
              <a:t>// </a:t>
            </a:r>
            <a:r>
              <a:rPr lang="en-US" sz="1300" b="1" dirty="0" smtClean="0">
                <a:solidFill>
                  <a:srgbClr val="7F9FBF"/>
                </a:solidFill>
                <a:latin typeface="Courier New"/>
              </a:rPr>
              <a:t>TODO</a:t>
            </a:r>
            <a:r>
              <a:rPr lang="en-US" sz="1300" b="1" dirty="0" smtClean="0">
                <a:solidFill>
                  <a:srgbClr val="3F7F5F"/>
                </a:solidFill>
                <a:latin typeface="Courier New"/>
              </a:rPr>
              <a:t>: for multiple results show a select-list, try</a:t>
            </a:r>
            <a:r>
              <a:rPr lang="en-US" sz="1300" dirty="0" smtClean="0">
                <a:solidFill>
                  <a:srgbClr val="3F7F5F"/>
                </a:solidFill>
                <a:latin typeface="Courier New"/>
              </a:rPr>
              <a:t>: MAIN AVE OHIO</a:t>
            </a:r>
          </a:p>
          <a:p>
            <a:pPr lvl="2" defTabSz="182880"/>
            <a:r>
              <a:rPr lang="en-US" sz="1300" dirty="0" smtClean="0">
                <a:solidFill>
                  <a:srgbClr val="000000"/>
                </a:solidFill>
                <a:latin typeface="Courier New"/>
              </a:rPr>
              <a:t>Address a = </a:t>
            </a:r>
            <a:r>
              <a:rPr lang="en-US" sz="1300" dirty="0" err="1" smtClean="0">
                <a:solidFill>
                  <a:srgbClr val="000000"/>
                </a:solidFill>
                <a:latin typeface="Courier New"/>
              </a:rPr>
              <a:t>foundAddresses.get</a:t>
            </a:r>
            <a:r>
              <a:rPr lang="en-US" sz="1300" dirty="0" smtClean="0">
                <a:solidFill>
                  <a:srgbClr val="000000"/>
                </a:solidFill>
                <a:latin typeface="Courier New"/>
              </a:rPr>
              <a:t>(</a:t>
            </a:r>
            <a:r>
              <a:rPr lang="en-US" sz="1300" dirty="0" err="1" smtClean="0">
                <a:solidFill>
                  <a:srgbClr val="000000"/>
                </a:solidFill>
                <a:latin typeface="Courier New"/>
              </a:rPr>
              <a:t>i</a:t>
            </a:r>
            <a:r>
              <a:rPr lang="en-US" sz="1300" dirty="0" smtClean="0">
                <a:solidFill>
                  <a:srgbClr val="000000"/>
                </a:solidFill>
                <a:latin typeface="Courier New"/>
              </a:rPr>
              <a:t>);</a:t>
            </a:r>
          </a:p>
          <a:p>
            <a:pPr lvl="2" defTabSz="182880"/>
            <a:r>
              <a:rPr lang="en-US" sz="1300" dirty="0" smtClean="0">
                <a:solidFill>
                  <a:srgbClr val="0000C0"/>
                </a:solidFill>
                <a:latin typeface="Courier New"/>
              </a:rPr>
              <a:t>lat</a:t>
            </a:r>
            <a:r>
              <a:rPr lang="en-US" sz="1300" dirty="0" smtClean="0">
                <a:solidFill>
                  <a:srgbClr val="000000"/>
                </a:solidFill>
                <a:latin typeface="Courier New"/>
              </a:rPr>
              <a:t> = </a:t>
            </a:r>
            <a:r>
              <a:rPr lang="en-US" sz="1300" dirty="0" err="1" smtClean="0">
                <a:solidFill>
                  <a:srgbClr val="000000"/>
                </a:solidFill>
                <a:latin typeface="Courier New"/>
              </a:rPr>
              <a:t>a.getLatitude</a:t>
            </a:r>
            <a:r>
              <a:rPr lang="en-US" sz="1300" dirty="0" smtClean="0">
                <a:solidFill>
                  <a:srgbClr val="000000"/>
                </a:solidFill>
                <a:latin typeface="Courier New"/>
              </a:rPr>
              <a:t>();</a:t>
            </a:r>
          </a:p>
          <a:p>
            <a:pPr lvl="2" defTabSz="182880"/>
            <a:r>
              <a:rPr lang="en-US" sz="1300" dirty="0" err="1" smtClean="0">
                <a:solidFill>
                  <a:srgbClr val="0000C0"/>
                </a:solidFill>
                <a:latin typeface="Courier New"/>
              </a:rPr>
              <a:t>lon</a:t>
            </a:r>
            <a:r>
              <a:rPr lang="en-US" sz="1300" dirty="0" smtClean="0">
                <a:solidFill>
                  <a:srgbClr val="000000"/>
                </a:solidFill>
                <a:latin typeface="Courier New"/>
              </a:rPr>
              <a:t> = </a:t>
            </a:r>
            <a:r>
              <a:rPr lang="en-US" sz="1300" dirty="0" err="1" smtClean="0">
                <a:solidFill>
                  <a:srgbClr val="000000"/>
                </a:solidFill>
                <a:latin typeface="Courier New"/>
              </a:rPr>
              <a:t>a.getLongitude</a:t>
            </a:r>
            <a:r>
              <a:rPr lang="en-US" sz="1300" dirty="0" smtClean="0">
                <a:solidFill>
                  <a:srgbClr val="000000"/>
                </a:solidFill>
                <a:latin typeface="Courier New"/>
              </a:rPr>
              <a:t>();</a:t>
            </a:r>
          </a:p>
          <a:p>
            <a:pPr lvl="2" defTabSz="182880"/>
            <a:r>
              <a:rPr lang="en-US" sz="1300" dirty="0" smtClean="0">
                <a:solidFill>
                  <a:srgbClr val="000000"/>
                </a:solidFill>
                <a:latin typeface="Courier New"/>
              </a:rPr>
              <a:t>String </a:t>
            </a:r>
            <a:r>
              <a:rPr lang="en-US" sz="1300" dirty="0" err="1" smtClean="0">
                <a:solidFill>
                  <a:srgbClr val="000000"/>
                </a:solidFill>
                <a:latin typeface="Courier New"/>
              </a:rPr>
              <a:t>adr</a:t>
            </a:r>
            <a:r>
              <a:rPr lang="en-US" sz="1300" dirty="0" smtClean="0">
                <a:solidFill>
                  <a:srgbClr val="000000"/>
                </a:solidFill>
                <a:latin typeface="Courier New"/>
              </a:rPr>
              <a:t> = </a:t>
            </a:r>
            <a:r>
              <a:rPr lang="en-US" sz="1300" dirty="0" smtClean="0">
                <a:solidFill>
                  <a:srgbClr val="2A00FF"/>
                </a:solidFill>
                <a:latin typeface="Courier New"/>
              </a:rPr>
              <a:t>"\n"</a:t>
            </a:r>
            <a:r>
              <a:rPr lang="en-US" sz="1300" dirty="0" smtClean="0">
                <a:solidFill>
                  <a:srgbClr val="000000"/>
                </a:solidFill>
                <a:latin typeface="Courier New"/>
              </a:rPr>
              <a:t> + </a:t>
            </a:r>
            <a:r>
              <a:rPr lang="en-US" sz="1300" dirty="0" err="1" smtClean="0">
                <a:solidFill>
                  <a:srgbClr val="000000"/>
                </a:solidFill>
                <a:latin typeface="Courier New"/>
              </a:rPr>
              <a:t>a.getAddressLine</a:t>
            </a:r>
            <a:r>
              <a:rPr lang="en-US" sz="1300" dirty="0" smtClean="0">
                <a:solidFill>
                  <a:srgbClr val="000000"/>
                </a:solidFill>
                <a:latin typeface="Courier New"/>
              </a:rPr>
              <a:t>(0) </a:t>
            </a:r>
          </a:p>
          <a:p>
            <a:pPr lvl="2" defTabSz="182880"/>
            <a:r>
              <a:rPr lang="en-US" sz="1300" dirty="0" smtClean="0">
                <a:solidFill>
                  <a:srgbClr val="000000"/>
                </a:solidFill>
                <a:latin typeface="Courier New"/>
              </a:rPr>
              <a:t>           + </a:t>
            </a:r>
            <a:r>
              <a:rPr lang="en-US" sz="1300" dirty="0" smtClean="0">
                <a:solidFill>
                  <a:srgbClr val="2A00FF"/>
                </a:solidFill>
                <a:latin typeface="Courier New"/>
              </a:rPr>
              <a:t>"\n"</a:t>
            </a:r>
            <a:r>
              <a:rPr lang="en-US" sz="1300" dirty="0" smtClean="0">
                <a:solidFill>
                  <a:srgbClr val="000000"/>
                </a:solidFill>
                <a:latin typeface="Courier New"/>
              </a:rPr>
              <a:t> + </a:t>
            </a:r>
            <a:r>
              <a:rPr lang="en-US" sz="1300" dirty="0" err="1" smtClean="0">
                <a:solidFill>
                  <a:srgbClr val="000000"/>
                </a:solidFill>
                <a:latin typeface="Courier New"/>
              </a:rPr>
              <a:t>a.getAddressLine</a:t>
            </a:r>
            <a:r>
              <a:rPr lang="en-US" sz="1300" dirty="0" smtClean="0">
                <a:solidFill>
                  <a:srgbClr val="000000"/>
                </a:solidFill>
                <a:latin typeface="Courier New"/>
              </a:rPr>
              <a:t>(1);</a:t>
            </a:r>
          </a:p>
          <a:p>
            <a:pPr lvl="2" defTabSz="182880"/>
            <a:r>
              <a:rPr lang="en-US" sz="1300" dirty="0" err="1" smtClean="0">
                <a:solidFill>
                  <a:srgbClr val="000000"/>
                </a:solidFill>
                <a:latin typeface="Courier New"/>
              </a:rPr>
              <a:t>msg</a:t>
            </a:r>
            <a:r>
              <a:rPr lang="en-US" sz="1300" dirty="0" smtClean="0">
                <a:solidFill>
                  <a:srgbClr val="000000"/>
                </a:solidFill>
                <a:latin typeface="Courier New"/>
              </a:rPr>
              <a:t> += </a:t>
            </a:r>
            <a:r>
              <a:rPr lang="en-US" sz="1300" dirty="0" smtClean="0">
                <a:solidFill>
                  <a:srgbClr val="2A00FF"/>
                </a:solidFill>
                <a:latin typeface="Courier New"/>
              </a:rPr>
              <a:t>"\n"</a:t>
            </a:r>
            <a:r>
              <a:rPr lang="en-US" sz="1300" dirty="0" smtClean="0">
                <a:solidFill>
                  <a:srgbClr val="000000"/>
                </a:solidFill>
                <a:latin typeface="Courier New"/>
              </a:rPr>
              <a:t> + </a:t>
            </a:r>
            <a:r>
              <a:rPr lang="en-US" sz="1300" dirty="0" err="1" smtClean="0">
                <a:solidFill>
                  <a:srgbClr val="000000"/>
                </a:solidFill>
                <a:latin typeface="Courier New"/>
              </a:rPr>
              <a:t>i</a:t>
            </a:r>
            <a:r>
              <a:rPr lang="en-US" sz="1300" dirty="0" smtClean="0">
                <a:solidFill>
                  <a:srgbClr val="000000"/>
                </a:solidFill>
                <a:latin typeface="Courier New"/>
              </a:rPr>
              <a:t> + </a:t>
            </a:r>
            <a:r>
              <a:rPr lang="en-US" sz="1300" dirty="0" smtClean="0">
                <a:solidFill>
                  <a:srgbClr val="2A00FF"/>
                </a:solidFill>
                <a:latin typeface="Courier New"/>
              </a:rPr>
              <a:t>" "</a:t>
            </a:r>
            <a:r>
              <a:rPr lang="en-US" sz="1300" dirty="0" smtClean="0">
                <a:solidFill>
                  <a:srgbClr val="000000"/>
                </a:solidFill>
                <a:latin typeface="Courier New"/>
              </a:rPr>
              <a:t> + </a:t>
            </a:r>
            <a:r>
              <a:rPr lang="en-US" sz="1300" dirty="0" smtClean="0">
                <a:solidFill>
                  <a:srgbClr val="0000C0"/>
                </a:solidFill>
                <a:latin typeface="Courier New"/>
              </a:rPr>
              <a:t>lat</a:t>
            </a:r>
            <a:r>
              <a:rPr lang="en-US" sz="1300" dirty="0" smtClean="0">
                <a:solidFill>
                  <a:srgbClr val="000000"/>
                </a:solidFill>
                <a:latin typeface="Courier New"/>
              </a:rPr>
              <a:t> + </a:t>
            </a:r>
            <a:r>
              <a:rPr lang="en-US" sz="1300" dirty="0" smtClean="0">
                <a:solidFill>
                  <a:srgbClr val="2A00FF"/>
                </a:solidFill>
                <a:latin typeface="Courier New"/>
              </a:rPr>
              <a:t>" "</a:t>
            </a:r>
            <a:r>
              <a:rPr lang="en-US" sz="1300" dirty="0" smtClean="0">
                <a:solidFill>
                  <a:srgbClr val="000000"/>
                </a:solidFill>
                <a:latin typeface="Courier New"/>
              </a:rPr>
              <a:t> + </a:t>
            </a:r>
            <a:r>
              <a:rPr lang="en-US" sz="1300" dirty="0" err="1" smtClean="0">
                <a:solidFill>
                  <a:srgbClr val="0000C0"/>
                </a:solidFill>
                <a:latin typeface="Courier New"/>
              </a:rPr>
              <a:t>lon</a:t>
            </a:r>
            <a:r>
              <a:rPr lang="en-US" sz="1300" dirty="0" smtClean="0">
                <a:solidFill>
                  <a:srgbClr val="000000"/>
                </a:solidFill>
                <a:latin typeface="Courier New"/>
              </a:rPr>
              <a:t> + </a:t>
            </a:r>
            <a:r>
              <a:rPr lang="en-US" sz="1300" dirty="0" err="1" smtClean="0">
                <a:solidFill>
                  <a:srgbClr val="000000"/>
                </a:solidFill>
                <a:latin typeface="Courier New"/>
              </a:rPr>
              <a:t>adr</a:t>
            </a:r>
            <a:r>
              <a:rPr lang="en-US" sz="1300" dirty="0" smtClean="0">
                <a:solidFill>
                  <a:srgbClr val="000000"/>
                </a:solidFill>
                <a:latin typeface="Courier New"/>
              </a:rPr>
              <a:t>;</a:t>
            </a:r>
          </a:p>
          <a:p>
            <a:pPr lvl="2" defTabSz="182880"/>
            <a:r>
              <a:rPr lang="en-US" sz="1300" dirty="0" err="1" smtClean="0">
                <a:solidFill>
                  <a:srgbClr val="000000"/>
                </a:solidFill>
                <a:latin typeface="Courier New"/>
              </a:rPr>
              <a:t>Toast.</a:t>
            </a:r>
            <a:r>
              <a:rPr lang="en-US" sz="1300" i="1" dirty="0" err="1" smtClean="0">
                <a:solidFill>
                  <a:srgbClr val="000000"/>
                </a:solidFill>
                <a:latin typeface="Courier New"/>
              </a:rPr>
              <a:t>makeText</a:t>
            </a:r>
            <a:r>
              <a:rPr lang="en-US" sz="1300" dirty="0" smtClean="0">
                <a:solidFill>
                  <a:srgbClr val="000000"/>
                </a:solidFill>
                <a:latin typeface="Courier New"/>
              </a:rPr>
              <a:t>(</a:t>
            </a:r>
            <a:r>
              <a:rPr lang="en-US" sz="1300" dirty="0" err="1" smtClean="0">
                <a:solidFill>
                  <a:srgbClr val="000000"/>
                </a:solidFill>
                <a:latin typeface="Courier New"/>
              </a:rPr>
              <a:t>getApplicationContext</a:t>
            </a:r>
            <a:r>
              <a:rPr lang="en-US" sz="1300" dirty="0" smtClean="0">
                <a:solidFill>
                  <a:srgbClr val="000000"/>
                </a:solidFill>
                <a:latin typeface="Courier New"/>
              </a:rPr>
              <a:t>(), </a:t>
            </a:r>
            <a:r>
              <a:rPr lang="en-US" sz="1300" dirty="0" err="1" smtClean="0">
                <a:solidFill>
                  <a:srgbClr val="000000"/>
                </a:solidFill>
                <a:latin typeface="Courier New"/>
              </a:rPr>
              <a:t>msg</a:t>
            </a:r>
            <a:r>
              <a:rPr lang="en-US" sz="1300" dirty="0" smtClean="0">
                <a:solidFill>
                  <a:srgbClr val="000000"/>
                </a:solidFill>
                <a:latin typeface="Courier New"/>
              </a:rPr>
              <a:t>, 1).show();</a:t>
            </a:r>
          </a:p>
          <a:p>
            <a:pPr lvl="1" defTabSz="182880"/>
            <a:r>
              <a:rPr lang="en-US" sz="1300" dirty="0" smtClean="0">
                <a:solidFill>
                  <a:srgbClr val="000000"/>
                </a:solidFill>
                <a:latin typeface="Courier New"/>
              </a:rPr>
              <a:t>}</a:t>
            </a:r>
          </a:p>
          <a:p>
            <a:pPr defTabSz="182880"/>
            <a:r>
              <a:rPr lang="en-US" sz="1300" dirty="0" smtClean="0">
                <a:solidFill>
                  <a:srgbClr val="000000"/>
                </a:solidFill>
                <a:latin typeface="Courier New"/>
              </a:rPr>
              <a:t>	}</a:t>
            </a:r>
            <a:r>
              <a:rPr lang="en-US" sz="1300" dirty="0" smtClean="0">
                <a:solidFill>
                  <a:srgbClr val="3F7F5F"/>
                </a:solidFill>
                <a:latin typeface="Courier New"/>
              </a:rPr>
              <a:t>// </a:t>
            </a:r>
            <a:r>
              <a:rPr lang="en-US" sz="1300" dirty="0" err="1" smtClean="0">
                <a:solidFill>
                  <a:srgbClr val="3F7F5F"/>
                </a:solidFill>
                <a:latin typeface="Courier New"/>
              </a:rPr>
              <a:t>showListOfFoundAddresses</a:t>
            </a:r>
            <a:endParaRPr lang="en-US" sz="1300" dirty="0" smtClean="0">
              <a:solidFill>
                <a:srgbClr val="3F7F5F"/>
              </a:solidFill>
              <a:latin typeface="Courier New"/>
            </a:endParaRPr>
          </a:p>
          <a:p>
            <a:pPr defTabSz="182880"/>
            <a:endParaRPr lang="en-US" sz="1300" dirty="0" smtClean="0">
              <a:latin typeface="Courier New"/>
            </a:endParaRPr>
          </a:p>
          <a:p>
            <a:pPr defTabSz="182880"/>
            <a:r>
              <a:rPr lang="en-US" sz="1300" dirty="0" smtClean="0">
                <a:solidFill>
                  <a:srgbClr val="000000"/>
                </a:solidFill>
                <a:latin typeface="Courier New"/>
              </a:rPr>
              <a:t>}</a:t>
            </a:r>
            <a:r>
              <a:rPr lang="en-US" sz="1300" dirty="0" smtClean="0">
                <a:solidFill>
                  <a:srgbClr val="3F7F5F"/>
                </a:solidFill>
                <a:latin typeface="Courier New"/>
              </a:rPr>
              <a:t>//class</a:t>
            </a:r>
            <a:endParaRPr lang="en-US" sz="13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35</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pic>
        <p:nvPicPr>
          <p:cNvPr id="10" name="Picture 9" descr="device.png"/>
          <p:cNvPicPr>
            <a:picLocks noChangeAspect="1"/>
          </p:cNvPicPr>
          <p:nvPr/>
        </p:nvPicPr>
        <p:blipFill>
          <a:blip r:embed="rId3" cstate="print"/>
          <a:stretch>
            <a:fillRect/>
          </a:stretch>
        </p:blipFill>
        <p:spPr>
          <a:xfrm>
            <a:off x="457200" y="1600200"/>
            <a:ext cx="2438400" cy="3657600"/>
          </a:xfrm>
          <a:prstGeom prst="rect">
            <a:avLst/>
          </a:prstGeom>
          <a:ln>
            <a:solidFill>
              <a:schemeClr val="bg1">
                <a:lumMod val="65000"/>
              </a:schemeClr>
            </a:solidFill>
          </a:ln>
        </p:spPr>
      </p:pic>
      <p:pic>
        <p:nvPicPr>
          <p:cNvPr id="13" name="Picture 12" descr="device.png"/>
          <p:cNvPicPr>
            <a:picLocks noChangeAspect="1"/>
          </p:cNvPicPr>
          <p:nvPr/>
        </p:nvPicPr>
        <p:blipFill>
          <a:blip r:embed="rId4" cstate="print"/>
          <a:stretch>
            <a:fillRect/>
          </a:stretch>
        </p:blipFill>
        <p:spPr>
          <a:xfrm>
            <a:off x="3352800" y="1600200"/>
            <a:ext cx="2438400" cy="3657600"/>
          </a:xfrm>
          <a:prstGeom prst="rect">
            <a:avLst/>
          </a:prstGeom>
          <a:ln>
            <a:solidFill>
              <a:schemeClr val="bg1">
                <a:lumMod val="65000"/>
              </a:schemeClr>
            </a:solidFill>
          </a:ln>
        </p:spPr>
      </p:pic>
      <p:pic>
        <p:nvPicPr>
          <p:cNvPr id="14" name="Picture 13" descr="device2.png"/>
          <p:cNvPicPr>
            <a:picLocks noChangeAspect="1"/>
          </p:cNvPicPr>
          <p:nvPr/>
        </p:nvPicPr>
        <p:blipFill>
          <a:blip r:embed="rId5" cstate="print"/>
          <a:stretch>
            <a:fillRect/>
          </a:stretch>
        </p:blipFill>
        <p:spPr>
          <a:xfrm>
            <a:off x="6172200" y="1600200"/>
            <a:ext cx="2438400" cy="3657600"/>
          </a:xfrm>
          <a:prstGeom prst="rect">
            <a:avLst/>
          </a:prstGeom>
          <a:ln>
            <a:solidFill>
              <a:schemeClr val="bg1">
                <a:lumMod val="65000"/>
              </a:schemeClr>
            </a:solid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36</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876800"/>
          </a:xfrm>
          <a:prstGeom prst="rect">
            <a:avLst/>
          </a:prstGeom>
        </p:spPr>
        <p:txBody>
          <a:bodyPr>
            <a:noAutofit/>
          </a:bodyPr>
          <a:lstStyle/>
          <a:p>
            <a:r>
              <a:rPr lang="en-US" sz="2400" b="1" dirty="0" smtClean="0">
                <a:solidFill>
                  <a:srgbClr val="0070C0"/>
                </a:solidFill>
              </a:rPr>
              <a:t>Example 3 – More Overlays </a:t>
            </a:r>
            <a:r>
              <a:rPr lang="en-US" sz="1400" dirty="0" smtClean="0"/>
              <a:t/>
            </a:r>
            <a:br>
              <a:rPr lang="en-US" sz="1400" dirty="0" smtClean="0"/>
            </a:br>
            <a:r>
              <a:rPr lang="en-US" b="1" dirty="0" smtClean="0"/>
              <a:t>Cleveland Rocks</a:t>
            </a:r>
          </a:p>
          <a:p>
            <a:r>
              <a:rPr lang="en-US" dirty="0" smtClean="0"/>
              <a:t>In this example we map downtown Cleveland placing markers on important places around the city’s downtown and the Euclid Corridor. </a:t>
            </a:r>
          </a:p>
          <a:p>
            <a:endParaRPr lang="en-US" dirty="0" smtClean="0"/>
          </a:p>
          <a:p>
            <a:r>
              <a:rPr lang="en-US" dirty="0" smtClean="0"/>
              <a:t>When the user taps on a marker a brief note with the name and description of the site appears, a long tap produces an invitation for a virtual tour of the site (to be done!)</a:t>
            </a:r>
          </a:p>
          <a:p>
            <a:endParaRPr lang="en-US" sz="2000" dirty="0" smtClean="0"/>
          </a:p>
          <a:p>
            <a:r>
              <a:rPr lang="en-US" sz="2000" dirty="0" smtClean="0"/>
              <a:t> </a:t>
            </a:r>
          </a:p>
        </p:txBody>
      </p:sp>
      <p:pic>
        <p:nvPicPr>
          <p:cNvPr id="10" name="Picture 9" descr="device2.png"/>
          <p:cNvPicPr>
            <a:picLocks noChangeAspect="1"/>
          </p:cNvPicPr>
          <p:nvPr/>
        </p:nvPicPr>
        <p:blipFill>
          <a:blip r:embed="rId3" cstate="print"/>
          <a:stretch>
            <a:fillRect/>
          </a:stretch>
        </p:blipFill>
        <p:spPr>
          <a:xfrm rot="16200000">
            <a:off x="990600" y="2590800"/>
            <a:ext cx="2438400" cy="3657600"/>
          </a:xfrm>
          <a:prstGeom prst="rect">
            <a:avLst/>
          </a:prstGeom>
          <a:ln>
            <a:solidFill>
              <a:schemeClr val="bg1">
                <a:lumMod val="65000"/>
              </a:schemeClr>
            </a:solidFill>
          </a:ln>
        </p:spPr>
      </p:pic>
      <p:pic>
        <p:nvPicPr>
          <p:cNvPr id="11" name="Picture 10" descr="device1.png"/>
          <p:cNvPicPr>
            <a:picLocks noChangeAspect="1"/>
          </p:cNvPicPr>
          <p:nvPr/>
        </p:nvPicPr>
        <p:blipFill>
          <a:blip r:embed="rId4" cstate="print"/>
          <a:stretch>
            <a:fillRect/>
          </a:stretch>
        </p:blipFill>
        <p:spPr>
          <a:xfrm>
            <a:off x="4724400" y="3048000"/>
            <a:ext cx="2438400" cy="3657600"/>
          </a:xfrm>
          <a:prstGeom prst="rect">
            <a:avLst/>
          </a:prstGeom>
          <a:ln>
            <a:solidFill>
              <a:schemeClr val="bg1">
                <a:lumMod val="65000"/>
              </a:schemeClr>
            </a:solidFill>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37</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7924800" cy="3108543"/>
          </a:xfrm>
          <a:prstGeom prst="rect">
            <a:avLst/>
          </a:prstGeom>
          <a:solidFill>
            <a:schemeClr val="bg1">
              <a:lumMod val="95000"/>
            </a:schemeClr>
          </a:solidFill>
          <a:ln>
            <a:solidFill>
              <a:schemeClr val="bg1">
                <a:lumMod val="65000"/>
              </a:schemeClr>
            </a:solidFill>
          </a:ln>
        </p:spPr>
        <p:txBody>
          <a:bodyPr wrap="square" rtlCol="0">
            <a:spAutoFit/>
          </a:bodyPr>
          <a:lstStyle/>
          <a:p>
            <a:r>
              <a:rPr lang="en-US" sz="1400" dirty="0" smtClean="0">
                <a:solidFill>
                  <a:srgbClr val="008080"/>
                </a:solidFill>
                <a:latin typeface="Courier New"/>
              </a:rPr>
              <a:t>&lt;?</a:t>
            </a:r>
            <a:r>
              <a:rPr lang="en-US" sz="1400" dirty="0" smtClean="0">
                <a:solidFill>
                  <a:srgbClr val="3F7F7F"/>
                </a:solidFill>
                <a:latin typeface="Courier New"/>
              </a:rPr>
              <a:t>xml </a:t>
            </a:r>
            <a:r>
              <a:rPr lang="en-US" sz="1400" dirty="0" smtClean="0">
                <a:solidFill>
                  <a:srgbClr val="7F007F"/>
                </a:solidFill>
                <a:latin typeface="Courier New"/>
              </a:rPr>
              <a:t>version</a:t>
            </a:r>
            <a:r>
              <a:rPr lang="en-US" sz="1400" dirty="0" smtClean="0">
                <a:solidFill>
                  <a:srgbClr val="000000"/>
                </a:solidFill>
                <a:latin typeface="Courier New"/>
              </a:rPr>
              <a:t>=</a:t>
            </a:r>
            <a:r>
              <a:rPr lang="en-US" sz="1400" i="1" dirty="0" smtClean="0">
                <a:solidFill>
                  <a:srgbClr val="2A00FF"/>
                </a:solidFill>
                <a:latin typeface="Courier New"/>
              </a:rPr>
              <a:t>"1.0" </a:t>
            </a:r>
            <a:r>
              <a:rPr lang="en-US" sz="1400" i="1" dirty="0" smtClean="0">
                <a:solidFill>
                  <a:srgbClr val="7F007F"/>
                </a:solidFill>
                <a:latin typeface="Courier New"/>
              </a:rPr>
              <a:t>encoding</a:t>
            </a:r>
            <a:r>
              <a:rPr lang="en-US" sz="1400" i="1" dirty="0" smtClean="0">
                <a:solidFill>
                  <a:srgbClr val="000000"/>
                </a:solidFill>
                <a:latin typeface="Courier New"/>
              </a:rPr>
              <a:t>=</a:t>
            </a:r>
            <a:r>
              <a:rPr lang="en-US" sz="1400" i="1" dirty="0" smtClean="0">
                <a:solidFill>
                  <a:srgbClr val="2A00FF"/>
                </a:solidFill>
                <a:latin typeface="Courier New"/>
              </a:rPr>
              <a:t>"utf-8"</a:t>
            </a:r>
            <a:r>
              <a:rPr lang="en-US" sz="1400" i="1" dirty="0" smtClean="0">
                <a:solidFill>
                  <a:srgbClr val="008080"/>
                </a:solidFill>
                <a:latin typeface="Courier New"/>
              </a:rPr>
              <a:t>?&gt;</a:t>
            </a:r>
          </a:p>
          <a:p>
            <a:r>
              <a:rPr lang="en-US" sz="1400" dirty="0" smtClean="0">
                <a:solidFill>
                  <a:srgbClr val="000000"/>
                </a:solidFill>
                <a:latin typeface="Courier New"/>
              </a:rPr>
              <a:t>  </a:t>
            </a:r>
            <a:r>
              <a:rPr lang="en-US" sz="1400" dirty="0" smtClean="0">
                <a:solidFill>
                  <a:srgbClr val="008080"/>
                </a:solidFill>
                <a:latin typeface="Courier New"/>
              </a:rPr>
              <a:t>&lt;</a:t>
            </a:r>
            <a:r>
              <a:rPr lang="en-US" sz="1400" dirty="0" err="1" smtClean="0">
                <a:solidFill>
                  <a:srgbClr val="3F7F7F"/>
                </a:solidFill>
                <a:latin typeface="Courier New"/>
              </a:rPr>
              <a:t>RelativeLayout</a:t>
            </a:r>
            <a:r>
              <a:rPr lang="en-US" sz="1400" dirty="0" smtClean="0">
                <a:solidFill>
                  <a:srgbClr val="3F7F7F"/>
                </a:solidFill>
                <a:latin typeface="Courier New"/>
              </a:rPr>
              <a:t> </a:t>
            </a:r>
          </a:p>
          <a:p>
            <a:r>
              <a:rPr lang="en-US" sz="1400" dirty="0" smtClean="0">
                <a:latin typeface="Courier New"/>
              </a:rPr>
              <a:t>        </a:t>
            </a:r>
            <a:r>
              <a:rPr lang="en-US" sz="1400" dirty="0" err="1" smtClean="0">
                <a:solidFill>
                  <a:srgbClr val="7F007F"/>
                </a:solidFill>
                <a:latin typeface="Courier New"/>
              </a:rPr>
              <a:t>xmlns:android</a:t>
            </a:r>
            <a:r>
              <a:rPr lang="en-US" sz="1400" dirty="0" smtClean="0">
                <a:solidFill>
                  <a:srgbClr val="000000"/>
                </a:solidFill>
                <a:latin typeface="Courier New"/>
              </a:rPr>
              <a:t>=</a:t>
            </a:r>
            <a:r>
              <a:rPr lang="en-US" sz="1400" i="1" dirty="0" smtClean="0">
                <a:solidFill>
                  <a:srgbClr val="2A00FF"/>
                </a:solidFill>
                <a:latin typeface="Courier New"/>
              </a:rPr>
              <a:t>"http://schemas.android.com/apk/res/android" </a:t>
            </a:r>
          </a:p>
          <a:p>
            <a:r>
              <a:rPr lang="en-US" sz="1400" dirty="0" smtClean="0">
                <a:latin typeface="Courier New"/>
              </a:rPr>
              <a:t>        </a:t>
            </a:r>
            <a:r>
              <a:rPr lang="en-US" sz="1400" dirty="0" err="1" smtClean="0">
                <a:solidFill>
                  <a:srgbClr val="7F007F"/>
                </a:solidFill>
                <a:latin typeface="Courier New"/>
              </a:rPr>
              <a:t>android:layout_width</a:t>
            </a:r>
            <a:r>
              <a:rPr lang="en-US" sz="1400" dirty="0" smtClean="0">
                <a:solidFill>
                  <a:srgbClr val="000000"/>
                </a:solidFill>
                <a:latin typeface="Courier New"/>
              </a:rPr>
              <a:t>=</a:t>
            </a:r>
            <a:r>
              <a:rPr lang="en-US" sz="1400" i="1" dirty="0" smtClean="0">
                <a:solidFill>
                  <a:srgbClr val="2A00FF"/>
                </a:solidFill>
                <a:latin typeface="Courier New"/>
              </a:rPr>
              <a:t>"</a:t>
            </a:r>
            <a:r>
              <a:rPr lang="en-US" sz="1400" i="1" dirty="0" err="1" smtClean="0">
                <a:solidFill>
                  <a:srgbClr val="2A00FF"/>
                </a:solidFill>
                <a:latin typeface="Courier New"/>
              </a:rPr>
              <a:t>fill_parent</a:t>
            </a:r>
            <a:r>
              <a:rPr lang="en-US" sz="1400" i="1" dirty="0" smtClean="0">
                <a:solidFill>
                  <a:srgbClr val="2A00FF"/>
                </a:solidFill>
                <a:latin typeface="Courier New"/>
              </a:rPr>
              <a:t>" </a:t>
            </a:r>
          </a:p>
          <a:p>
            <a:r>
              <a:rPr lang="en-US" sz="1400" dirty="0" smtClean="0">
                <a:latin typeface="Courier New"/>
              </a:rPr>
              <a:t>        </a:t>
            </a:r>
            <a:r>
              <a:rPr lang="en-US" sz="1400" dirty="0" err="1" smtClean="0">
                <a:solidFill>
                  <a:srgbClr val="7F007F"/>
                </a:solidFill>
                <a:latin typeface="Courier New"/>
              </a:rPr>
              <a:t>android:layout_height</a:t>
            </a:r>
            <a:r>
              <a:rPr lang="en-US" sz="1400" dirty="0" smtClean="0">
                <a:solidFill>
                  <a:srgbClr val="000000"/>
                </a:solidFill>
                <a:latin typeface="Courier New"/>
              </a:rPr>
              <a:t>=</a:t>
            </a:r>
            <a:r>
              <a:rPr lang="en-US" sz="1400" i="1" dirty="0" smtClean="0">
                <a:solidFill>
                  <a:srgbClr val="2A00FF"/>
                </a:solidFill>
                <a:latin typeface="Courier New"/>
              </a:rPr>
              <a:t>"</a:t>
            </a:r>
            <a:r>
              <a:rPr lang="en-US" sz="1400" i="1" dirty="0" err="1" smtClean="0">
                <a:solidFill>
                  <a:srgbClr val="2A00FF"/>
                </a:solidFill>
                <a:latin typeface="Courier New"/>
              </a:rPr>
              <a:t>fill_parent</a:t>
            </a:r>
            <a:r>
              <a:rPr lang="en-US" sz="1400" i="1" dirty="0" smtClean="0">
                <a:solidFill>
                  <a:srgbClr val="2A00FF"/>
                </a:solidFill>
                <a:latin typeface="Courier New"/>
              </a:rPr>
              <a:t>"</a:t>
            </a:r>
            <a:r>
              <a:rPr lang="en-US" sz="1400" i="1" dirty="0" smtClean="0">
                <a:solidFill>
                  <a:srgbClr val="008080"/>
                </a:solidFill>
                <a:latin typeface="Courier New"/>
              </a:rPr>
              <a:t>&gt;</a:t>
            </a:r>
          </a:p>
          <a:p>
            <a:endParaRPr lang="en-US" sz="1400" i="1" dirty="0" smtClean="0">
              <a:solidFill>
                <a:srgbClr val="008080"/>
              </a:solidFill>
              <a:latin typeface="Courier New"/>
            </a:endParaRPr>
          </a:p>
          <a:p>
            <a:r>
              <a:rPr lang="en-US" sz="1400" dirty="0" smtClean="0">
                <a:solidFill>
                  <a:srgbClr val="000000"/>
                </a:solidFill>
                <a:latin typeface="Courier New"/>
              </a:rPr>
              <a:t>  </a:t>
            </a:r>
            <a:r>
              <a:rPr lang="en-US" sz="1400" dirty="0" smtClean="0">
                <a:solidFill>
                  <a:srgbClr val="008080"/>
                </a:solidFill>
                <a:latin typeface="Courier New"/>
              </a:rPr>
              <a:t>&lt;</a:t>
            </a:r>
            <a:r>
              <a:rPr lang="en-US" sz="1400" dirty="0" err="1" smtClean="0">
                <a:solidFill>
                  <a:srgbClr val="3F7F7F"/>
                </a:solidFill>
                <a:latin typeface="Courier New"/>
              </a:rPr>
              <a:t>com.google.android.maps.MapView</a:t>
            </a:r>
            <a:r>
              <a:rPr lang="en-US" sz="1400" dirty="0" smtClean="0">
                <a:solidFill>
                  <a:srgbClr val="3F7F7F"/>
                </a:solidFill>
                <a:latin typeface="Courier New"/>
              </a:rPr>
              <a:t> </a:t>
            </a:r>
          </a:p>
          <a:p>
            <a:r>
              <a:rPr lang="en-US" sz="1400" dirty="0" smtClean="0">
                <a:latin typeface="Courier New"/>
              </a:rPr>
              <a:t>        </a:t>
            </a:r>
            <a:r>
              <a:rPr lang="en-US" sz="1400" dirty="0" err="1" smtClean="0">
                <a:solidFill>
                  <a:srgbClr val="7F007F"/>
                </a:solidFill>
                <a:latin typeface="Courier New"/>
              </a:rPr>
              <a:t>android:id</a:t>
            </a:r>
            <a:r>
              <a:rPr lang="en-US" sz="1400" dirty="0" smtClean="0">
                <a:solidFill>
                  <a:srgbClr val="000000"/>
                </a:solidFill>
                <a:latin typeface="Courier New"/>
              </a:rPr>
              <a:t>=</a:t>
            </a:r>
            <a:r>
              <a:rPr lang="en-US" sz="1400" i="1" dirty="0" smtClean="0">
                <a:solidFill>
                  <a:srgbClr val="2A00FF"/>
                </a:solidFill>
                <a:latin typeface="Courier New"/>
              </a:rPr>
              <a:t>"@+id/map" </a:t>
            </a:r>
          </a:p>
          <a:p>
            <a:r>
              <a:rPr lang="en-US" sz="1400" dirty="0" smtClean="0">
                <a:latin typeface="Courier New"/>
              </a:rPr>
              <a:t>        </a:t>
            </a:r>
            <a:r>
              <a:rPr lang="en-US" sz="1400" dirty="0" err="1" smtClean="0">
                <a:solidFill>
                  <a:srgbClr val="7F007F"/>
                </a:solidFill>
                <a:latin typeface="Courier New"/>
              </a:rPr>
              <a:t>android:layout_width</a:t>
            </a:r>
            <a:r>
              <a:rPr lang="en-US" sz="1400" dirty="0" smtClean="0">
                <a:solidFill>
                  <a:srgbClr val="000000"/>
                </a:solidFill>
                <a:latin typeface="Courier New"/>
              </a:rPr>
              <a:t>=</a:t>
            </a:r>
            <a:r>
              <a:rPr lang="en-US" sz="1400" i="1" dirty="0" smtClean="0">
                <a:solidFill>
                  <a:srgbClr val="2A00FF"/>
                </a:solidFill>
                <a:latin typeface="Courier New"/>
              </a:rPr>
              <a:t>"</a:t>
            </a:r>
            <a:r>
              <a:rPr lang="en-US" sz="1400" i="1" dirty="0" err="1" smtClean="0">
                <a:solidFill>
                  <a:srgbClr val="2A00FF"/>
                </a:solidFill>
                <a:latin typeface="Courier New"/>
              </a:rPr>
              <a:t>fill_parent</a:t>
            </a:r>
            <a:r>
              <a:rPr lang="en-US" sz="1400" i="1" dirty="0" smtClean="0">
                <a:solidFill>
                  <a:srgbClr val="2A00FF"/>
                </a:solidFill>
                <a:latin typeface="Courier New"/>
              </a:rPr>
              <a:t>" </a:t>
            </a:r>
          </a:p>
          <a:p>
            <a:r>
              <a:rPr lang="en-US" sz="1400" dirty="0" smtClean="0">
                <a:latin typeface="Courier New"/>
              </a:rPr>
              <a:t>        </a:t>
            </a:r>
            <a:r>
              <a:rPr lang="en-US" sz="1400" dirty="0" err="1" smtClean="0">
                <a:solidFill>
                  <a:srgbClr val="7F007F"/>
                </a:solidFill>
                <a:latin typeface="Courier New"/>
              </a:rPr>
              <a:t>android:layout_height</a:t>
            </a:r>
            <a:r>
              <a:rPr lang="en-US" sz="1400" dirty="0" smtClean="0">
                <a:solidFill>
                  <a:srgbClr val="000000"/>
                </a:solidFill>
                <a:latin typeface="Courier New"/>
              </a:rPr>
              <a:t>=</a:t>
            </a:r>
            <a:r>
              <a:rPr lang="en-US" sz="1400" i="1" dirty="0" smtClean="0">
                <a:solidFill>
                  <a:srgbClr val="2A00FF"/>
                </a:solidFill>
                <a:latin typeface="Courier New"/>
              </a:rPr>
              <a:t>"</a:t>
            </a:r>
            <a:r>
              <a:rPr lang="en-US" sz="1400" i="1" dirty="0" err="1" smtClean="0">
                <a:solidFill>
                  <a:srgbClr val="2A00FF"/>
                </a:solidFill>
                <a:latin typeface="Courier New"/>
              </a:rPr>
              <a:t>fill_parent</a:t>
            </a:r>
            <a:r>
              <a:rPr lang="en-US" sz="1400" i="1" dirty="0" smtClean="0">
                <a:solidFill>
                  <a:srgbClr val="2A00FF"/>
                </a:solidFill>
                <a:latin typeface="Courier New"/>
              </a:rPr>
              <a:t>" </a:t>
            </a:r>
          </a:p>
          <a:p>
            <a:r>
              <a:rPr lang="en-US" sz="1400" dirty="0" smtClean="0">
                <a:latin typeface="Courier New"/>
              </a:rPr>
              <a:t>        </a:t>
            </a:r>
            <a:r>
              <a:rPr lang="en-US" sz="1400" dirty="0" err="1" smtClean="0">
                <a:solidFill>
                  <a:srgbClr val="7F007F"/>
                </a:solidFill>
                <a:latin typeface="Courier New"/>
              </a:rPr>
              <a:t>android:apiKey</a:t>
            </a:r>
            <a:r>
              <a:rPr lang="en-US" sz="1400" dirty="0" smtClean="0">
                <a:solidFill>
                  <a:srgbClr val="000000"/>
                </a:solidFill>
                <a:latin typeface="Courier New"/>
              </a:rPr>
              <a:t>=</a:t>
            </a:r>
            <a:r>
              <a:rPr lang="en-US" sz="1400" i="1" dirty="0" smtClean="0">
                <a:solidFill>
                  <a:srgbClr val="2A00FF"/>
                </a:solidFill>
                <a:latin typeface="Courier New"/>
              </a:rPr>
              <a:t>"0SN3rTw6p317v08_uva72oCS_hgPTe92J2t_nwQ" </a:t>
            </a:r>
          </a:p>
          <a:p>
            <a:r>
              <a:rPr lang="en-US" sz="1400" dirty="0" smtClean="0">
                <a:latin typeface="Courier New"/>
              </a:rPr>
              <a:t>        </a:t>
            </a:r>
            <a:r>
              <a:rPr lang="en-US" sz="1400" dirty="0" err="1" smtClean="0">
                <a:solidFill>
                  <a:srgbClr val="7F007F"/>
                </a:solidFill>
                <a:latin typeface="Courier New"/>
              </a:rPr>
              <a:t>android:clickable</a:t>
            </a:r>
            <a:r>
              <a:rPr lang="en-US" sz="1400" dirty="0" smtClean="0">
                <a:solidFill>
                  <a:srgbClr val="000000"/>
                </a:solidFill>
                <a:latin typeface="Courier New"/>
              </a:rPr>
              <a:t>=</a:t>
            </a:r>
            <a:r>
              <a:rPr lang="en-US" sz="1400" i="1" dirty="0" smtClean="0">
                <a:solidFill>
                  <a:srgbClr val="2A00FF"/>
                </a:solidFill>
                <a:latin typeface="Courier New"/>
              </a:rPr>
              <a:t>"true" </a:t>
            </a:r>
            <a:r>
              <a:rPr lang="en-US" sz="1400" i="1" dirty="0" smtClean="0">
                <a:solidFill>
                  <a:srgbClr val="008080"/>
                </a:solidFill>
                <a:latin typeface="Courier New"/>
              </a:rPr>
              <a:t>/&gt;</a:t>
            </a:r>
            <a:r>
              <a:rPr lang="en-US" sz="1400" i="1" dirty="0" smtClean="0">
                <a:solidFill>
                  <a:srgbClr val="000000"/>
                </a:solidFill>
                <a:latin typeface="Courier New"/>
              </a:rPr>
              <a:t> </a:t>
            </a:r>
          </a:p>
          <a:p>
            <a:endParaRPr lang="en-US" sz="1400" i="1" dirty="0" smtClean="0">
              <a:solidFill>
                <a:srgbClr val="000000"/>
              </a:solidFill>
              <a:latin typeface="Courier New"/>
            </a:endParaRPr>
          </a:p>
          <a:p>
            <a:r>
              <a:rPr lang="en-US" sz="1400" dirty="0" smtClean="0">
                <a:solidFill>
                  <a:srgbClr val="000000"/>
                </a:solidFill>
                <a:latin typeface="Courier New"/>
              </a:rPr>
              <a:t>  </a:t>
            </a:r>
            <a:r>
              <a:rPr lang="en-US" sz="1400" dirty="0" smtClean="0">
                <a:solidFill>
                  <a:srgbClr val="008080"/>
                </a:solidFill>
                <a:latin typeface="Courier New"/>
              </a:rPr>
              <a:t>&lt;/</a:t>
            </a:r>
            <a:r>
              <a:rPr lang="en-US" sz="1400" dirty="0" err="1" smtClean="0">
                <a:solidFill>
                  <a:srgbClr val="3F7F7F"/>
                </a:solidFill>
                <a:latin typeface="Courier New"/>
              </a:rPr>
              <a:t>RelativeLayout</a:t>
            </a:r>
            <a:r>
              <a:rPr lang="en-US" sz="1400" dirty="0" smtClean="0">
                <a:solidFill>
                  <a:srgbClr val="008080"/>
                </a:solidFill>
                <a:latin typeface="Courier New"/>
              </a:rPr>
              <a:t>&gt;</a:t>
            </a:r>
            <a:endParaRPr lang="en-US" sz="14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38</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4893647"/>
          </a:xfrm>
          <a:prstGeom prst="rect">
            <a:avLst/>
          </a:prstGeom>
          <a:solidFill>
            <a:schemeClr val="bg1">
              <a:lumMod val="95000"/>
            </a:schemeClr>
          </a:solidFill>
          <a:ln>
            <a:solidFill>
              <a:schemeClr val="bg1">
                <a:lumMod val="65000"/>
              </a:schemeClr>
            </a:solidFill>
          </a:ln>
        </p:spPr>
        <p:txBody>
          <a:bodyPr wrap="square" rtlCol="0">
            <a:spAutoFit/>
          </a:bodyPr>
          <a:lstStyle/>
          <a:p>
            <a:r>
              <a:rPr lang="en-US" sz="1200" dirty="0" smtClean="0">
                <a:solidFill>
                  <a:srgbClr val="008080"/>
                </a:solidFill>
                <a:latin typeface="Courier New"/>
              </a:rPr>
              <a:t>&lt;?</a:t>
            </a:r>
            <a:r>
              <a:rPr lang="en-US" sz="1200" dirty="0" smtClean="0">
                <a:solidFill>
                  <a:srgbClr val="3F7F7F"/>
                </a:solidFill>
                <a:latin typeface="Courier New"/>
              </a:rPr>
              <a:t>xml </a:t>
            </a:r>
            <a:r>
              <a:rPr lang="en-US" sz="1200" dirty="0" smtClean="0">
                <a:solidFill>
                  <a:srgbClr val="7F007F"/>
                </a:solidFill>
                <a:latin typeface="Courier New"/>
              </a:rPr>
              <a:t>version</a:t>
            </a:r>
            <a:r>
              <a:rPr lang="en-US" sz="1200" dirty="0" smtClean="0">
                <a:solidFill>
                  <a:srgbClr val="000000"/>
                </a:solidFill>
                <a:latin typeface="Courier New"/>
              </a:rPr>
              <a:t>=</a:t>
            </a:r>
            <a:r>
              <a:rPr lang="en-US" sz="1200" i="1" dirty="0" smtClean="0">
                <a:solidFill>
                  <a:srgbClr val="2A00FF"/>
                </a:solidFill>
                <a:latin typeface="Courier New"/>
              </a:rPr>
              <a:t>"1.0" </a:t>
            </a:r>
            <a:r>
              <a:rPr lang="en-US" sz="1200" i="1" dirty="0" smtClean="0">
                <a:solidFill>
                  <a:srgbClr val="7F007F"/>
                </a:solidFill>
                <a:latin typeface="Courier New"/>
              </a:rPr>
              <a:t>encoding</a:t>
            </a:r>
            <a:r>
              <a:rPr lang="en-US" sz="1200" i="1" dirty="0" smtClean="0">
                <a:solidFill>
                  <a:srgbClr val="000000"/>
                </a:solidFill>
                <a:latin typeface="Courier New"/>
              </a:rPr>
              <a:t>=</a:t>
            </a:r>
            <a:r>
              <a:rPr lang="en-US" sz="1200" i="1" dirty="0" smtClean="0">
                <a:solidFill>
                  <a:srgbClr val="2A00FF"/>
                </a:solidFill>
                <a:latin typeface="Courier New"/>
              </a:rPr>
              <a:t>"utf-8"</a:t>
            </a:r>
            <a:r>
              <a:rPr lang="en-US" sz="1200" i="1" dirty="0" smtClean="0">
                <a:solidFill>
                  <a:srgbClr val="008080"/>
                </a:solidFill>
                <a:latin typeface="Courier New"/>
              </a:rPr>
              <a:t>?&gt;</a:t>
            </a:r>
          </a:p>
          <a:p>
            <a:r>
              <a:rPr lang="en-US" sz="1200" dirty="0" smtClean="0">
                <a:solidFill>
                  <a:srgbClr val="008080"/>
                </a:solidFill>
                <a:latin typeface="Courier New"/>
              </a:rPr>
              <a:t>&lt;</a:t>
            </a:r>
            <a:r>
              <a:rPr lang="en-US" sz="1200" dirty="0" smtClean="0">
                <a:solidFill>
                  <a:srgbClr val="3F7F7F"/>
                </a:solidFill>
                <a:latin typeface="Courier New"/>
              </a:rPr>
              <a:t>manifest </a:t>
            </a:r>
            <a:r>
              <a:rPr lang="en-US" sz="1200" dirty="0" err="1" smtClean="0">
                <a:solidFill>
                  <a:srgbClr val="7F007F"/>
                </a:solidFill>
                <a:latin typeface="Courier New"/>
              </a:rPr>
              <a:t>xmlns:android</a:t>
            </a:r>
            <a:r>
              <a:rPr lang="en-US" sz="1200" dirty="0" smtClean="0">
                <a:solidFill>
                  <a:srgbClr val="000000"/>
                </a:solidFill>
                <a:latin typeface="Courier New"/>
              </a:rPr>
              <a:t>=</a:t>
            </a:r>
            <a:r>
              <a:rPr lang="en-US" sz="1200" i="1" dirty="0" smtClean="0">
                <a:solidFill>
                  <a:srgbClr val="2A00FF"/>
                </a:solidFill>
                <a:latin typeface="Courier New"/>
              </a:rPr>
              <a:t>"http://schemas.android.com/apk/res/android"</a:t>
            </a:r>
          </a:p>
          <a:p>
            <a:r>
              <a:rPr lang="en-US" sz="1200" dirty="0" smtClean="0">
                <a:latin typeface="Courier New"/>
              </a:rPr>
              <a:t>      </a:t>
            </a:r>
            <a:r>
              <a:rPr lang="en-US" sz="1200" dirty="0" smtClean="0">
                <a:solidFill>
                  <a:srgbClr val="7F007F"/>
                </a:solidFill>
                <a:latin typeface="Courier New"/>
              </a:rPr>
              <a:t>package</a:t>
            </a:r>
            <a:r>
              <a:rPr lang="en-US" sz="1200" dirty="0" smtClean="0">
                <a:solidFill>
                  <a:srgbClr val="000000"/>
                </a:solidFill>
                <a:latin typeface="Courier New"/>
              </a:rPr>
              <a:t>=</a:t>
            </a:r>
            <a:r>
              <a:rPr lang="en-US" sz="1200" i="1" dirty="0" smtClean="0">
                <a:solidFill>
                  <a:srgbClr val="2A00FF"/>
                </a:solidFill>
                <a:latin typeface="Courier New"/>
              </a:rPr>
              <a:t>"cis493.mapping"</a:t>
            </a:r>
          </a:p>
          <a:p>
            <a:r>
              <a:rPr lang="en-US" sz="1200" dirty="0" smtClean="0">
                <a:latin typeface="Courier New"/>
              </a:rPr>
              <a:t>      </a:t>
            </a:r>
            <a:r>
              <a:rPr lang="en-US" sz="1200" dirty="0" err="1" smtClean="0">
                <a:solidFill>
                  <a:srgbClr val="7F007F"/>
                </a:solidFill>
                <a:latin typeface="Courier New"/>
              </a:rPr>
              <a:t>android:versionCode</a:t>
            </a:r>
            <a:r>
              <a:rPr lang="en-US" sz="1200" dirty="0" smtClean="0">
                <a:solidFill>
                  <a:srgbClr val="000000"/>
                </a:solidFill>
                <a:latin typeface="Courier New"/>
              </a:rPr>
              <a:t>=</a:t>
            </a:r>
            <a:r>
              <a:rPr lang="en-US" sz="1200" i="1" dirty="0" smtClean="0">
                <a:solidFill>
                  <a:srgbClr val="2A00FF"/>
                </a:solidFill>
                <a:latin typeface="Courier New"/>
              </a:rPr>
              <a:t>"1"</a:t>
            </a:r>
          </a:p>
          <a:p>
            <a:r>
              <a:rPr lang="en-US" sz="1200" dirty="0" smtClean="0">
                <a:latin typeface="Courier New"/>
              </a:rPr>
              <a:t>      </a:t>
            </a:r>
            <a:r>
              <a:rPr lang="en-US" sz="1200" dirty="0" err="1" smtClean="0">
                <a:solidFill>
                  <a:srgbClr val="7F007F"/>
                </a:solidFill>
                <a:latin typeface="Courier New"/>
              </a:rPr>
              <a:t>android:versionName</a:t>
            </a:r>
            <a:r>
              <a:rPr lang="en-US" sz="1200" dirty="0" smtClean="0">
                <a:solidFill>
                  <a:srgbClr val="000000"/>
                </a:solidFill>
                <a:latin typeface="Courier New"/>
              </a:rPr>
              <a:t>=</a:t>
            </a:r>
            <a:r>
              <a:rPr lang="en-US" sz="1200" i="1" dirty="0" smtClean="0">
                <a:solidFill>
                  <a:srgbClr val="2A00FF"/>
                </a:solidFill>
                <a:latin typeface="Courier New"/>
              </a:rPr>
              <a:t>"1.0"</a:t>
            </a:r>
            <a:r>
              <a:rPr lang="en-US" sz="1200" i="1" dirty="0" smtClean="0">
                <a:solidFill>
                  <a:srgbClr val="008080"/>
                </a:solidFill>
                <a:latin typeface="Courier New"/>
              </a:rPr>
              <a:t>&gt;</a:t>
            </a:r>
          </a:p>
          <a:p>
            <a:endParaRPr lang="en-US" sz="1200" dirty="0" smtClean="0">
              <a:solidFill>
                <a:srgbClr val="000000"/>
              </a:solidFill>
              <a:latin typeface="Courier New"/>
            </a:endParaRPr>
          </a:p>
          <a:p>
            <a:r>
              <a:rPr lang="en-US" sz="1200" dirty="0" smtClean="0">
                <a:solidFill>
                  <a:srgbClr val="000000"/>
                </a:solidFill>
                <a:latin typeface="Courier New"/>
              </a:rPr>
              <a:t>    </a:t>
            </a:r>
            <a:r>
              <a:rPr lang="en-US" sz="1200" dirty="0" smtClean="0">
                <a:solidFill>
                  <a:srgbClr val="3F5FBF"/>
                </a:solidFill>
                <a:latin typeface="Courier New"/>
              </a:rPr>
              <a:t>&lt;!-- Permissions --&gt;</a:t>
            </a:r>
            <a:r>
              <a:rPr lang="en-US" sz="1200" dirty="0" smtClean="0">
                <a:solidFill>
                  <a:srgbClr val="000000"/>
                </a:solidFill>
                <a:latin typeface="Courier New"/>
              </a:rPr>
              <a:t>  </a:t>
            </a: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uses-permission </a:t>
            </a:r>
            <a:r>
              <a:rPr lang="en-US" sz="1200" dirty="0" err="1" smtClean="0">
                <a:solidFill>
                  <a:srgbClr val="7F007F"/>
                </a:solidFill>
                <a:latin typeface="Courier New"/>
              </a:rPr>
              <a:t>android:name</a:t>
            </a:r>
            <a:r>
              <a:rPr lang="en-US" sz="1200" dirty="0" smtClean="0">
                <a:solidFill>
                  <a:srgbClr val="000000"/>
                </a:solidFill>
                <a:latin typeface="Courier New"/>
              </a:rPr>
              <a:t>=</a:t>
            </a:r>
            <a:r>
              <a:rPr lang="en-US" sz="1200" i="1" dirty="0" smtClean="0">
                <a:solidFill>
                  <a:srgbClr val="2A00FF"/>
                </a:solidFill>
                <a:latin typeface="Courier New"/>
              </a:rPr>
              <a:t>"</a:t>
            </a:r>
            <a:r>
              <a:rPr lang="en-US" sz="1200" i="1" dirty="0" err="1" smtClean="0">
                <a:solidFill>
                  <a:srgbClr val="2A00FF"/>
                </a:solidFill>
                <a:latin typeface="Courier New"/>
              </a:rPr>
              <a:t>android.permission.ACCESS_COARSE_LOCATION</a:t>
            </a:r>
            <a:r>
              <a:rPr lang="en-US" sz="1200" i="1" dirty="0" smtClean="0">
                <a:solidFill>
                  <a:srgbClr val="2A00FF"/>
                </a:solidFill>
                <a:latin typeface="Courier New"/>
              </a:rPr>
              <a:t>" </a:t>
            </a:r>
            <a:r>
              <a:rPr lang="en-US" sz="1200" i="1" dirty="0" smtClean="0">
                <a:solidFill>
                  <a:srgbClr val="008080"/>
                </a:solidFill>
                <a:latin typeface="Courier New"/>
              </a:rPr>
              <a:t>/&gt;</a:t>
            </a:r>
            <a:r>
              <a:rPr lang="en-US" sz="1200" i="1" dirty="0" smtClean="0">
                <a:solidFill>
                  <a:srgbClr val="000000"/>
                </a:solidFill>
                <a:latin typeface="Courier New"/>
              </a:rPr>
              <a:t> </a:t>
            </a: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uses-permission </a:t>
            </a:r>
            <a:r>
              <a:rPr lang="en-US" sz="1200" dirty="0" err="1" smtClean="0">
                <a:solidFill>
                  <a:srgbClr val="7F007F"/>
                </a:solidFill>
                <a:latin typeface="Courier New"/>
              </a:rPr>
              <a:t>android:name</a:t>
            </a:r>
            <a:r>
              <a:rPr lang="en-US" sz="1200" dirty="0" smtClean="0">
                <a:solidFill>
                  <a:srgbClr val="000000"/>
                </a:solidFill>
                <a:latin typeface="Courier New"/>
              </a:rPr>
              <a:t>=</a:t>
            </a:r>
            <a:r>
              <a:rPr lang="en-US" sz="1200" i="1" dirty="0" smtClean="0">
                <a:solidFill>
                  <a:srgbClr val="2A00FF"/>
                </a:solidFill>
                <a:latin typeface="Courier New"/>
              </a:rPr>
              <a:t>"</a:t>
            </a:r>
            <a:r>
              <a:rPr lang="en-US" sz="1200" i="1" dirty="0" err="1" smtClean="0">
                <a:solidFill>
                  <a:srgbClr val="2A00FF"/>
                </a:solidFill>
                <a:latin typeface="Courier New"/>
              </a:rPr>
              <a:t>android.permission.INTERNET</a:t>
            </a:r>
            <a:r>
              <a:rPr lang="en-US" sz="1200" i="1" dirty="0" smtClean="0">
                <a:solidFill>
                  <a:srgbClr val="2A00FF"/>
                </a:solidFill>
                <a:latin typeface="Courier New"/>
              </a:rPr>
              <a:t>" </a:t>
            </a:r>
            <a:r>
              <a:rPr lang="en-US" sz="1200" i="1" dirty="0" smtClean="0">
                <a:solidFill>
                  <a:srgbClr val="008080"/>
                </a:solidFill>
                <a:latin typeface="Courier New"/>
              </a:rPr>
              <a:t>/&gt;</a:t>
            </a:r>
            <a:r>
              <a:rPr lang="en-US" sz="1200" i="1" dirty="0" smtClean="0">
                <a:solidFill>
                  <a:srgbClr val="000000"/>
                </a:solidFill>
                <a:latin typeface="Courier New"/>
              </a:rPr>
              <a:t>      </a:t>
            </a: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uses-</a:t>
            </a:r>
            <a:r>
              <a:rPr lang="en-US" sz="1200" dirty="0" err="1" smtClean="0">
                <a:solidFill>
                  <a:srgbClr val="3F7F7F"/>
                </a:solidFill>
                <a:latin typeface="Courier New"/>
              </a:rPr>
              <a:t>sdk</a:t>
            </a:r>
            <a:r>
              <a:rPr lang="en-US" sz="1200" dirty="0" smtClean="0">
                <a:solidFill>
                  <a:srgbClr val="3F7F7F"/>
                </a:solidFill>
                <a:latin typeface="Courier New"/>
              </a:rPr>
              <a:t> </a:t>
            </a:r>
            <a:r>
              <a:rPr lang="en-US" sz="1200" dirty="0" err="1" smtClean="0">
                <a:solidFill>
                  <a:srgbClr val="7F007F"/>
                </a:solidFill>
                <a:latin typeface="Courier New"/>
              </a:rPr>
              <a:t>android:minSdkVersion</a:t>
            </a:r>
            <a:r>
              <a:rPr lang="en-US" sz="1200" dirty="0" smtClean="0">
                <a:solidFill>
                  <a:srgbClr val="000000"/>
                </a:solidFill>
                <a:latin typeface="Courier New"/>
              </a:rPr>
              <a:t>=</a:t>
            </a:r>
            <a:r>
              <a:rPr lang="en-US" sz="1200" i="1" dirty="0" smtClean="0">
                <a:solidFill>
                  <a:srgbClr val="2A00FF"/>
                </a:solidFill>
                <a:latin typeface="Courier New"/>
              </a:rPr>
              <a:t>"4" </a:t>
            </a:r>
            <a:r>
              <a:rPr lang="en-US" sz="1200" i="1" dirty="0" smtClean="0">
                <a:solidFill>
                  <a:srgbClr val="008080"/>
                </a:solidFill>
                <a:latin typeface="Courier New"/>
              </a:rPr>
              <a:t>/&gt;</a:t>
            </a:r>
            <a:r>
              <a:rPr lang="en-US" sz="1200" i="1" dirty="0" smtClean="0">
                <a:solidFill>
                  <a:srgbClr val="000000"/>
                </a:solidFill>
                <a:latin typeface="Courier New"/>
              </a:rPr>
              <a:t>    </a:t>
            </a:r>
          </a:p>
          <a:p>
            <a:endParaRPr lang="fr-FR" sz="1200" dirty="0" smtClean="0">
              <a:solidFill>
                <a:srgbClr val="000000"/>
              </a:solidFill>
              <a:latin typeface="Courier New"/>
            </a:endParaRPr>
          </a:p>
          <a:p>
            <a:r>
              <a:rPr lang="fr-FR" sz="1200" dirty="0" smtClean="0">
                <a:solidFill>
                  <a:srgbClr val="000000"/>
                </a:solidFill>
                <a:latin typeface="Courier New"/>
              </a:rPr>
              <a:t>    </a:t>
            </a:r>
            <a:r>
              <a:rPr lang="fr-FR" sz="1200" dirty="0" smtClean="0">
                <a:solidFill>
                  <a:srgbClr val="008080"/>
                </a:solidFill>
                <a:latin typeface="Courier New"/>
              </a:rPr>
              <a:t>&lt;</a:t>
            </a:r>
            <a:r>
              <a:rPr lang="fr-FR" sz="1200" dirty="0" smtClean="0">
                <a:solidFill>
                  <a:srgbClr val="3F7F7F"/>
                </a:solidFill>
                <a:latin typeface="Courier New"/>
              </a:rPr>
              <a:t>application </a:t>
            </a:r>
            <a:r>
              <a:rPr lang="fr-FR" sz="1200" dirty="0" err="1" smtClean="0">
                <a:solidFill>
                  <a:srgbClr val="7F007F"/>
                </a:solidFill>
                <a:latin typeface="Courier New"/>
              </a:rPr>
              <a:t>android:icon</a:t>
            </a:r>
            <a:r>
              <a:rPr lang="fr-FR" sz="1200" dirty="0" smtClean="0">
                <a:solidFill>
                  <a:srgbClr val="000000"/>
                </a:solidFill>
                <a:latin typeface="Courier New"/>
              </a:rPr>
              <a:t>=</a:t>
            </a:r>
            <a:r>
              <a:rPr lang="fr-FR" sz="1200" i="1" dirty="0" smtClean="0">
                <a:solidFill>
                  <a:srgbClr val="2A00FF"/>
                </a:solidFill>
                <a:latin typeface="Courier New"/>
              </a:rPr>
              <a:t>"@</a:t>
            </a:r>
            <a:r>
              <a:rPr lang="fr-FR" sz="1200" i="1" dirty="0" err="1" smtClean="0">
                <a:solidFill>
                  <a:srgbClr val="2A00FF"/>
                </a:solidFill>
                <a:latin typeface="Courier New"/>
              </a:rPr>
              <a:t>drawable</a:t>
            </a:r>
            <a:r>
              <a:rPr lang="fr-FR" sz="1200" i="1" dirty="0" smtClean="0">
                <a:solidFill>
                  <a:srgbClr val="2A00FF"/>
                </a:solidFill>
                <a:latin typeface="Courier New"/>
              </a:rPr>
              <a:t>/</a:t>
            </a:r>
            <a:r>
              <a:rPr lang="fr-FR" sz="1200" i="1" dirty="0" err="1" smtClean="0">
                <a:solidFill>
                  <a:srgbClr val="2A00FF"/>
                </a:solidFill>
                <a:latin typeface="Courier New"/>
              </a:rPr>
              <a:t>icon</a:t>
            </a:r>
            <a:r>
              <a:rPr lang="fr-FR" sz="1200" i="1" dirty="0" smtClean="0">
                <a:solidFill>
                  <a:srgbClr val="2A00FF"/>
                </a:solidFill>
                <a:latin typeface="Courier New"/>
              </a:rPr>
              <a:t>" </a:t>
            </a:r>
            <a:r>
              <a:rPr lang="fr-FR" sz="1200" i="1" dirty="0" err="1" smtClean="0">
                <a:solidFill>
                  <a:srgbClr val="7F007F"/>
                </a:solidFill>
                <a:latin typeface="Courier New"/>
              </a:rPr>
              <a:t>android:label</a:t>
            </a:r>
            <a:r>
              <a:rPr lang="fr-FR" sz="1200" i="1" dirty="0" smtClean="0">
                <a:solidFill>
                  <a:srgbClr val="000000"/>
                </a:solidFill>
                <a:latin typeface="Courier New"/>
              </a:rPr>
              <a:t>=</a:t>
            </a:r>
            <a:r>
              <a:rPr lang="fr-FR" sz="1200" i="1" dirty="0" smtClean="0">
                <a:solidFill>
                  <a:srgbClr val="2A00FF"/>
                </a:solidFill>
                <a:latin typeface="Courier New"/>
              </a:rPr>
              <a:t>"@string/</a:t>
            </a:r>
            <a:r>
              <a:rPr lang="fr-FR" sz="1200" i="1" dirty="0" err="1" smtClean="0">
                <a:solidFill>
                  <a:srgbClr val="2A00FF"/>
                </a:solidFill>
                <a:latin typeface="Courier New"/>
              </a:rPr>
              <a:t>app_name</a:t>
            </a:r>
            <a:r>
              <a:rPr lang="fr-FR" sz="1200" i="1" dirty="0" smtClean="0">
                <a:solidFill>
                  <a:srgbClr val="2A00FF"/>
                </a:solidFill>
                <a:latin typeface="Courier New"/>
              </a:rPr>
              <a:t>"</a:t>
            </a:r>
            <a:r>
              <a:rPr lang="fr-FR" sz="1200" i="1" dirty="0" smtClean="0">
                <a:solidFill>
                  <a:srgbClr val="008080"/>
                </a:solidFill>
                <a:latin typeface="Courier New"/>
              </a:rPr>
              <a:t>&gt;</a:t>
            </a:r>
          </a:p>
          <a:p>
            <a:endParaRPr lang="fr-FR" sz="1200" i="1" dirty="0" smtClean="0">
              <a:solidFill>
                <a:srgbClr val="008080"/>
              </a:solidFill>
              <a:latin typeface="Courier New"/>
            </a:endParaRP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uses-library </a:t>
            </a:r>
            <a:r>
              <a:rPr lang="en-US" sz="1200" dirty="0" err="1" smtClean="0">
                <a:solidFill>
                  <a:srgbClr val="7F007F"/>
                </a:solidFill>
                <a:latin typeface="Courier New"/>
              </a:rPr>
              <a:t>android:name</a:t>
            </a:r>
            <a:r>
              <a:rPr lang="en-US" sz="1200" dirty="0" smtClean="0">
                <a:solidFill>
                  <a:srgbClr val="000000"/>
                </a:solidFill>
                <a:latin typeface="Courier New"/>
              </a:rPr>
              <a:t>=</a:t>
            </a:r>
            <a:r>
              <a:rPr lang="en-US" sz="1200" i="1" dirty="0" smtClean="0">
                <a:solidFill>
                  <a:srgbClr val="2A00FF"/>
                </a:solidFill>
                <a:latin typeface="Courier New"/>
              </a:rPr>
              <a:t>"</a:t>
            </a:r>
            <a:r>
              <a:rPr lang="en-US" sz="1200" i="1" dirty="0" err="1" smtClean="0">
                <a:solidFill>
                  <a:srgbClr val="2A00FF"/>
                </a:solidFill>
                <a:latin typeface="Courier New"/>
              </a:rPr>
              <a:t>com.google.android.maps</a:t>
            </a:r>
            <a:r>
              <a:rPr lang="en-US" sz="1200" i="1" dirty="0" smtClean="0">
                <a:solidFill>
                  <a:srgbClr val="2A00FF"/>
                </a:solidFill>
                <a:latin typeface="Courier New"/>
              </a:rPr>
              <a:t>" </a:t>
            </a:r>
            <a:r>
              <a:rPr lang="en-US" sz="1200" i="1" dirty="0" smtClean="0">
                <a:solidFill>
                  <a:srgbClr val="008080"/>
                </a:solidFill>
                <a:latin typeface="Courier New"/>
              </a:rPr>
              <a:t>/&gt;</a:t>
            </a:r>
          </a:p>
          <a:p>
            <a:endParaRPr lang="en-US" sz="1200" dirty="0" smtClean="0">
              <a:solidFill>
                <a:srgbClr val="000000"/>
              </a:solidFill>
              <a:latin typeface="Courier New"/>
            </a:endParaRP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activity </a:t>
            </a:r>
            <a:r>
              <a:rPr lang="en-US" sz="1200" dirty="0" err="1" smtClean="0">
                <a:solidFill>
                  <a:srgbClr val="7F007F"/>
                </a:solidFill>
                <a:latin typeface="Courier New"/>
              </a:rPr>
              <a:t>android:name</a:t>
            </a:r>
            <a:r>
              <a:rPr lang="en-US" sz="1200" dirty="0" smtClean="0">
                <a:solidFill>
                  <a:srgbClr val="000000"/>
                </a:solidFill>
                <a:latin typeface="Courier New"/>
              </a:rPr>
              <a:t>=</a:t>
            </a:r>
            <a:r>
              <a:rPr lang="en-US" sz="1200" i="1" dirty="0" smtClean="0">
                <a:solidFill>
                  <a:srgbClr val="2A00FF"/>
                </a:solidFill>
                <a:latin typeface="Courier New"/>
              </a:rPr>
              <a:t>"</a:t>
            </a:r>
            <a:r>
              <a:rPr lang="en-US" sz="1200" i="1" dirty="0" err="1" smtClean="0">
                <a:solidFill>
                  <a:srgbClr val="2A00FF"/>
                </a:solidFill>
                <a:latin typeface="Courier New"/>
              </a:rPr>
              <a:t>ClevelandRocks</a:t>
            </a:r>
            <a:r>
              <a:rPr lang="en-US" sz="1200" i="1" dirty="0" smtClean="0">
                <a:solidFill>
                  <a:srgbClr val="2A00FF"/>
                </a:solidFill>
                <a:latin typeface="Courier New"/>
              </a:rPr>
              <a:t>"</a:t>
            </a:r>
          </a:p>
          <a:p>
            <a:r>
              <a:rPr lang="en-US" sz="1200" dirty="0" smtClean="0">
                <a:latin typeface="Courier New"/>
              </a:rPr>
              <a:t>                  </a:t>
            </a:r>
            <a:r>
              <a:rPr lang="en-US" sz="1200" dirty="0" err="1" smtClean="0">
                <a:solidFill>
                  <a:srgbClr val="7F007F"/>
                </a:solidFill>
                <a:latin typeface="Courier New"/>
              </a:rPr>
              <a:t>android:label</a:t>
            </a:r>
            <a:r>
              <a:rPr lang="en-US" sz="1200" dirty="0" smtClean="0">
                <a:solidFill>
                  <a:srgbClr val="000000"/>
                </a:solidFill>
                <a:latin typeface="Courier New"/>
              </a:rPr>
              <a:t>=</a:t>
            </a:r>
            <a:r>
              <a:rPr lang="en-US" sz="1200" i="1" dirty="0" smtClean="0">
                <a:solidFill>
                  <a:srgbClr val="2A00FF"/>
                </a:solidFill>
                <a:latin typeface="Courier New"/>
              </a:rPr>
              <a:t>"Cleveland Rocks"</a:t>
            </a:r>
            <a:r>
              <a:rPr lang="en-US" sz="1200" i="1" dirty="0" smtClean="0">
                <a:solidFill>
                  <a:srgbClr val="008080"/>
                </a:solidFill>
                <a:latin typeface="Courier New"/>
              </a:rPr>
              <a:t>&gt;</a:t>
            </a: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intent-filter</a:t>
            </a:r>
            <a:r>
              <a:rPr lang="en-US" sz="1200" dirty="0" smtClean="0">
                <a:solidFill>
                  <a:srgbClr val="008080"/>
                </a:solidFill>
                <a:latin typeface="Courier New"/>
              </a:rPr>
              <a:t>&gt;</a:t>
            </a: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action </a:t>
            </a:r>
            <a:r>
              <a:rPr lang="en-US" sz="1200" dirty="0" err="1" smtClean="0">
                <a:solidFill>
                  <a:srgbClr val="7F007F"/>
                </a:solidFill>
                <a:latin typeface="Courier New"/>
              </a:rPr>
              <a:t>android:name</a:t>
            </a:r>
            <a:r>
              <a:rPr lang="en-US" sz="1200" dirty="0" smtClean="0">
                <a:solidFill>
                  <a:srgbClr val="000000"/>
                </a:solidFill>
                <a:latin typeface="Courier New"/>
              </a:rPr>
              <a:t>=</a:t>
            </a:r>
            <a:r>
              <a:rPr lang="en-US" sz="1200" i="1" dirty="0" smtClean="0">
                <a:solidFill>
                  <a:srgbClr val="2A00FF"/>
                </a:solidFill>
                <a:latin typeface="Courier New"/>
              </a:rPr>
              <a:t>"</a:t>
            </a:r>
            <a:r>
              <a:rPr lang="en-US" sz="1200" i="1" dirty="0" err="1" smtClean="0">
                <a:solidFill>
                  <a:srgbClr val="2A00FF"/>
                </a:solidFill>
                <a:latin typeface="Courier New"/>
              </a:rPr>
              <a:t>android.intent.action.MAIN</a:t>
            </a:r>
            <a:r>
              <a:rPr lang="en-US" sz="1200" i="1" dirty="0" smtClean="0">
                <a:solidFill>
                  <a:srgbClr val="2A00FF"/>
                </a:solidFill>
                <a:latin typeface="Courier New"/>
              </a:rPr>
              <a:t>" </a:t>
            </a:r>
            <a:r>
              <a:rPr lang="en-US" sz="1200" i="1" dirty="0" smtClean="0">
                <a:solidFill>
                  <a:srgbClr val="008080"/>
                </a:solidFill>
                <a:latin typeface="Courier New"/>
              </a:rPr>
              <a:t>/&gt;</a:t>
            </a: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category </a:t>
            </a:r>
            <a:r>
              <a:rPr lang="en-US" sz="1200" dirty="0" err="1" smtClean="0">
                <a:solidFill>
                  <a:srgbClr val="7F007F"/>
                </a:solidFill>
                <a:latin typeface="Courier New"/>
              </a:rPr>
              <a:t>android:name</a:t>
            </a:r>
            <a:r>
              <a:rPr lang="en-US" sz="1200" dirty="0" smtClean="0">
                <a:solidFill>
                  <a:srgbClr val="000000"/>
                </a:solidFill>
                <a:latin typeface="Courier New"/>
              </a:rPr>
              <a:t>=</a:t>
            </a:r>
            <a:r>
              <a:rPr lang="en-US" sz="1200" i="1" dirty="0" smtClean="0">
                <a:solidFill>
                  <a:srgbClr val="2A00FF"/>
                </a:solidFill>
                <a:latin typeface="Courier New"/>
              </a:rPr>
              <a:t>"</a:t>
            </a:r>
            <a:r>
              <a:rPr lang="en-US" sz="1200" i="1" dirty="0" err="1" smtClean="0">
                <a:solidFill>
                  <a:srgbClr val="2A00FF"/>
                </a:solidFill>
                <a:latin typeface="Courier New"/>
              </a:rPr>
              <a:t>android.intent.category.LAUNCHER</a:t>
            </a:r>
            <a:r>
              <a:rPr lang="en-US" sz="1200" i="1" dirty="0" smtClean="0">
                <a:solidFill>
                  <a:srgbClr val="2A00FF"/>
                </a:solidFill>
                <a:latin typeface="Courier New"/>
              </a:rPr>
              <a:t>" </a:t>
            </a:r>
            <a:r>
              <a:rPr lang="en-US" sz="1200" i="1" dirty="0" smtClean="0">
                <a:solidFill>
                  <a:srgbClr val="008080"/>
                </a:solidFill>
                <a:latin typeface="Courier New"/>
              </a:rPr>
              <a:t>/&gt;</a:t>
            </a: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intent-filter</a:t>
            </a:r>
            <a:r>
              <a:rPr lang="en-US" sz="1200" dirty="0" smtClean="0">
                <a:solidFill>
                  <a:srgbClr val="008080"/>
                </a:solidFill>
                <a:latin typeface="Courier New"/>
              </a:rPr>
              <a:t>&gt;</a:t>
            </a: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activity</a:t>
            </a:r>
            <a:r>
              <a:rPr lang="en-US" sz="1200" dirty="0" smtClean="0">
                <a:solidFill>
                  <a:srgbClr val="008080"/>
                </a:solidFill>
                <a:latin typeface="Courier New"/>
              </a:rPr>
              <a:t>&gt;</a:t>
            </a:r>
          </a:p>
          <a:p>
            <a:endParaRPr lang="en-US" sz="1200" dirty="0" smtClean="0">
              <a:solidFill>
                <a:srgbClr val="000000"/>
              </a:solidFill>
              <a:latin typeface="Courier New"/>
            </a:endParaRPr>
          </a:p>
          <a:p>
            <a:r>
              <a:rPr lang="en-US" sz="1200" dirty="0" smtClean="0">
                <a:solidFill>
                  <a:srgbClr val="000000"/>
                </a:solidFill>
                <a:latin typeface="Courier New"/>
              </a:rPr>
              <a:t>    </a:t>
            </a:r>
            <a:r>
              <a:rPr lang="en-US" sz="1200" dirty="0" smtClean="0">
                <a:solidFill>
                  <a:srgbClr val="008080"/>
                </a:solidFill>
                <a:latin typeface="Courier New"/>
              </a:rPr>
              <a:t>&lt;/</a:t>
            </a:r>
            <a:r>
              <a:rPr lang="en-US" sz="1200" dirty="0" smtClean="0">
                <a:solidFill>
                  <a:srgbClr val="3F7F7F"/>
                </a:solidFill>
                <a:latin typeface="Courier New"/>
              </a:rPr>
              <a:t>application</a:t>
            </a:r>
            <a:r>
              <a:rPr lang="en-US" sz="1200" dirty="0" smtClean="0">
                <a:solidFill>
                  <a:srgbClr val="008080"/>
                </a:solidFill>
                <a:latin typeface="Courier New"/>
              </a:rPr>
              <a:t>&gt;</a:t>
            </a:r>
          </a:p>
          <a:p>
            <a:endParaRPr lang="en-US" sz="1200" dirty="0" smtClean="0">
              <a:solidFill>
                <a:srgbClr val="008080"/>
              </a:solidFill>
              <a:latin typeface="Courier New"/>
            </a:endParaRPr>
          </a:p>
          <a:p>
            <a:r>
              <a:rPr lang="en-US" sz="1200" dirty="0" smtClean="0">
                <a:solidFill>
                  <a:srgbClr val="008080"/>
                </a:solidFill>
                <a:latin typeface="Courier New"/>
              </a:rPr>
              <a:t>&lt;/</a:t>
            </a:r>
            <a:r>
              <a:rPr lang="en-US" sz="1200" dirty="0" smtClean="0">
                <a:solidFill>
                  <a:srgbClr val="3F7F7F"/>
                </a:solidFill>
                <a:latin typeface="Courier New"/>
              </a:rPr>
              <a:t>manifest</a:t>
            </a:r>
            <a:r>
              <a:rPr lang="en-US" sz="1200" dirty="0" smtClean="0">
                <a:solidFill>
                  <a:srgbClr val="008080"/>
                </a:solidFill>
                <a:latin typeface="Courier New"/>
              </a:rPr>
              <a:t>&gt;</a:t>
            </a:r>
            <a:r>
              <a:rPr lang="en-US" sz="1200" dirty="0" smtClean="0">
                <a:solidFill>
                  <a:srgbClr val="000000"/>
                </a:solidFill>
                <a:latin typeface="Courier New"/>
              </a:rPr>
              <a:t> </a:t>
            </a:r>
            <a:endParaRPr lang="en-US" sz="1200" dirty="0"/>
          </a:p>
        </p:txBody>
      </p:sp>
      <p:sp>
        <p:nvSpPr>
          <p:cNvPr id="10" name="Left Brace 9"/>
          <p:cNvSpPr/>
          <p:nvPr/>
        </p:nvSpPr>
        <p:spPr>
          <a:xfrm>
            <a:off x="914400" y="4267200"/>
            <a:ext cx="152400" cy="1143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Left Brace 10"/>
          <p:cNvSpPr/>
          <p:nvPr/>
        </p:nvSpPr>
        <p:spPr>
          <a:xfrm>
            <a:off x="533400" y="3581400"/>
            <a:ext cx="152400" cy="2286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Left Brace 11"/>
          <p:cNvSpPr/>
          <p:nvPr/>
        </p:nvSpPr>
        <p:spPr>
          <a:xfrm>
            <a:off x="533400" y="2590800"/>
            <a:ext cx="152400" cy="762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39</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5093702"/>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r>
              <a:rPr lang="en-US" sz="1300" b="1" dirty="0" smtClean="0">
                <a:solidFill>
                  <a:srgbClr val="7F0055"/>
                </a:solidFill>
                <a:latin typeface="Courier New"/>
              </a:rPr>
              <a:t>package</a:t>
            </a:r>
            <a:r>
              <a:rPr lang="en-US" sz="1300" b="1" dirty="0" smtClean="0">
                <a:solidFill>
                  <a:srgbClr val="000000"/>
                </a:solidFill>
                <a:latin typeface="Courier New"/>
              </a:rPr>
              <a:t> cis493.mapping;</a:t>
            </a:r>
          </a:p>
          <a:p>
            <a:pPr defTabSz="182880"/>
            <a:r>
              <a:rPr lang="en-US" sz="1300" dirty="0" smtClean="0">
                <a:solidFill>
                  <a:srgbClr val="3F7F5F"/>
                </a:solidFill>
                <a:latin typeface="Courier New"/>
              </a:rPr>
              <a:t>// Mapping CLEVELAND DOWNTOWN - OHIO </a:t>
            </a:r>
          </a:p>
          <a:p>
            <a:pPr defTabSz="182880"/>
            <a:r>
              <a:rPr lang="en-US" sz="1300" dirty="0" smtClean="0">
                <a:solidFill>
                  <a:srgbClr val="3F7F5F"/>
                </a:solidFill>
                <a:latin typeface="Courier New"/>
              </a:rPr>
              <a:t>// demonstrates SHORT &amp; LONG TAP events</a:t>
            </a:r>
          </a:p>
          <a:p>
            <a:pPr defTabSz="182880"/>
            <a:endParaRPr lang="en-US" sz="1300" dirty="0" smtClean="0">
              <a:latin typeface="Courier New"/>
            </a:endParaRP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android.content.res.Resources.NotFoundException</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android.graphics.drawable.Drawable</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android.graphics.Canvas</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android.os.Bundle</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android.view.KeyEvent</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android.view.MotionEvent</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android.widget.Toast</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com.google.android.maps.GeoPoint</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com.google.android.maps.ItemizedOverlay</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com.google.android.maps.MapActivity</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com.google.android.maps.MapView</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com.google.android.maps.OverlayItem</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java.util.ArrayList</a:t>
            </a:r>
            <a:r>
              <a:rPr lang="en-US" sz="1300" b="1" dirty="0" smtClean="0">
                <a:solidFill>
                  <a:srgbClr val="000000"/>
                </a:solidFill>
                <a:latin typeface="Courier New"/>
              </a:rPr>
              <a:t>;</a:t>
            </a:r>
          </a:p>
          <a:p>
            <a:pPr defTabSz="182880"/>
            <a:r>
              <a:rPr lang="en-US" sz="1300" b="1" dirty="0" smtClean="0">
                <a:solidFill>
                  <a:srgbClr val="7F0055"/>
                </a:solidFill>
                <a:latin typeface="Courier New"/>
              </a:rPr>
              <a:t>import</a:t>
            </a:r>
            <a:r>
              <a:rPr lang="en-US" sz="1300" b="1" dirty="0" smtClean="0">
                <a:solidFill>
                  <a:srgbClr val="000000"/>
                </a:solidFill>
                <a:latin typeface="Courier New"/>
              </a:rPr>
              <a:t> </a:t>
            </a:r>
            <a:r>
              <a:rPr lang="en-US" sz="1300" b="1" dirty="0" err="1" smtClean="0">
                <a:solidFill>
                  <a:srgbClr val="000000"/>
                </a:solidFill>
                <a:latin typeface="Courier New"/>
              </a:rPr>
              <a:t>java.util.List</a:t>
            </a:r>
            <a:r>
              <a:rPr lang="en-US" sz="1300" b="1" dirty="0" smtClean="0">
                <a:solidFill>
                  <a:srgbClr val="000000"/>
                </a:solidFill>
                <a:latin typeface="Courier New"/>
              </a:rPr>
              <a:t>;</a:t>
            </a:r>
          </a:p>
          <a:p>
            <a:pPr defTabSz="182880"/>
            <a:endParaRPr lang="en-US" sz="1300" dirty="0" smtClean="0">
              <a:latin typeface="Courier New"/>
            </a:endParaRPr>
          </a:p>
          <a:p>
            <a:pPr defTabSz="182880"/>
            <a:r>
              <a:rPr lang="en-US" sz="1300" b="1" dirty="0" smtClean="0">
                <a:solidFill>
                  <a:srgbClr val="7F0055"/>
                </a:solidFill>
                <a:latin typeface="Courier New"/>
              </a:rPr>
              <a:t>public</a:t>
            </a:r>
            <a:r>
              <a:rPr lang="en-US" sz="1300" b="1" dirty="0" smtClean="0">
                <a:solidFill>
                  <a:srgbClr val="000000"/>
                </a:solidFill>
                <a:latin typeface="Courier New"/>
              </a:rPr>
              <a:t> </a:t>
            </a:r>
            <a:r>
              <a:rPr lang="en-US" sz="1300" b="1" dirty="0" smtClean="0">
                <a:solidFill>
                  <a:srgbClr val="7F0055"/>
                </a:solidFill>
                <a:latin typeface="Courier New"/>
              </a:rPr>
              <a:t>class</a:t>
            </a:r>
            <a:r>
              <a:rPr lang="en-US" sz="1300" b="1" dirty="0" smtClean="0">
                <a:solidFill>
                  <a:srgbClr val="000000"/>
                </a:solidFill>
                <a:latin typeface="Courier New"/>
              </a:rPr>
              <a:t> </a:t>
            </a:r>
            <a:r>
              <a:rPr lang="en-US" sz="1300" b="1" dirty="0" err="1" smtClean="0">
                <a:solidFill>
                  <a:srgbClr val="000000"/>
                </a:solidFill>
                <a:latin typeface="Courier New"/>
              </a:rPr>
              <a:t>ClevelandRocks</a:t>
            </a:r>
            <a:r>
              <a:rPr lang="en-US" sz="1300" b="1" dirty="0" smtClean="0">
                <a:solidFill>
                  <a:srgbClr val="000000"/>
                </a:solidFill>
                <a:latin typeface="Courier New"/>
              </a:rPr>
              <a:t> </a:t>
            </a:r>
            <a:r>
              <a:rPr lang="en-US" sz="1300" b="1" dirty="0" smtClean="0">
                <a:solidFill>
                  <a:srgbClr val="7F0055"/>
                </a:solidFill>
                <a:latin typeface="Courier New"/>
              </a:rPr>
              <a:t>extends</a:t>
            </a:r>
            <a:r>
              <a:rPr lang="en-US" sz="1300" b="1" dirty="0" smtClean="0">
                <a:solidFill>
                  <a:srgbClr val="000000"/>
                </a:solidFill>
                <a:latin typeface="Courier New"/>
              </a:rPr>
              <a:t> </a:t>
            </a:r>
            <a:r>
              <a:rPr lang="en-US" sz="1300" b="1" dirty="0" err="1" smtClean="0">
                <a:solidFill>
                  <a:srgbClr val="000000"/>
                </a:solidFill>
                <a:latin typeface="Courier New"/>
              </a:rPr>
              <a:t>MapActivity</a:t>
            </a:r>
            <a:r>
              <a:rPr lang="en-US" sz="1300" b="1" dirty="0" smtClean="0">
                <a:solidFill>
                  <a:srgbClr val="000000"/>
                </a:solidFill>
                <a:latin typeface="Courier New"/>
              </a:rPr>
              <a:t> {</a:t>
            </a:r>
          </a:p>
          <a:p>
            <a:pPr defTabSz="182880"/>
            <a:r>
              <a:rPr lang="en-US" sz="1300" dirty="0" smtClean="0">
                <a:solidFill>
                  <a:srgbClr val="3F7F5F"/>
                </a:solidFill>
                <a:latin typeface="Courier New"/>
              </a:rPr>
              <a:t>	// handle to the </a:t>
            </a:r>
            <a:r>
              <a:rPr lang="en-US" sz="1300" dirty="0" err="1" smtClean="0">
                <a:solidFill>
                  <a:srgbClr val="3F7F5F"/>
                </a:solidFill>
                <a:latin typeface="Courier New"/>
              </a:rPr>
              <a:t>MapView</a:t>
            </a:r>
            <a:endParaRPr lang="en-US" sz="1300" dirty="0" smtClean="0">
              <a:solidFill>
                <a:srgbClr val="3F7F5F"/>
              </a:solidFill>
              <a:latin typeface="Courier New"/>
            </a:endParaRPr>
          </a:p>
          <a:p>
            <a:pPr defTabSz="182880"/>
            <a:r>
              <a:rPr lang="en-US" sz="1300" b="1" dirty="0" smtClean="0">
                <a:solidFill>
                  <a:srgbClr val="7F0055"/>
                </a:solidFill>
                <a:latin typeface="Courier New"/>
              </a:rPr>
              <a:t>	private</a:t>
            </a:r>
            <a:r>
              <a:rPr lang="en-US" sz="1300" b="1" dirty="0" smtClean="0">
                <a:solidFill>
                  <a:srgbClr val="000000"/>
                </a:solidFill>
                <a:latin typeface="Courier New"/>
              </a:rPr>
              <a:t> </a:t>
            </a:r>
            <a:r>
              <a:rPr lang="en-US" sz="1300" b="1" dirty="0" err="1" smtClean="0">
                <a:solidFill>
                  <a:srgbClr val="000000"/>
                </a:solidFill>
                <a:latin typeface="Courier New"/>
              </a:rPr>
              <a:t>MapView</a:t>
            </a:r>
            <a:r>
              <a:rPr lang="en-US" sz="1300" b="1" dirty="0" smtClean="0">
                <a:solidFill>
                  <a:srgbClr val="000000"/>
                </a:solidFill>
                <a:latin typeface="Courier New"/>
              </a:rPr>
              <a:t> </a:t>
            </a:r>
            <a:r>
              <a:rPr lang="en-US" sz="1300" b="1" dirty="0" smtClean="0">
                <a:solidFill>
                  <a:srgbClr val="0000C0"/>
                </a:solidFill>
                <a:latin typeface="Courier New"/>
              </a:rPr>
              <a:t>map</a:t>
            </a:r>
            <a:r>
              <a:rPr lang="en-US" sz="1300" b="1" dirty="0" smtClean="0">
                <a:solidFill>
                  <a:srgbClr val="000000"/>
                </a:solidFill>
                <a:latin typeface="Courier New"/>
              </a:rPr>
              <a:t> = </a:t>
            </a:r>
            <a:r>
              <a:rPr lang="en-US" sz="1300" b="1" dirty="0" smtClean="0">
                <a:solidFill>
                  <a:srgbClr val="7F0055"/>
                </a:solidFill>
                <a:latin typeface="Courier New"/>
              </a:rPr>
              <a:t>null</a:t>
            </a:r>
            <a:r>
              <a:rPr lang="en-US" sz="1300" b="1" dirty="0" smtClean="0">
                <a:solidFill>
                  <a:srgbClr val="000000"/>
                </a:solidFill>
                <a:latin typeface="Courier New"/>
              </a:rPr>
              <a:t>;</a:t>
            </a:r>
          </a:p>
          <a:p>
            <a:pPr defTabSz="182880"/>
            <a:r>
              <a:rPr lang="en-US" sz="1300" dirty="0" smtClean="0">
                <a:solidFill>
                  <a:srgbClr val="3F7F5F"/>
                </a:solidFill>
                <a:latin typeface="Courier New"/>
              </a:rPr>
              <a:t>	//next two variables are part of a test for </a:t>
            </a:r>
            <a:r>
              <a:rPr lang="en-US" sz="1300" dirty="0" err="1" smtClean="0">
                <a:solidFill>
                  <a:srgbClr val="3F7F5F"/>
                </a:solidFill>
                <a:latin typeface="Courier New"/>
              </a:rPr>
              <a:t>longPress</a:t>
            </a:r>
            <a:r>
              <a:rPr lang="en-US" sz="1300" dirty="0" smtClean="0">
                <a:solidFill>
                  <a:srgbClr val="3F7F5F"/>
                </a:solidFill>
                <a:latin typeface="Courier New"/>
              </a:rPr>
              <a:t> event</a:t>
            </a:r>
          </a:p>
          <a:p>
            <a:pPr defTabSz="182880"/>
            <a:r>
              <a:rPr lang="en-US" sz="1300" b="1" dirty="0" smtClean="0">
                <a:solidFill>
                  <a:srgbClr val="7F0055"/>
                </a:solidFill>
                <a:latin typeface="Courier New"/>
              </a:rPr>
              <a:t>	private</a:t>
            </a:r>
            <a:r>
              <a:rPr lang="en-US" sz="1300" b="1" dirty="0" smtClean="0">
                <a:solidFill>
                  <a:srgbClr val="000000"/>
                </a:solidFill>
                <a:latin typeface="Courier New"/>
              </a:rPr>
              <a:t> </a:t>
            </a:r>
            <a:r>
              <a:rPr lang="en-US" sz="1300" b="1" dirty="0" smtClean="0">
                <a:solidFill>
                  <a:srgbClr val="7F0055"/>
                </a:solidFill>
                <a:latin typeface="Courier New"/>
              </a:rPr>
              <a:t>long</a:t>
            </a:r>
            <a:r>
              <a:rPr lang="en-US" sz="1300" b="1" dirty="0" smtClean="0">
                <a:solidFill>
                  <a:srgbClr val="000000"/>
                </a:solidFill>
                <a:latin typeface="Courier New"/>
              </a:rPr>
              <a:t> </a:t>
            </a:r>
            <a:r>
              <a:rPr lang="en-US" sz="1300" b="1" dirty="0" err="1" smtClean="0">
                <a:solidFill>
                  <a:srgbClr val="0000C0"/>
                </a:solidFill>
                <a:latin typeface="Courier New"/>
              </a:rPr>
              <a:t>lastTouchTimeDown</a:t>
            </a:r>
            <a:r>
              <a:rPr lang="en-US" sz="1300" b="1" dirty="0" smtClean="0">
                <a:solidFill>
                  <a:srgbClr val="000000"/>
                </a:solidFill>
                <a:latin typeface="Courier New"/>
              </a:rPr>
              <a:t> = -1;</a:t>
            </a:r>
          </a:p>
          <a:p>
            <a:pPr defTabSz="182880"/>
            <a:r>
              <a:rPr lang="en-US" sz="1300" b="1" dirty="0" smtClean="0">
                <a:solidFill>
                  <a:srgbClr val="7F0055"/>
                </a:solidFill>
                <a:latin typeface="Courier New"/>
              </a:rPr>
              <a:t>	private</a:t>
            </a:r>
            <a:r>
              <a:rPr lang="en-US" sz="1300" b="1" dirty="0" smtClean="0">
                <a:solidFill>
                  <a:srgbClr val="000000"/>
                </a:solidFill>
                <a:latin typeface="Courier New"/>
              </a:rPr>
              <a:t> </a:t>
            </a:r>
            <a:r>
              <a:rPr lang="en-US" sz="1300" b="1" dirty="0" smtClean="0">
                <a:solidFill>
                  <a:srgbClr val="7F0055"/>
                </a:solidFill>
                <a:latin typeface="Courier New"/>
              </a:rPr>
              <a:t>long</a:t>
            </a:r>
            <a:r>
              <a:rPr lang="en-US" sz="1300" b="1" dirty="0" smtClean="0">
                <a:solidFill>
                  <a:srgbClr val="000000"/>
                </a:solidFill>
                <a:latin typeface="Courier New"/>
              </a:rPr>
              <a:t> </a:t>
            </a:r>
            <a:r>
              <a:rPr lang="en-US" sz="1300" b="1" dirty="0" err="1" smtClean="0">
                <a:solidFill>
                  <a:srgbClr val="0000C0"/>
                </a:solidFill>
                <a:latin typeface="Courier New"/>
              </a:rPr>
              <a:t>lastTouchTimeUp</a:t>
            </a:r>
            <a:r>
              <a:rPr lang="en-US" sz="1300" b="1" dirty="0" smtClean="0">
                <a:solidFill>
                  <a:srgbClr val="000000"/>
                </a:solidFill>
                <a:latin typeface="Courier New"/>
              </a:rPr>
              <a:t> = -1;</a:t>
            </a:r>
            <a:endParaRPr lang="en-US" sz="13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4</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1143000"/>
            <a:ext cx="8229600" cy="5181600"/>
          </a:xfrm>
          <a:prstGeom prst="rect">
            <a:avLst/>
          </a:prstGeom>
        </p:spPr>
        <p:txBody>
          <a:bodyPr>
            <a:noAutofit/>
          </a:bodyPr>
          <a:lstStyle/>
          <a:p>
            <a:r>
              <a:rPr lang="en-US" sz="2400" b="1" dirty="0" smtClean="0">
                <a:solidFill>
                  <a:srgbClr val="0070C0"/>
                </a:solidFill>
              </a:rPr>
              <a:t>Google Maps External Library</a:t>
            </a:r>
          </a:p>
          <a:p>
            <a:endParaRPr lang="en-US" b="1" dirty="0" smtClean="0"/>
          </a:p>
          <a:p>
            <a:pPr lvl="1"/>
            <a:r>
              <a:rPr lang="en-US" dirty="0" smtClean="0"/>
              <a:t>Your application can also use </a:t>
            </a:r>
            <a:r>
              <a:rPr lang="en-US" dirty="0" err="1" smtClean="0">
                <a:solidFill>
                  <a:srgbClr val="C00000"/>
                </a:solidFill>
              </a:rPr>
              <a:t>MapView</a:t>
            </a:r>
            <a:r>
              <a:rPr lang="en-US" dirty="0" smtClean="0"/>
              <a:t> class methods to control the </a:t>
            </a:r>
            <a:r>
              <a:rPr lang="en-US" dirty="0" err="1" smtClean="0"/>
              <a:t>MapView</a:t>
            </a:r>
            <a:r>
              <a:rPr lang="en-US" dirty="0" smtClean="0"/>
              <a:t> programmatically and draw a number of </a:t>
            </a:r>
            <a:r>
              <a:rPr lang="en-US" b="1" dirty="0" smtClean="0">
                <a:solidFill>
                  <a:srgbClr val="C00000"/>
                </a:solidFill>
              </a:rPr>
              <a:t>Overlay</a:t>
            </a:r>
            <a:r>
              <a:rPr lang="en-US" dirty="0" smtClean="0"/>
              <a:t> types on top of the map. </a:t>
            </a:r>
          </a:p>
          <a:p>
            <a:pPr lvl="1"/>
            <a:endParaRPr lang="en-US" dirty="0" smtClean="0"/>
          </a:p>
          <a:p>
            <a:pPr lvl="1"/>
            <a:r>
              <a:rPr lang="en-US" dirty="0" smtClean="0"/>
              <a:t>In general, the </a:t>
            </a:r>
            <a:r>
              <a:rPr lang="en-US" b="1" dirty="0" err="1" smtClean="0">
                <a:solidFill>
                  <a:srgbClr val="C00000"/>
                </a:solidFill>
              </a:rPr>
              <a:t>MapView</a:t>
            </a:r>
            <a:r>
              <a:rPr lang="en-US" dirty="0" smtClean="0"/>
              <a:t> class provides a wrapper around the Google Maps API that lets your application manipulate Google Maps data through class methods, and it lets you work with Maps data as you would other types of Views.</a:t>
            </a:r>
          </a:p>
          <a:p>
            <a:pPr lvl="1"/>
            <a:endParaRPr lang="en-US" dirty="0" smtClean="0"/>
          </a:p>
          <a:p>
            <a:pPr lvl="1"/>
            <a:r>
              <a:rPr lang="en-US" dirty="0" smtClean="0"/>
              <a:t>The Maps external library </a:t>
            </a:r>
            <a:r>
              <a:rPr lang="en-US" i="1" dirty="0" smtClean="0"/>
              <a:t>is not </a:t>
            </a:r>
            <a:r>
              <a:rPr lang="en-US" dirty="0" smtClean="0"/>
              <a:t>part of the standard Android library, so it may not be present on some compliant Android-powered devices. </a:t>
            </a:r>
          </a:p>
          <a:p>
            <a:pPr lvl="1"/>
            <a:endParaRPr lang="en-US" dirty="0" smtClean="0"/>
          </a:p>
          <a:p>
            <a:pPr lvl="1"/>
            <a:r>
              <a:rPr lang="en-US" dirty="0" smtClean="0"/>
              <a:t>By default the Android SDK includes the </a:t>
            </a:r>
            <a:r>
              <a:rPr lang="en-US" i="1" dirty="0" smtClean="0"/>
              <a:t>Google APIs add-on</a:t>
            </a:r>
            <a:r>
              <a:rPr lang="en-US" dirty="0" smtClean="0"/>
              <a:t>, which in turn includes the </a:t>
            </a:r>
            <a:r>
              <a:rPr lang="en-US" i="1" dirty="0" smtClean="0"/>
              <a:t>Maps external library</a:t>
            </a:r>
            <a:r>
              <a:rPr lang="en-US" dirty="0" smtClean="0"/>
              <a:t>.</a:t>
            </a:r>
          </a:p>
          <a:p>
            <a:endParaRPr lang="en-US" dirty="0" smtClean="0"/>
          </a:p>
          <a:p>
            <a:r>
              <a:rPr lang="en-US" dirty="0" smtClean="0"/>
              <a:t/>
            </a:r>
            <a:br>
              <a:rPr lang="en-US" dirty="0" smtClean="0"/>
            </a:br>
            <a:endParaRPr lang="en-US" dirty="0" smtClean="0"/>
          </a:p>
          <a:p>
            <a:endParaRPr lang="en-US" dirty="0" smtClean="0"/>
          </a:p>
          <a:p>
            <a:r>
              <a:rPr lang="en-US" dirty="0" smtClean="0"/>
              <a:t> </a:t>
            </a:r>
          </a:p>
        </p:txBody>
      </p:sp>
      <p:pic>
        <p:nvPicPr>
          <p:cNvPr id="2050" name="Picture 2"/>
          <p:cNvPicPr>
            <a:picLocks noChangeAspect="1" noChangeArrowheads="1"/>
          </p:cNvPicPr>
          <p:nvPr/>
        </p:nvPicPr>
        <p:blipFill>
          <a:blip r:embed="rId3" cstate="print"/>
          <a:srcRect/>
          <a:stretch>
            <a:fillRect/>
          </a:stretch>
        </p:blipFill>
        <p:spPr bwMode="auto">
          <a:xfrm>
            <a:off x="4191000" y="1066800"/>
            <a:ext cx="609600"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40</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5093702"/>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r>
              <a:rPr lang="en-US" sz="1300" dirty="0" smtClean="0">
                <a:solidFill>
                  <a:srgbClr val="646464"/>
                </a:solidFill>
                <a:latin typeface="Courier New"/>
              </a:rPr>
              <a:t>	@Override</a:t>
            </a:r>
          </a:p>
          <a:p>
            <a:pPr defTabSz="182880"/>
            <a:r>
              <a:rPr lang="en-US" sz="1300" b="1" dirty="0" smtClean="0">
                <a:solidFill>
                  <a:srgbClr val="7F0055"/>
                </a:solidFill>
                <a:latin typeface="Courier New"/>
              </a:rPr>
              <a:t>	public</a:t>
            </a:r>
            <a:r>
              <a:rPr lang="en-US" sz="1300" b="1" dirty="0" smtClean="0">
                <a:solidFill>
                  <a:srgbClr val="000000"/>
                </a:solidFill>
                <a:latin typeface="Courier New"/>
              </a:rPr>
              <a:t> </a:t>
            </a:r>
            <a:r>
              <a:rPr lang="en-US" sz="1300" b="1" dirty="0" smtClean="0">
                <a:solidFill>
                  <a:srgbClr val="7F0055"/>
                </a:solidFill>
                <a:latin typeface="Courier New"/>
              </a:rPr>
              <a:t>void</a:t>
            </a:r>
            <a:r>
              <a:rPr lang="en-US" sz="1300" b="1" dirty="0" smtClean="0">
                <a:solidFill>
                  <a:srgbClr val="000000"/>
                </a:solidFill>
                <a:latin typeface="Courier New"/>
              </a:rPr>
              <a:t> </a:t>
            </a:r>
            <a:r>
              <a:rPr lang="en-US" sz="1300" b="1" dirty="0" err="1" smtClean="0">
                <a:solidFill>
                  <a:srgbClr val="000000"/>
                </a:solidFill>
                <a:latin typeface="Courier New"/>
              </a:rPr>
              <a:t>onCreate</a:t>
            </a:r>
            <a:r>
              <a:rPr lang="en-US" sz="1300" b="1" dirty="0" smtClean="0">
                <a:solidFill>
                  <a:srgbClr val="000000"/>
                </a:solidFill>
                <a:latin typeface="Courier New"/>
              </a:rPr>
              <a:t>(Bundle </a:t>
            </a:r>
            <a:r>
              <a:rPr lang="en-US" sz="1300" b="1" dirty="0" err="1" smtClean="0">
                <a:solidFill>
                  <a:srgbClr val="000000"/>
                </a:solidFill>
                <a:latin typeface="Courier New"/>
              </a:rPr>
              <a:t>savedInstanceState</a:t>
            </a:r>
            <a:r>
              <a:rPr lang="en-US" sz="1300" b="1" dirty="0" smtClean="0">
                <a:solidFill>
                  <a:srgbClr val="000000"/>
                </a:solidFill>
                <a:latin typeface="Courier New"/>
              </a:rPr>
              <a:t>) {</a:t>
            </a:r>
          </a:p>
          <a:p>
            <a:pPr defTabSz="182880"/>
            <a:r>
              <a:rPr lang="en-US" sz="1300" b="1" dirty="0" smtClean="0">
                <a:solidFill>
                  <a:srgbClr val="7F0055"/>
                </a:solidFill>
                <a:latin typeface="Courier New"/>
              </a:rPr>
              <a:t>		</a:t>
            </a:r>
            <a:r>
              <a:rPr lang="en-US" sz="1300" b="1" dirty="0" err="1" smtClean="0">
                <a:solidFill>
                  <a:srgbClr val="7F0055"/>
                </a:solidFill>
                <a:latin typeface="Courier New"/>
              </a:rPr>
              <a:t>super</a:t>
            </a:r>
            <a:r>
              <a:rPr lang="en-US" sz="1300" b="1" dirty="0" err="1" smtClean="0">
                <a:solidFill>
                  <a:srgbClr val="000000"/>
                </a:solidFill>
                <a:latin typeface="Courier New"/>
              </a:rPr>
              <a:t>.onCreate</a:t>
            </a:r>
            <a:r>
              <a:rPr lang="en-US" sz="1300" b="1" dirty="0" smtClean="0">
                <a:solidFill>
                  <a:srgbClr val="000000"/>
                </a:solidFill>
                <a:latin typeface="Courier New"/>
              </a:rPr>
              <a:t>(</a:t>
            </a:r>
            <a:r>
              <a:rPr lang="en-US" sz="1300" b="1" dirty="0" err="1" smtClean="0">
                <a:solidFill>
                  <a:srgbClr val="000000"/>
                </a:solidFill>
                <a:latin typeface="Courier New"/>
              </a:rPr>
              <a:t>savedInstanceState</a:t>
            </a:r>
            <a:r>
              <a:rPr lang="en-US" sz="1300" b="1" dirty="0" smtClean="0">
                <a:solidFill>
                  <a:srgbClr val="000000"/>
                </a:solidFill>
                <a:latin typeface="Courier New"/>
              </a:rPr>
              <a:t>);</a:t>
            </a:r>
          </a:p>
          <a:p>
            <a:pPr defTabSz="182880"/>
            <a:r>
              <a:rPr lang="en-US" sz="1300" dirty="0" smtClean="0">
                <a:solidFill>
                  <a:srgbClr val="000000"/>
                </a:solidFill>
                <a:latin typeface="Courier New"/>
              </a:rPr>
              <a:t>		</a:t>
            </a:r>
            <a:r>
              <a:rPr lang="en-US" sz="1300" dirty="0" err="1" smtClean="0">
                <a:solidFill>
                  <a:srgbClr val="000000"/>
                </a:solidFill>
                <a:latin typeface="Courier New"/>
              </a:rPr>
              <a:t>setContentView</a:t>
            </a:r>
            <a:r>
              <a:rPr lang="en-US" sz="1300" dirty="0" smtClean="0">
                <a:solidFill>
                  <a:srgbClr val="000000"/>
                </a:solidFill>
                <a:latin typeface="Courier New"/>
              </a:rPr>
              <a:t>(</a:t>
            </a:r>
            <a:r>
              <a:rPr lang="en-US" sz="1300" dirty="0" err="1" smtClean="0">
                <a:solidFill>
                  <a:srgbClr val="000000"/>
                </a:solidFill>
                <a:latin typeface="Courier New"/>
              </a:rPr>
              <a:t>R.layout.</a:t>
            </a:r>
            <a:r>
              <a:rPr lang="en-US" sz="1300" i="1" dirty="0" err="1" smtClean="0">
                <a:solidFill>
                  <a:srgbClr val="0000C0"/>
                </a:solidFill>
                <a:latin typeface="Courier New"/>
              </a:rPr>
              <a:t>main</a:t>
            </a:r>
            <a:r>
              <a:rPr lang="en-US" sz="1300" i="1" dirty="0" smtClean="0">
                <a:solidFill>
                  <a:srgbClr val="000000"/>
                </a:solidFill>
                <a:latin typeface="Courier New"/>
              </a:rPr>
              <a:t>);</a:t>
            </a:r>
          </a:p>
          <a:p>
            <a:pPr defTabSz="182880"/>
            <a:endParaRPr lang="en-US" sz="1300" dirty="0" smtClean="0">
              <a:latin typeface="Courier New"/>
            </a:endParaRPr>
          </a:p>
          <a:p>
            <a:pPr defTabSz="182880"/>
            <a:r>
              <a:rPr lang="en-US" sz="1300" b="1" dirty="0" smtClean="0">
                <a:solidFill>
                  <a:srgbClr val="7F0055"/>
                </a:solidFill>
                <a:latin typeface="Courier New"/>
              </a:rPr>
              <a:t>		try</a:t>
            </a:r>
            <a:r>
              <a:rPr lang="en-US" sz="1300" b="1" dirty="0" smtClean="0">
                <a:solidFill>
                  <a:srgbClr val="000000"/>
                </a:solidFill>
                <a:latin typeface="Courier New"/>
              </a:rPr>
              <a:t> {</a:t>
            </a:r>
          </a:p>
          <a:p>
            <a:pPr defTabSz="182880"/>
            <a:r>
              <a:rPr lang="en-US" sz="1300" dirty="0" smtClean="0">
                <a:solidFill>
                  <a:srgbClr val="0000C0"/>
                </a:solidFill>
                <a:latin typeface="Courier New"/>
              </a:rPr>
              <a:t>				map</a:t>
            </a:r>
            <a:r>
              <a:rPr lang="en-US" sz="1300" dirty="0" smtClean="0">
                <a:solidFill>
                  <a:srgbClr val="000000"/>
                </a:solidFill>
                <a:latin typeface="Courier New"/>
              </a:rPr>
              <a:t> = (</a:t>
            </a:r>
            <a:r>
              <a:rPr lang="en-US" sz="1300" dirty="0" err="1" smtClean="0">
                <a:solidFill>
                  <a:srgbClr val="000000"/>
                </a:solidFill>
                <a:latin typeface="Courier New"/>
              </a:rPr>
              <a:t>MapView</a:t>
            </a:r>
            <a:r>
              <a:rPr lang="en-US" sz="1300" dirty="0" smtClean="0">
                <a:solidFill>
                  <a:srgbClr val="000000"/>
                </a:solidFill>
                <a:latin typeface="Courier New"/>
              </a:rPr>
              <a:t>) </a:t>
            </a:r>
            <a:r>
              <a:rPr lang="en-US" sz="1300" dirty="0" err="1" smtClean="0">
                <a:solidFill>
                  <a:srgbClr val="000000"/>
                </a:solidFill>
                <a:latin typeface="Courier New"/>
              </a:rPr>
              <a:t>findViewById</a:t>
            </a:r>
            <a:r>
              <a:rPr lang="en-US" sz="1300" dirty="0" smtClean="0">
                <a:solidFill>
                  <a:srgbClr val="000000"/>
                </a:solidFill>
                <a:latin typeface="Courier New"/>
              </a:rPr>
              <a:t>(</a:t>
            </a:r>
            <a:r>
              <a:rPr lang="en-US" sz="1300" dirty="0" err="1" smtClean="0">
                <a:solidFill>
                  <a:srgbClr val="000000"/>
                </a:solidFill>
                <a:latin typeface="Courier New"/>
              </a:rPr>
              <a:t>R.id.</a:t>
            </a:r>
            <a:r>
              <a:rPr lang="en-US" sz="1300" i="1" dirty="0" err="1" smtClean="0">
                <a:solidFill>
                  <a:srgbClr val="0000C0"/>
                </a:solidFill>
                <a:latin typeface="Courier New"/>
              </a:rPr>
              <a:t>map</a:t>
            </a:r>
            <a:r>
              <a:rPr lang="en-US" sz="1300" i="1" dirty="0" smtClean="0">
                <a:solidFill>
                  <a:srgbClr val="000000"/>
                </a:solidFill>
                <a:latin typeface="Courier New"/>
              </a:rPr>
              <a:t>);</a:t>
            </a:r>
          </a:p>
          <a:p>
            <a:pPr defTabSz="182880"/>
            <a:r>
              <a:rPr lang="en-US" sz="1300" dirty="0" smtClean="0">
                <a:solidFill>
                  <a:srgbClr val="3F7F5F"/>
                </a:solidFill>
                <a:latin typeface="Courier New"/>
              </a:rPr>
              <a:t>				// place Terminal Tower at the Center of the map</a:t>
            </a:r>
          </a:p>
          <a:p>
            <a:pPr defTabSz="182880"/>
            <a:r>
              <a:rPr lang="en-US" sz="1300" dirty="0" smtClean="0">
                <a:solidFill>
                  <a:srgbClr val="0000C0"/>
                </a:solidFill>
                <a:latin typeface="Courier New"/>
              </a:rPr>
              <a:t>				</a:t>
            </a:r>
            <a:r>
              <a:rPr lang="en-US" sz="1300" dirty="0" err="1" smtClean="0">
                <a:solidFill>
                  <a:srgbClr val="0000C0"/>
                </a:solidFill>
                <a:latin typeface="Courier New"/>
              </a:rPr>
              <a:t>map</a:t>
            </a:r>
            <a:r>
              <a:rPr lang="en-US" sz="1300" dirty="0" err="1" smtClean="0">
                <a:solidFill>
                  <a:srgbClr val="000000"/>
                </a:solidFill>
                <a:latin typeface="Courier New"/>
              </a:rPr>
              <a:t>.getController</a:t>
            </a:r>
            <a:r>
              <a:rPr lang="en-US" sz="1300" dirty="0" smtClean="0">
                <a:solidFill>
                  <a:srgbClr val="000000"/>
                </a:solidFill>
                <a:latin typeface="Courier New"/>
              </a:rPr>
              <a:t>().</a:t>
            </a:r>
            <a:r>
              <a:rPr lang="en-US" sz="1300" dirty="0" err="1" smtClean="0">
                <a:solidFill>
                  <a:srgbClr val="000000"/>
                </a:solidFill>
                <a:latin typeface="Courier New"/>
              </a:rPr>
              <a:t>setCenter</a:t>
            </a:r>
            <a:r>
              <a:rPr lang="en-US" sz="1300" dirty="0" smtClean="0">
                <a:solidFill>
                  <a:srgbClr val="000000"/>
                </a:solidFill>
                <a:latin typeface="Courier New"/>
              </a:rPr>
              <a:t>(</a:t>
            </a:r>
            <a:r>
              <a:rPr lang="en-US" sz="1300" dirty="0" err="1" smtClean="0">
                <a:solidFill>
                  <a:srgbClr val="000000"/>
                </a:solidFill>
                <a:latin typeface="Courier New"/>
              </a:rPr>
              <a:t>getPoint</a:t>
            </a:r>
            <a:r>
              <a:rPr lang="en-US" sz="1300" dirty="0" smtClean="0">
                <a:solidFill>
                  <a:srgbClr val="000000"/>
                </a:solidFill>
                <a:latin typeface="Courier New"/>
              </a:rPr>
              <a:t>(41.498370, -81.693883));</a:t>
            </a:r>
          </a:p>
          <a:p>
            <a:pPr defTabSz="182880"/>
            <a:r>
              <a:rPr lang="en-US" sz="1300" dirty="0" smtClean="0">
                <a:solidFill>
                  <a:srgbClr val="0000C0"/>
                </a:solidFill>
                <a:latin typeface="Courier New"/>
              </a:rPr>
              <a:t>				</a:t>
            </a:r>
            <a:r>
              <a:rPr lang="en-US" sz="1300" dirty="0" err="1" smtClean="0">
                <a:solidFill>
                  <a:srgbClr val="0000C0"/>
                </a:solidFill>
                <a:latin typeface="Courier New"/>
              </a:rPr>
              <a:t>map</a:t>
            </a:r>
            <a:r>
              <a:rPr lang="en-US" sz="1300" dirty="0" err="1" smtClean="0">
                <a:solidFill>
                  <a:srgbClr val="000000"/>
                </a:solidFill>
                <a:latin typeface="Courier New"/>
              </a:rPr>
              <a:t>.getController</a:t>
            </a:r>
            <a:r>
              <a:rPr lang="en-US" sz="1300" dirty="0" smtClean="0">
                <a:solidFill>
                  <a:srgbClr val="000000"/>
                </a:solidFill>
                <a:latin typeface="Courier New"/>
              </a:rPr>
              <a:t>().</a:t>
            </a:r>
            <a:r>
              <a:rPr lang="en-US" sz="1300" dirty="0" err="1" smtClean="0">
                <a:solidFill>
                  <a:srgbClr val="000000"/>
                </a:solidFill>
                <a:latin typeface="Courier New"/>
              </a:rPr>
              <a:t>setZoom</a:t>
            </a:r>
            <a:r>
              <a:rPr lang="en-US" sz="1300" dirty="0" smtClean="0">
                <a:solidFill>
                  <a:srgbClr val="000000"/>
                </a:solidFill>
                <a:latin typeface="Courier New"/>
              </a:rPr>
              <a:t>(14); </a:t>
            </a:r>
            <a:r>
              <a:rPr lang="en-US" sz="1300" dirty="0" smtClean="0">
                <a:solidFill>
                  <a:srgbClr val="3F7F5F"/>
                </a:solidFill>
                <a:latin typeface="Courier New"/>
              </a:rPr>
              <a:t>//range 1..21</a:t>
            </a:r>
          </a:p>
          <a:p>
            <a:pPr defTabSz="182880"/>
            <a:r>
              <a:rPr lang="en-US" sz="1300" dirty="0" smtClean="0">
                <a:solidFill>
                  <a:srgbClr val="0000C0"/>
                </a:solidFill>
                <a:latin typeface="Courier New"/>
              </a:rPr>
              <a:t>				</a:t>
            </a:r>
            <a:r>
              <a:rPr lang="en-US" sz="1300" dirty="0" err="1" smtClean="0">
                <a:solidFill>
                  <a:srgbClr val="0000C0"/>
                </a:solidFill>
                <a:latin typeface="Courier New"/>
              </a:rPr>
              <a:t>map</a:t>
            </a:r>
            <a:r>
              <a:rPr lang="en-US" sz="1300" dirty="0" err="1" smtClean="0">
                <a:solidFill>
                  <a:srgbClr val="000000"/>
                </a:solidFill>
                <a:latin typeface="Courier New"/>
              </a:rPr>
              <a:t>.setBuiltInZoomControls</a:t>
            </a:r>
            <a:r>
              <a:rPr lang="en-US" sz="1300" dirty="0" smtClean="0">
                <a:solidFill>
                  <a:srgbClr val="000000"/>
                </a:solidFill>
                <a:latin typeface="Courier New"/>
              </a:rPr>
              <a:t>(</a:t>
            </a:r>
            <a:r>
              <a:rPr lang="en-US" sz="1300" b="1" dirty="0" smtClean="0">
                <a:solidFill>
                  <a:srgbClr val="7F0055"/>
                </a:solidFill>
                <a:latin typeface="Courier New"/>
              </a:rPr>
              <a:t>true</a:t>
            </a:r>
            <a:r>
              <a:rPr lang="en-US" sz="1300" b="1" dirty="0" smtClean="0">
                <a:solidFill>
                  <a:srgbClr val="000000"/>
                </a:solidFill>
                <a:latin typeface="Courier New"/>
              </a:rPr>
              <a:t>);</a:t>
            </a:r>
          </a:p>
          <a:p>
            <a:pPr defTabSz="182880"/>
            <a:endParaRPr lang="en-US" sz="1300" dirty="0" smtClean="0">
              <a:latin typeface="Courier New"/>
            </a:endParaRPr>
          </a:p>
          <a:p>
            <a:pPr defTabSz="182880"/>
            <a:r>
              <a:rPr lang="en-US" sz="1300" dirty="0" smtClean="0">
                <a:solidFill>
                  <a:srgbClr val="000000"/>
                </a:solidFill>
                <a:latin typeface="Courier New"/>
              </a:rPr>
              <a:t>				</a:t>
            </a:r>
            <a:r>
              <a:rPr lang="en-US" sz="1300" dirty="0" err="1" smtClean="0">
                <a:solidFill>
                  <a:srgbClr val="000000"/>
                </a:solidFill>
                <a:latin typeface="Courier New"/>
              </a:rPr>
              <a:t>Drawable</a:t>
            </a:r>
            <a:r>
              <a:rPr lang="en-US" sz="1300" dirty="0" smtClean="0">
                <a:solidFill>
                  <a:srgbClr val="000000"/>
                </a:solidFill>
                <a:latin typeface="Courier New"/>
              </a:rPr>
              <a:t> marker = </a:t>
            </a:r>
            <a:r>
              <a:rPr lang="en-US" sz="1300" dirty="0" err="1" smtClean="0">
                <a:solidFill>
                  <a:srgbClr val="000000"/>
                </a:solidFill>
                <a:latin typeface="Courier New"/>
              </a:rPr>
              <a:t>getResources</a:t>
            </a:r>
            <a:r>
              <a:rPr lang="en-US" sz="1300" dirty="0" smtClean="0">
                <a:solidFill>
                  <a:srgbClr val="000000"/>
                </a:solidFill>
                <a:latin typeface="Courier New"/>
              </a:rPr>
              <a:t>().</a:t>
            </a:r>
            <a:r>
              <a:rPr lang="en-US" sz="1300" dirty="0" err="1" smtClean="0">
                <a:solidFill>
                  <a:srgbClr val="000000"/>
                </a:solidFill>
                <a:latin typeface="Courier New"/>
              </a:rPr>
              <a:t>getDrawable</a:t>
            </a:r>
            <a:r>
              <a:rPr lang="en-US" sz="1300" dirty="0" smtClean="0">
                <a:solidFill>
                  <a:srgbClr val="000000"/>
                </a:solidFill>
                <a:latin typeface="Courier New"/>
              </a:rPr>
              <a:t>(</a:t>
            </a:r>
            <a:r>
              <a:rPr lang="en-US" sz="1300" dirty="0" err="1" smtClean="0">
                <a:solidFill>
                  <a:srgbClr val="000000"/>
                </a:solidFill>
                <a:latin typeface="Courier New"/>
              </a:rPr>
              <a:t>R.drawable.</a:t>
            </a:r>
            <a:r>
              <a:rPr lang="en-US" sz="1300" i="1" dirty="0" err="1" smtClean="0">
                <a:solidFill>
                  <a:srgbClr val="0000C0"/>
                </a:solidFill>
                <a:latin typeface="Courier New"/>
              </a:rPr>
              <a:t>marker</a:t>
            </a:r>
            <a:r>
              <a:rPr lang="en-US" sz="1300" i="1" dirty="0" smtClean="0">
                <a:solidFill>
                  <a:srgbClr val="000000"/>
                </a:solidFill>
                <a:latin typeface="Courier New"/>
              </a:rPr>
              <a:t>);</a:t>
            </a:r>
          </a:p>
          <a:p>
            <a:pPr defTabSz="182880"/>
            <a:r>
              <a:rPr lang="en-US" sz="1300" dirty="0" smtClean="0">
                <a:solidFill>
                  <a:srgbClr val="000000"/>
                </a:solidFill>
                <a:latin typeface="Courier New"/>
              </a:rPr>
              <a:t>				</a:t>
            </a:r>
            <a:r>
              <a:rPr lang="en-US" sz="1300" dirty="0" err="1" smtClean="0">
                <a:solidFill>
                  <a:srgbClr val="000000"/>
                </a:solidFill>
                <a:latin typeface="Courier New"/>
              </a:rPr>
              <a:t>marker.setBounds</a:t>
            </a:r>
            <a:r>
              <a:rPr lang="en-US" sz="1300" dirty="0" smtClean="0">
                <a:solidFill>
                  <a:srgbClr val="000000"/>
                </a:solidFill>
                <a:latin typeface="Courier New"/>
              </a:rPr>
              <a:t>(0, 0, </a:t>
            </a:r>
          </a:p>
          <a:p>
            <a:pPr lvl="3" defTabSz="182880"/>
            <a:r>
              <a:rPr lang="en-US" sz="1300" dirty="0" smtClean="0">
                <a:solidFill>
                  <a:srgbClr val="000000"/>
                </a:solidFill>
                <a:latin typeface="Courier New"/>
              </a:rPr>
              <a:t> 					</a:t>
            </a:r>
            <a:r>
              <a:rPr lang="en-US" sz="1300" dirty="0" err="1" smtClean="0">
                <a:solidFill>
                  <a:srgbClr val="000000"/>
                </a:solidFill>
                <a:latin typeface="Courier New"/>
              </a:rPr>
              <a:t>marker.getIntrinsicWidth</a:t>
            </a:r>
            <a:r>
              <a:rPr lang="en-US" sz="1300" dirty="0" smtClean="0">
                <a:solidFill>
                  <a:srgbClr val="000000"/>
                </a:solidFill>
                <a:latin typeface="Courier New"/>
              </a:rPr>
              <a:t>(),</a:t>
            </a:r>
          </a:p>
          <a:p>
            <a:pPr lvl="3" defTabSz="182880"/>
            <a:r>
              <a:rPr lang="en-US" sz="1300" dirty="0" smtClean="0">
                <a:solidFill>
                  <a:srgbClr val="000000"/>
                </a:solidFill>
                <a:latin typeface="Courier New"/>
              </a:rPr>
              <a:t> 					</a:t>
            </a:r>
            <a:r>
              <a:rPr lang="en-US" sz="1300" dirty="0" err="1" smtClean="0">
                <a:solidFill>
                  <a:srgbClr val="000000"/>
                </a:solidFill>
                <a:latin typeface="Courier New"/>
              </a:rPr>
              <a:t>marker.getIntrinsicHeight</a:t>
            </a:r>
            <a:r>
              <a:rPr lang="en-US" sz="1300" dirty="0" smtClean="0">
                <a:solidFill>
                  <a:srgbClr val="000000"/>
                </a:solidFill>
                <a:latin typeface="Courier New"/>
              </a:rPr>
              <a:t>());</a:t>
            </a:r>
          </a:p>
          <a:p>
            <a:pPr defTabSz="182880"/>
            <a:endParaRPr lang="en-US" sz="1300" dirty="0" smtClean="0">
              <a:latin typeface="Courier New"/>
            </a:endParaRPr>
          </a:p>
          <a:p>
            <a:pPr defTabSz="182880"/>
            <a:r>
              <a:rPr lang="en-US" sz="1300" dirty="0" smtClean="0">
                <a:solidFill>
                  <a:srgbClr val="0000C0"/>
                </a:solidFill>
                <a:latin typeface="Courier New"/>
              </a:rPr>
              <a:t>				</a:t>
            </a:r>
            <a:r>
              <a:rPr lang="en-US" sz="1300" dirty="0" err="1" smtClean="0">
                <a:solidFill>
                  <a:srgbClr val="0000C0"/>
                </a:solidFill>
                <a:latin typeface="Courier New"/>
              </a:rPr>
              <a:t>map</a:t>
            </a:r>
            <a:r>
              <a:rPr lang="en-US" sz="1300" dirty="0" err="1" smtClean="0">
                <a:solidFill>
                  <a:srgbClr val="000000"/>
                </a:solidFill>
                <a:latin typeface="Courier New"/>
              </a:rPr>
              <a:t>.getOverlays</a:t>
            </a:r>
            <a:r>
              <a:rPr lang="en-US" sz="1300" dirty="0" smtClean="0">
                <a:solidFill>
                  <a:srgbClr val="000000"/>
                </a:solidFill>
                <a:latin typeface="Courier New"/>
              </a:rPr>
              <a:t>().add (</a:t>
            </a:r>
            <a:r>
              <a:rPr lang="en-US" sz="1300" b="1" dirty="0" smtClean="0">
                <a:solidFill>
                  <a:srgbClr val="7F0055"/>
                </a:solidFill>
                <a:latin typeface="Courier New"/>
              </a:rPr>
              <a:t>new</a:t>
            </a:r>
            <a:r>
              <a:rPr lang="en-US" sz="1300" b="1" dirty="0" smtClean="0">
                <a:solidFill>
                  <a:srgbClr val="000000"/>
                </a:solidFill>
                <a:latin typeface="Courier New"/>
              </a:rPr>
              <a:t> </a:t>
            </a:r>
            <a:r>
              <a:rPr lang="en-US" sz="1300" b="1" dirty="0" err="1" smtClean="0">
                <a:solidFill>
                  <a:srgbClr val="000000"/>
                </a:solidFill>
                <a:latin typeface="Courier New"/>
              </a:rPr>
              <a:t>SitesOverlay</a:t>
            </a:r>
            <a:r>
              <a:rPr lang="en-US" sz="1300" b="1" dirty="0" smtClean="0">
                <a:solidFill>
                  <a:srgbClr val="000000"/>
                </a:solidFill>
                <a:latin typeface="Courier New"/>
              </a:rPr>
              <a:t>(marker));</a:t>
            </a:r>
          </a:p>
          <a:p>
            <a:pPr defTabSz="182880"/>
            <a:r>
              <a:rPr lang="en-US" sz="1300" dirty="0" smtClean="0">
                <a:solidFill>
                  <a:srgbClr val="0000C0"/>
                </a:solidFill>
                <a:latin typeface="Courier New"/>
              </a:rPr>
              <a:t>				</a:t>
            </a:r>
            <a:r>
              <a:rPr lang="en-US" sz="1300" dirty="0" err="1" smtClean="0">
                <a:solidFill>
                  <a:srgbClr val="0000C0"/>
                </a:solidFill>
                <a:latin typeface="Courier New"/>
              </a:rPr>
              <a:t>map</a:t>
            </a:r>
            <a:r>
              <a:rPr lang="en-US" sz="1300" dirty="0" err="1" smtClean="0">
                <a:solidFill>
                  <a:srgbClr val="000000"/>
                </a:solidFill>
                <a:latin typeface="Courier New"/>
              </a:rPr>
              <a:t>.setSatellite</a:t>
            </a:r>
            <a:r>
              <a:rPr lang="en-US" sz="1300" dirty="0" smtClean="0">
                <a:solidFill>
                  <a:srgbClr val="000000"/>
                </a:solidFill>
                <a:latin typeface="Courier New"/>
              </a:rPr>
              <a:t>(</a:t>
            </a:r>
            <a:r>
              <a:rPr lang="en-US" sz="1300" b="1" dirty="0" smtClean="0">
                <a:solidFill>
                  <a:srgbClr val="7F0055"/>
                </a:solidFill>
                <a:latin typeface="Courier New"/>
              </a:rPr>
              <a:t>false</a:t>
            </a:r>
            <a:r>
              <a:rPr lang="en-US" sz="1300" b="1" dirty="0" smtClean="0">
                <a:solidFill>
                  <a:srgbClr val="000000"/>
                </a:solidFill>
                <a:latin typeface="Courier New"/>
              </a:rPr>
              <a:t>);</a:t>
            </a:r>
          </a:p>
          <a:p>
            <a:pPr defTabSz="182880"/>
            <a:endParaRPr lang="en-US" sz="1300" dirty="0" smtClean="0">
              <a:latin typeface="Courier New"/>
            </a:endParaRPr>
          </a:p>
          <a:p>
            <a:pPr defTabSz="182880"/>
            <a:r>
              <a:rPr lang="en-US" sz="1300" dirty="0" smtClean="0">
                <a:solidFill>
                  <a:srgbClr val="000000"/>
                </a:solidFill>
                <a:latin typeface="Courier New"/>
              </a:rPr>
              <a:t>		} </a:t>
            </a:r>
            <a:r>
              <a:rPr lang="en-US" sz="1300" b="1" dirty="0" smtClean="0">
                <a:solidFill>
                  <a:srgbClr val="7F0055"/>
                </a:solidFill>
                <a:latin typeface="Courier New"/>
              </a:rPr>
              <a:t>catch</a:t>
            </a:r>
            <a:r>
              <a:rPr lang="en-US" sz="1300" b="1" dirty="0" smtClean="0">
                <a:solidFill>
                  <a:srgbClr val="000000"/>
                </a:solidFill>
                <a:latin typeface="Courier New"/>
              </a:rPr>
              <a:t> (</a:t>
            </a:r>
            <a:r>
              <a:rPr lang="en-US" sz="1300" b="1" dirty="0" err="1" smtClean="0">
                <a:solidFill>
                  <a:srgbClr val="000000"/>
                </a:solidFill>
                <a:latin typeface="Courier New"/>
              </a:rPr>
              <a:t>NotFoundException</a:t>
            </a:r>
            <a:r>
              <a:rPr lang="en-US" sz="1300" b="1" dirty="0" smtClean="0">
                <a:solidFill>
                  <a:srgbClr val="000000"/>
                </a:solidFill>
                <a:latin typeface="Courier New"/>
              </a:rPr>
              <a:t> e) {</a:t>
            </a:r>
            <a:endParaRPr lang="en-US" sz="1300" dirty="0" smtClean="0">
              <a:latin typeface="Courier New"/>
            </a:endParaRPr>
          </a:p>
          <a:p>
            <a:pPr defTabSz="182880"/>
            <a:r>
              <a:rPr lang="en-US" sz="1300" dirty="0" smtClean="0">
                <a:solidFill>
                  <a:srgbClr val="000000"/>
                </a:solidFill>
                <a:latin typeface="Courier New"/>
              </a:rPr>
              <a:t>				</a:t>
            </a:r>
            <a:r>
              <a:rPr lang="en-US" sz="1300" dirty="0" err="1" smtClean="0">
                <a:solidFill>
                  <a:srgbClr val="000000"/>
                </a:solidFill>
                <a:latin typeface="Courier New"/>
              </a:rPr>
              <a:t>Toast.</a:t>
            </a:r>
            <a:r>
              <a:rPr lang="en-US" sz="1300" i="1" dirty="0" err="1" smtClean="0">
                <a:solidFill>
                  <a:srgbClr val="000000"/>
                </a:solidFill>
                <a:latin typeface="Courier New"/>
              </a:rPr>
              <a:t>makeText</a:t>
            </a:r>
            <a:r>
              <a:rPr lang="en-US" sz="1300" i="1" dirty="0" smtClean="0">
                <a:solidFill>
                  <a:srgbClr val="000000"/>
                </a:solidFill>
                <a:latin typeface="Courier New"/>
              </a:rPr>
              <a:t>(</a:t>
            </a:r>
            <a:r>
              <a:rPr lang="en-US" sz="1300" i="1" dirty="0" err="1" smtClean="0">
                <a:solidFill>
                  <a:srgbClr val="000000"/>
                </a:solidFill>
                <a:latin typeface="Courier New"/>
              </a:rPr>
              <a:t>getApplicationContext</a:t>
            </a:r>
            <a:r>
              <a:rPr lang="en-US" sz="1300" i="1" dirty="0" smtClean="0">
                <a:solidFill>
                  <a:srgbClr val="000000"/>
                </a:solidFill>
                <a:latin typeface="Courier New"/>
              </a:rPr>
              <a:t>(), </a:t>
            </a:r>
            <a:r>
              <a:rPr lang="en-US" sz="1300" i="1" dirty="0" err="1" smtClean="0">
                <a:solidFill>
                  <a:srgbClr val="000000"/>
                </a:solidFill>
                <a:latin typeface="Courier New"/>
              </a:rPr>
              <a:t>e.getMessage</a:t>
            </a:r>
            <a:r>
              <a:rPr lang="en-US" sz="1300" i="1" dirty="0" smtClean="0">
                <a:solidFill>
                  <a:srgbClr val="000000"/>
                </a:solidFill>
                <a:latin typeface="Courier New"/>
              </a:rPr>
              <a:t>(), 1).show();</a:t>
            </a:r>
          </a:p>
          <a:p>
            <a:pPr defTabSz="182880"/>
            <a:r>
              <a:rPr lang="en-US" sz="1300" dirty="0" smtClean="0">
                <a:solidFill>
                  <a:srgbClr val="000000"/>
                </a:solidFill>
                <a:latin typeface="Courier New"/>
              </a:rPr>
              <a:t>		}</a:t>
            </a:r>
          </a:p>
          <a:p>
            <a:pPr defTabSz="182880"/>
            <a:endParaRPr lang="en-US" sz="1300" dirty="0" smtClean="0">
              <a:solidFill>
                <a:srgbClr val="000000"/>
              </a:solidFill>
              <a:latin typeface="Courier New"/>
            </a:endParaRPr>
          </a:p>
          <a:p>
            <a:pPr defTabSz="182880"/>
            <a:r>
              <a:rPr lang="en-US" sz="1300" dirty="0" smtClean="0">
                <a:solidFill>
                  <a:srgbClr val="000000"/>
                </a:solidFill>
                <a:latin typeface="Courier New"/>
              </a:rPr>
              <a:t>}</a:t>
            </a:r>
            <a:r>
              <a:rPr lang="en-US" sz="1300" dirty="0" smtClean="0">
                <a:solidFill>
                  <a:srgbClr val="3F7F5F"/>
                </a:solidFill>
                <a:latin typeface="Courier New"/>
              </a:rPr>
              <a:t>// </a:t>
            </a:r>
            <a:r>
              <a:rPr lang="en-US" sz="1300" dirty="0" err="1" smtClean="0">
                <a:solidFill>
                  <a:srgbClr val="3F7F5F"/>
                </a:solidFill>
                <a:latin typeface="Courier New"/>
              </a:rPr>
              <a:t>onCreate</a:t>
            </a:r>
            <a:endParaRPr lang="en-US" sz="13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41</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4293483"/>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endParaRPr lang="en-US" sz="1300" dirty="0" smtClean="0">
              <a:solidFill>
                <a:srgbClr val="646464"/>
              </a:solidFill>
              <a:latin typeface="Courier New"/>
            </a:endParaRPr>
          </a:p>
          <a:p>
            <a:pPr defTabSz="182880"/>
            <a:r>
              <a:rPr lang="en-US" sz="1300" dirty="0" smtClean="0">
                <a:solidFill>
                  <a:srgbClr val="646464"/>
                </a:solidFill>
                <a:latin typeface="Courier New"/>
              </a:rPr>
              <a:t>	@Override</a:t>
            </a:r>
          </a:p>
          <a:p>
            <a:pPr defTabSz="182880"/>
            <a:r>
              <a:rPr lang="en-US" sz="1300" b="1" dirty="0" smtClean="0">
                <a:solidFill>
                  <a:srgbClr val="7F0055"/>
                </a:solidFill>
                <a:latin typeface="Courier New"/>
              </a:rPr>
              <a:t>	public</a:t>
            </a:r>
            <a:r>
              <a:rPr lang="en-US" sz="1300" b="1" dirty="0" smtClean="0">
                <a:solidFill>
                  <a:srgbClr val="000000"/>
                </a:solidFill>
                <a:latin typeface="Courier New"/>
              </a:rPr>
              <a:t> </a:t>
            </a:r>
            <a:r>
              <a:rPr lang="en-US" sz="1300" b="1" dirty="0" err="1" smtClean="0">
                <a:solidFill>
                  <a:srgbClr val="7F0055"/>
                </a:solidFill>
                <a:latin typeface="Courier New"/>
              </a:rPr>
              <a:t>boolean</a:t>
            </a:r>
            <a:r>
              <a:rPr lang="en-US" sz="1300" b="1" dirty="0" smtClean="0">
                <a:solidFill>
                  <a:srgbClr val="000000"/>
                </a:solidFill>
                <a:latin typeface="Courier New"/>
              </a:rPr>
              <a:t> </a:t>
            </a:r>
            <a:r>
              <a:rPr lang="en-US" sz="1300" b="1" dirty="0" err="1" smtClean="0">
                <a:solidFill>
                  <a:srgbClr val="000000"/>
                </a:solidFill>
                <a:latin typeface="Courier New"/>
              </a:rPr>
              <a:t>onKeyDown</a:t>
            </a:r>
            <a:r>
              <a:rPr lang="en-US" sz="1300" b="1" dirty="0" smtClean="0">
                <a:solidFill>
                  <a:srgbClr val="000000"/>
                </a:solidFill>
                <a:latin typeface="Courier New"/>
              </a:rPr>
              <a:t>(</a:t>
            </a:r>
            <a:r>
              <a:rPr lang="en-US" sz="1300" b="1" dirty="0" err="1" smtClean="0">
                <a:solidFill>
                  <a:srgbClr val="7F0055"/>
                </a:solidFill>
                <a:latin typeface="Courier New"/>
              </a:rPr>
              <a:t>int</a:t>
            </a:r>
            <a:r>
              <a:rPr lang="en-US" sz="1300" b="1" dirty="0" smtClean="0">
                <a:solidFill>
                  <a:srgbClr val="000000"/>
                </a:solidFill>
                <a:latin typeface="Courier New"/>
              </a:rPr>
              <a:t> </a:t>
            </a:r>
            <a:r>
              <a:rPr lang="en-US" sz="1300" b="1" dirty="0" err="1" smtClean="0">
                <a:solidFill>
                  <a:srgbClr val="000000"/>
                </a:solidFill>
                <a:latin typeface="Courier New"/>
              </a:rPr>
              <a:t>keyCode</a:t>
            </a:r>
            <a:r>
              <a:rPr lang="en-US" sz="1300" b="1" dirty="0" smtClean="0">
                <a:solidFill>
                  <a:srgbClr val="000000"/>
                </a:solidFill>
                <a:latin typeface="Courier New"/>
              </a:rPr>
              <a:t>, </a:t>
            </a:r>
            <a:r>
              <a:rPr lang="en-US" sz="1300" b="1" dirty="0" err="1" smtClean="0">
                <a:solidFill>
                  <a:srgbClr val="000000"/>
                </a:solidFill>
                <a:latin typeface="Courier New"/>
              </a:rPr>
              <a:t>KeyEvent</a:t>
            </a:r>
            <a:r>
              <a:rPr lang="en-US" sz="1300" b="1" dirty="0" smtClean="0">
                <a:solidFill>
                  <a:srgbClr val="000000"/>
                </a:solidFill>
                <a:latin typeface="Courier New"/>
              </a:rPr>
              <a:t> event) {</a:t>
            </a:r>
          </a:p>
          <a:p>
            <a:pPr defTabSz="182880"/>
            <a:r>
              <a:rPr lang="en-US" sz="1300" b="1" dirty="0" smtClean="0">
                <a:solidFill>
                  <a:srgbClr val="7F0055"/>
                </a:solidFill>
                <a:latin typeface="Courier New"/>
              </a:rPr>
              <a:t>		if</a:t>
            </a:r>
            <a:r>
              <a:rPr lang="en-US" sz="1300" b="1" dirty="0" smtClean="0">
                <a:solidFill>
                  <a:srgbClr val="000000"/>
                </a:solidFill>
                <a:latin typeface="Courier New"/>
              </a:rPr>
              <a:t> (</a:t>
            </a:r>
            <a:r>
              <a:rPr lang="en-US" sz="1300" b="1" dirty="0" err="1" smtClean="0">
                <a:solidFill>
                  <a:srgbClr val="000000"/>
                </a:solidFill>
                <a:latin typeface="Courier New"/>
              </a:rPr>
              <a:t>keyCode</a:t>
            </a:r>
            <a:r>
              <a:rPr lang="en-US" sz="1300" b="1" dirty="0" smtClean="0">
                <a:solidFill>
                  <a:srgbClr val="000000"/>
                </a:solidFill>
                <a:latin typeface="Courier New"/>
              </a:rPr>
              <a:t> == </a:t>
            </a:r>
            <a:r>
              <a:rPr lang="en-US" sz="1300" b="1" dirty="0" err="1" smtClean="0">
                <a:solidFill>
                  <a:srgbClr val="000000"/>
                </a:solidFill>
                <a:latin typeface="Courier New"/>
              </a:rPr>
              <a:t>KeyEvent.</a:t>
            </a:r>
            <a:r>
              <a:rPr lang="en-US" sz="1300" b="1" i="1" dirty="0" err="1" smtClean="0">
                <a:solidFill>
                  <a:srgbClr val="0000C0"/>
                </a:solidFill>
                <a:latin typeface="Courier New"/>
              </a:rPr>
              <a:t>KEYCODE_S</a:t>
            </a:r>
            <a:r>
              <a:rPr lang="en-US" sz="1300" b="1" i="1" dirty="0" smtClean="0">
                <a:solidFill>
                  <a:srgbClr val="000000"/>
                </a:solidFill>
                <a:latin typeface="Courier New"/>
              </a:rPr>
              <a:t>) {</a:t>
            </a:r>
          </a:p>
          <a:p>
            <a:pPr defTabSz="182880"/>
            <a:r>
              <a:rPr lang="en-US" sz="1300" dirty="0" smtClean="0">
                <a:solidFill>
                  <a:srgbClr val="0000C0"/>
                </a:solidFill>
                <a:latin typeface="Courier New"/>
              </a:rPr>
              <a:t>				</a:t>
            </a:r>
            <a:r>
              <a:rPr lang="en-US" sz="1300" dirty="0" err="1" smtClean="0">
                <a:solidFill>
                  <a:srgbClr val="0000C0"/>
                </a:solidFill>
                <a:latin typeface="Courier New"/>
              </a:rPr>
              <a:t>map</a:t>
            </a:r>
            <a:r>
              <a:rPr lang="en-US" sz="1300" dirty="0" err="1" smtClean="0">
                <a:solidFill>
                  <a:srgbClr val="000000"/>
                </a:solidFill>
                <a:latin typeface="Courier New"/>
              </a:rPr>
              <a:t>.setSatellite</a:t>
            </a:r>
            <a:r>
              <a:rPr lang="en-US" sz="1300" dirty="0" smtClean="0">
                <a:solidFill>
                  <a:srgbClr val="000000"/>
                </a:solidFill>
                <a:latin typeface="Courier New"/>
              </a:rPr>
              <a:t>(!</a:t>
            </a:r>
            <a:r>
              <a:rPr lang="en-US" sz="1300" dirty="0" err="1" smtClean="0">
                <a:solidFill>
                  <a:srgbClr val="0000C0"/>
                </a:solidFill>
                <a:latin typeface="Courier New"/>
              </a:rPr>
              <a:t>map</a:t>
            </a:r>
            <a:r>
              <a:rPr lang="en-US" sz="1300" dirty="0" err="1" smtClean="0">
                <a:solidFill>
                  <a:srgbClr val="000000"/>
                </a:solidFill>
                <a:latin typeface="Courier New"/>
              </a:rPr>
              <a:t>.isSatellite</a:t>
            </a:r>
            <a:r>
              <a:rPr lang="en-US" sz="1300" dirty="0" smtClean="0">
                <a:solidFill>
                  <a:srgbClr val="000000"/>
                </a:solidFill>
                <a:latin typeface="Courier New"/>
              </a:rPr>
              <a:t>());</a:t>
            </a:r>
          </a:p>
          <a:p>
            <a:pPr defTabSz="182880"/>
            <a:r>
              <a:rPr lang="en-US" sz="1300" b="1" dirty="0" smtClean="0">
                <a:solidFill>
                  <a:srgbClr val="7F0055"/>
                </a:solidFill>
                <a:latin typeface="Courier New"/>
              </a:rPr>
              <a:t>				return</a:t>
            </a:r>
            <a:r>
              <a:rPr lang="en-US" sz="1300" b="1" dirty="0" smtClean="0">
                <a:solidFill>
                  <a:srgbClr val="000000"/>
                </a:solidFill>
                <a:latin typeface="Courier New"/>
              </a:rPr>
              <a:t> (</a:t>
            </a:r>
            <a:r>
              <a:rPr lang="en-US" sz="1300" b="1" dirty="0" smtClean="0">
                <a:solidFill>
                  <a:srgbClr val="7F0055"/>
                </a:solidFill>
                <a:latin typeface="Courier New"/>
              </a:rPr>
              <a:t>true</a:t>
            </a:r>
            <a:r>
              <a:rPr lang="en-US" sz="1300" b="1" dirty="0" smtClean="0">
                <a:solidFill>
                  <a:srgbClr val="000000"/>
                </a:solidFill>
                <a:latin typeface="Courier New"/>
              </a:rPr>
              <a:t>);</a:t>
            </a:r>
          </a:p>
          <a:p>
            <a:pPr defTabSz="182880"/>
            <a:r>
              <a:rPr lang="en-US" sz="1300" dirty="0" smtClean="0">
                <a:solidFill>
                  <a:srgbClr val="000000"/>
                </a:solidFill>
                <a:latin typeface="Courier New"/>
              </a:rPr>
              <a:t>		} </a:t>
            </a:r>
          </a:p>
          <a:p>
            <a:pPr defTabSz="182880"/>
            <a:r>
              <a:rPr lang="en-US" sz="1300" b="1" dirty="0" smtClean="0">
                <a:solidFill>
                  <a:srgbClr val="7F0055"/>
                </a:solidFill>
                <a:latin typeface="Courier New"/>
              </a:rPr>
              <a:t>		return</a:t>
            </a:r>
            <a:r>
              <a:rPr lang="en-US" sz="1300" b="1" dirty="0" smtClean="0">
                <a:solidFill>
                  <a:srgbClr val="000000"/>
                </a:solidFill>
                <a:latin typeface="Courier New"/>
              </a:rPr>
              <a:t> (</a:t>
            </a:r>
            <a:r>
              <a:rPr lang="en-US" sz="1300" b="1" dirty="0" err="1" smtClean="0">
                <a:solidFill>
                  <a:srgbClr val="7F0055"/>
                </a:solidFill>
                <a:latin typeface="Courier New"/>
              </a:rPr>
              <a:t>super</a:t>
            </a:r>
            <a:r>
              <a:rPr lang="en-US" sz="1300" b="1" dirty="0" err="1" smtClean="0">
                <a:solidFill>
                  <a:srgbClr val="000000"/>
                </a:solidFill>
                <a:latin typeface="Courier New"/>
              </a:rPr>
              <a:t>.onKeyDown</a:t>
            </a:r>
            <a:r>
              <a:rPr lang="en-US" sz="1300" b="1" dirty="0" smtClean="0">
                <a:solidFill>
                  <a:srgbClr val="000000"/>
                </a:solidFill>
                <a:latin typeface="Courier New"/>
              </a:rPr>
              <a:t>(</a:t>
            </a:r>
            <a:r>
              <a:rPr lang="en-US" sz="1300" b="1" dirty="0" err="1" smtClean="0">
                <a:solidFill>
                  <a:srgbClr val="000000"/>
                </a:solidFill>
                <a:latin typeface="Courier New"/>
              </a:rPr>
              <a:t>keyCode</a:t>
            </a:r>
            <a:r>
              <a:rPr lang="en-US" sz="1300" b="1" dirty="0" smtClean="0">
                <a:solidFill>
                  <a:srgbClr val="000000"/>
                </a:solidFill>
                <a:latin typeface="Courier New"/>
              </a:rPr>
              <a:t>, event));</a:t>
            </a:r>
          </a:p>
          <a:p>
            <a:pPr defTabSz="182880"/>
            <a:r>
              <a:rPr lang="en-US" sz="1300" dirty="0" smtClean="0">
                <a:solidFill>
                  <a:srgbClr val="000000"/>
                </a:solidFill>
                <a:latin typeface="Courier New"/>
              </a:rPr>
              <a:t>	}</a:t>
            </a:r>
          </a:p>
          <a:p>
            <a:pPr defTabSz="182880"/>
            <a:endParaRPr lang="en-US" sz="1300" dirty="0" smtClean="0">
              <a:latin typeface="Courier New"/>
            </a:endParaRPr>
          </a:p>
          <a:p>
            <a:pPr defTabSz="182880"/>
            <a:endParaRPr lang="en-US" sz="1300" dirty="0" smtClean="0">
              <a:latin typeface="Courier New"/>
            </a:endParaRPr>
          </a:p>
          <a:p>
            <a:pPr defTabSz="182880"/>
            <a:r>
              <a:rPr lang="fr-FR" sz="1300" b="1" dirty="0" smtClean="0">
                <a:solidFill>
                  <a:srgbClr val="7F0055"/>
                </a:solidFill>
                <a:latin typeface="Courier New"/>
              </a:rPr>
              <a:t>	</a:t>
            </a:r>
            <a:r>
              <a:rPr lang="fr-FR" sz="1300" b="1" dirty="0" err="1" smtClean="0">
                <a:solidFill>
                  <a:srgbClr val="7F0055"/>
                </a:solidFill>
                <a:latin typeface="Courier New"/>
              </a:rPr>
              <a:t>private</a:t>
            </a:r>
            <a:r>
              <a:rPr lang="fr-FR" sz="1300" b="1" dirty="0" smtClean="0">
                <a:solidFill>
                  <a:srgbClr val="000000"/>
                </a:solidFill>
                <a:latin typeface="Courier New"/>
              </a:rPr>
              <a:t> </a:t>
            </a:r>
            <a:r>
              <a:rPr lang="fr-FR" sz="1300" b="1" dirty="0" err="1" smtClean="0">
                <a:solidFill>
                  <a:srgbClr val="000000"/>
                </a:solidFill>
                <a:latin typeface="Courier New"/>
              </a:rPr>
              <a:t>GeoPoint</a:t>
            </a:r>
            <a:r>
              <a:rPr lang="fr-FR" sz="1300" b="1" dirty="0" smtClean="0">
                <a:solidFill>
                  <a:srgbClr val="000000"/>
                </a:solidFill>
                <a:latin typeface="Courier New"/>
              </a:rPr>
              <a:t> </a:t>
            </a:r>
            <a:r>
              <a:rPr lang="fr-FR" sz="1300" b="1" dirty="0" err="1" smtClean="0">
                <a:solidFill>
                  <a:srgbClr val="000000"/>
                </a:solidFill>
                <a:latin typeface="Courier New"/>
              </a:rPr>
              <a:t>getPoint</a:t>
            </a:r>
            <a:r>
              <a:rPr lang="fr-FR" sz="1300" b="1" dirty="0" smtClean="0">
                <a:solidFill>
                  <a:srgbClr val="000000"/>
                </a:solidFill>
                <a:latin typeface="Courier New"/>
              </a:rPr>
              <a:t>(</a:t>
            </a:r>
            <a:r>
              <a:rPr lang="fr-FR" sz="1300" b="1" dirty="0" smtClean="0">
                <a:solidFill>
                  <a:srgbClr val="7F0055"/>
                </a:solidFill>
                <a:latin typeface="Courier New"/>
              </a:rPr>
              <a:t>double</a:t>
            </a:r>
            <a:r>
              <a:rPr lang="fr-FR" sz="1300" b="1" dirty="0" smtClean="0">
                <a:solidFill>
                  <a:srgbClr val="000000"/>
                </a:solidFill>
                <a:latin typeface="Courier New"/>
              </a:rPr>
              <a:t> </a:t>
            </a:r>
            <a:r>
              <a:rPr lang="fr-FR" sz="1300" b="1" dirty="0" err="1" smtClean="0">
                <a:solidFill>
                  <a:srgbClr val="000000"/>
                </a:solidFill>
                <a:latin typeface="Courier New"/>
              </a:rPr>
              <a:t>lat</a:t>
            </a:r>
            <a:r>
              <a:rPr lang="fr-FR" sz="1300" b="1" dirty="0" smtClean="0">
                <a:solidFill>
                  <a:srgbClr val="000000"/>
                </a:solidFill>
                <a:latin typeface="Courier New"/>
              </a:rPr>
              <a:t>, </a:t>
            </a:r>
            <a:r>
              <a:rPr lang="fr-FR" sz="1300" b="1" dirty="0" smtClean="0">
                <a:solidFill>
                  <a:srgbClr val="7F0055"/>
                </a:solidFill>
                <a:latin typeface="Courier New"/>
              </a:rPr>
              <a:t>double</a:t>
            </a:r>
            <a:r>
              <a:rPr lang="fr-FR" sz="1300" b="1" dirty="0" smtClean="0">
                <a:solidFill>
                  <a:srgbClr val="000000"/>
                </a:solidFill>
                <a:latin typeface="Courier New"/>
              </a:rPr>
              <a:t> </a:t>
            </a:r>
            <a:r>
              <a:rPr lang="fr-FR" sz="1300" b="1" dirty="0" err="1" smtClean="0">
                <a:solidFill>
                  <a:srgbClr val="000000"/>
                </a:solidFill>
                <a:latin typeface="Courier New"/>
              </a:rPr>
              <a:t>lon</a:t>
            </a:r>
            <a:r>
              <a:rPr lang="fr-FR" sz="1300" b="1" dirty="0" smtClean="0">
                <a:solidFill>
                  <a:srgbClr val="000000"/>
                </a:solidFill>
                <a:latin typeface="Courier New"/>
              </a:rPr>
              <a:t>) {</a:t>
            </a:r>
          </a:p>
          <a:p>
            <a:pPr defTabSz="182880"/>
            <a:r>
              <a:rPr lang="en-US" sz="1300" b="1" dirty="0" smtClean="0">
                <a:solidFill>
                  <a:srgbClr val="7F0055"/>
                </a:solidFill>
                <a:latin typeface="Courier New"/>
              </a:rPr>
              <a:t>				return</a:t>
            </a:r>
            <a:r>
              <a:rPr lang="en-US" sz="1300" b="1" dirty="0" smtClean="0">
                <a:solidFill>
                  <a:srgbClr val="000000"/>
                </a:solidFill>
                <a:latin typeface="Courier New"/>
              </a:rPr>
              <a:t> (</a:t>
            </a:r>
            <a:r>
              <a:rPr lang="en-US" sz="1300" b="1" dirty="0" smtClean="0">
                <a:solidFill>
                  <a:srgbClr val="7F0055"/>
                </a:solidFill>
                <a:latin typeface="Courier New"/>
              </a:rPr>
              <a:t>new</a:t>
            </a:r>
            <a:r>
              <a:rPr lang="en-US" sz="1300" b="1" dirty="0" smtClean="0">
                <a:solidFill>
                  <a:srgbClr val="000000"/>
                </a:solidFill>
                <a:latin typeface="Courier New"/>
              </a:rPr>
              <a:t> </a:t>
            </a:r>
            <a:r>
              <a:rPr lang="en-US" sz="1300" b="1" dirty="0" err="1" smtClean="0">
                <a:solidFill>
                  <a:srgbClr val="000000"/>
                </a:solidFill>
                <a:latin typeface="Courier New"/>
              </a:rPr>
              <a:t>GeoPoint</a:t>
            </a:r>
            <a:r>
              <a:rPr lang="en-US" sz="1300" b="1" dirty="0" smtClean="0">
                <a:solidFill>
                  <a:srgbClr val="000000"/>
                </a:solidFill>
                <a:latin typeface="Courier New"/>
              </a:rPr>
              <a:t>((</a:t>
            </a:r>
            <a:r>
              <a:rPr lang="en-US" sz="1300" b="1" dirty="0" err="1" smtClean="0">
                <a:solidFill>
                  <a:srgbClr val="7F0055"/>
                </a:solidFill>
                <a:latin typeface="Courier New"/>
              </a:rPr>
              <a:t>int</a:t>
            </a:r>
            <a:r>
              <a:rPr lang="en-US" sz="1300" b="1" dirty="0" smtClean="0">
                <a:solidFill>
                  <a:srgbClr val="000000"/>
                </a:solidFill>
                <a:latin typeface="Courier New"/>
              </a:rPr>
              <a:t>) (lat * 1000000.0), (</a:t>
            </a:r>
            <a:r>
              <a:rPr lang="en-US" sz="1300" b="1" dirty="0" err="1" smtClean="0">
                <a:solidFill>
                  <a:srgbClr val="7F0055"/>
                </a:solidFill>
                <a:latin typeface="Courier New"/>
              </a:rPr>
              <a:t>int</a:t>
            </a:r>
            <a:r>
              <a:rPr lang="en-US" sz="1300" b="1" dirty="0" smtClean="0">
                <a:solidFill>
                  <a:srgbClr val="000000"/>
                </a:solidFill>
                <a:latin typeface="Courier New"/>
              </a:rPr>
              <a:t>) (</a:t>
            </a:r>
            <a:r>
              <a:rPr lang="en-US" sz="1300" b="1" dirty="0" err="1" smtClean="0">
                <a:solidFill>
                  <a:srgbClr val="000000"/>
                </a:solidFill>
                <a:latin typeface="Courier New"/>
              </a:rPr>
              <a:t>lon</a:t>
            </a:r>
            <a:r>
              <a:rPr lang="en-US" sz="1300" b="1" dirty="0" smtClean="0">
                <a:solidFill>
                  <a:srgbClr val="000000"/>
                </a:solidFill>
                <a:latin typeface="Courier New"/>
              </a:rPr>
              <a:t> * 1000000.0)));</a:t>
            </a:r>
          </a:p>
          <a:p>
            <a:pPr defTabSz="182880"/>
            <a:r>
              <a:rPr lang="en-US" sz="1300" dirty="0" smtClean="0">
                <a:solidFill>
                  <a:srgbClr val="000000"/>
                </a:solidFill>
                <a:latin typeface="Courier New"/>
              </a:rPr>
              <a:t>	}</a:t>
            </a:r>
          </a:p>
          <a:p>
            <a:pPr defTabSz="182880"/>
            <a:endParaRPr lang="en-US" sz="1300" dirty="0" smtClean="0">
              <a:solidFill>
                <a:srgbClr val="000000"/>
              </a:solidFill>
              <a:latin typeface="Courier New"/>
            </a:endParaRPr>
          </a:p>
          <a:p>
            <a:pPr defTabSz="182880"/>
            <a:endParaRPr lang="en-US" sz="1300" dirty="0" smtClean="0">
              <a:solidFill>
                <a:srgbClr val="000000"/>
              </a:solidFill>
              <a:latin typeface="Courier New"/>
            </a:endParaRPr>
          </a:p>
          <a:p>
            <a:pPr defTabSz="182880"/>
            <a:r>
              <a:rPr lang="en-US" sz="1300" dirty="0" smtClean="0">
                <a:solidFill>
                  <a:srgbClr val="646464"/>
                </a:solidFill>
                <a:latin typeface="Courier New"/>
              </a:rPr>
              <a:t>	@Override</a:t>
            </a:r>
          </a:p>
          <a:p>
            <a:pPr defTabSz="182880"/>
            <a:r>
              <a:rPr lang="en-US" sz="1300" b="1" dirty="0" smtClean="0">
                <a:solidFill>
                  <a:srgbClr val="7F0055"/>
                </a:solidFill>
                <a:latin typeface="Courier New"/>
              </a:rPr>
              <a:t>	protected</a:t>
            </a:r>
            <a:r>
              <a:rPr lang="en-US" sz="1300" b="1" dirty="0" smtClean="0">
                <a:solidFill>
                  <a:srgbClr val="000000"/>
                </a:solidFill>
                <a:latin typeface="Courier New"/>
              </a:rPr>
              <a:t> </a:t>
            </a:r>
            <a:r>
              <a:rPr lang="en-US" sz="1300" b="1" dirty="0" err="1" smtClean="0">
                <a:solidFill>
                  <a:srgbClr val="7F0055"/>
                </a:solidFill>
                <a:latin typeface="Courier New"/>
              </a:rPr>
              <a:t>boolean</a:t>
            </a:r>
            <a:r>
              <a:rPr lang="en-US" sz="1300" b="1" dirty="0" smtClean="0">
                <a:solidFill>
                  <a:srgbClr val="000000"/>
                </a:solidFill>
                <a:latin typeface="Courier New"/>
              </a:rPr>
              <a:t> </a:t>
            </a:r>
            <a:r>
              <a:rPr lang="en-US" sz="1300" b="1" dirty="0" err="1" smtClean="0">
                <a:solidFill>
                  <a:srgbClr val="000000"/>
                </a:solidFill>
                <a:latin typeface="Courier New"/>
              </a:rPr>
              <a:t>isRouteDisplayed</a:t>
            </a:r>
            <a:r>
              <a:rPr lang="en-US" sz="1300" b="1" dirty="0" smtClean="0">
                <a:solidFill>
                  <a:srgbClr val="000000"/>
                </a:solidFill>
                <a:latin typeface="Courier New"/>
              </a:rPr>
              <a:t>() {</a:t>
            </a:r>
          </a:p>
          <a:p>
            <a:pPr defTabSz="182880"/>
            <a:r>
              <a:rPr lang="en-US" sz="1300" b="1" dirty="0" smtClean="0">
                <a:solidFill>
                  <a:srgbClr val="7F0055"/>
                </a:solidFill>
                <a:latin typeface="Courier New"/>
              </a:rPr>
              <a:t>				return</a:t>
            </a:r>
            <a:r>
              <a:rPr lang="en-US" sz="1300" b="1" dirty="0" smtClean="0">
                <a:solidFill>
                  <a:srgbClr val="000000"/>
                </a:solidFill>
                <a:latin typeface="Courier New"/>
              </a:rPr>
              <a:t> (</a:t>
            </a:r>
            <a:r>
              <a:rPr lang="en-US" sz="1300" b="1" dirty="0" smtClean="0">
                <a:solidFill>
                  <a:srgbClr val="7F0055"/>
                </a:solidFill>
                <a:latin typeface="Courier New"/>
              </a:rPr>
              <a:t>false</a:t>
            </a:r>
            <a:r>
              <a:rPr lang="en-US" sz="1300" b="1" dirty="0" smtClean="0">
                <a:solidFill>
                  <a:srgbClr val="000000"/>
                </a:solidFill>
                <a:latin typeface="Courier New"/>
              </a:rPr>
              <a:t>);</a:t>
            </a:r>
          </a:p>
          <a:p>
            <a:pPr defTabSz="182880"/>
            <a:r>
              <a:rPr lang="en-US" sz="1300" dirty="0" smtClean="0">
                <a:solidFill>
                  <a:srgbClr val="000000"/>
                </a:solidFill>
                <a:latin typeface="Courier New"/>
              </a:rPr>
              <a:t>	}</a:t>
            </a:r>
          </a:p>
          <a:p>
            <a:pPr defTabSz="182880"/>
            <a:endParaRPr lang="en-US" sz="13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42</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371600"/>
            <a:ext cx="8382000" cy="5339923"/>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r>
              <a:rPr lang="en-US" sz="1000" dirty="0" smtClean="0">
                <a:solidFill>
                  <a:srgbClr val="3F7F5F"/>
                </a:solidFill>
                <a:latin typeface="Courier New"/>
              </a:rPr>
              <a:t>	/////////////////////////////////////////////////////////////////////////////////////////////////////</a:t>
            </a:r>
          </a:p>
          <a:p>
            <a:pPr defTabSz="182880"/>
            <a:endParaRPr lang="en-US" sz="1000" b="1" dirty="0" smtClean="0">
              <a:solidFill>
                <a:srgbClr val="7F0055"/>
              </a:solidFill>
              <a:latin typeface="Courier New"/>
            </a:endParaRPr>
          </a:p>
          <a:p>
            <a:pPr defTabSz="182880"/>
            <a:r>
              <a:rPr lang="en-US" sz="1000" b="1" dirty="0" smtClean="0">
                <a:solidFill>
                  <a:srgbClr val="7F0055"/>
                </a:solidFill>
                <a:latin typeface="Courier New"/>
              </a:rPr>
              <a:t>	private</a:t>
            </a:r>
            <a:r>
              <a:rPr lang="en-US" sz="1000" b="1" dirty="0" smtClean="0">
                <a:solidFill>
                  <a:srgbClr val="000000"/>
                </a:solidFill>
                <a:latin typeface="Courier New"/>
              </a:rPr>
              <a:t> </a:t>
            </a:r>
            <a:r>
              <a:rPr lang="en-US" sz="1000" b="1" dirty="0" smtClean="0">
                <a:solidFill>
                  <a:srgbClr val="7F0055"/>
                </a:solidFill>
                <a:latin typeface="Courier New"/>
              </a:rPr>
              <a:t>class</a:t>
            </a:r>
            <a:r>
              <a:rPr lang="en-US" sz="1000" b="1" dirty="0" smtClean="0">
                <a:solidFill>
                  <a:srgbClr val="000000"/>
                </a:solidFill>
                <a:latin typeface="Courier New"/>
              </a:rPr>
              <a:t> </a:t>
            </a:r>
            <a:r>
              <a:rPr lang="en-US" sz="1000" b="1" dirty="0" err="1" smtClean="0">
                <a:solidFill>
                  <a:srgbClr val="000000"/>
                </a:solidFill>
                <a:latin typeface="Courier New"/>
              </a:rPr>
              <a:t>SitesOverlay</a:t>
            </a:r>
            <a:r>
              <a:rPr lang="en-US" sz="1000" b="1" dirty="0" smtClean="0">
                <a:solidFill>
                  <a:srgbClr val="000000"/>
                </a:solidFill>
                <a:latin typeface="Courier New"/>
              </a:rPr>
              <a:t> </a:t>
            </a:r>
            <a:r>
              <a:rPr lang="en-US" sz="1000" b="1" dirty="0" smtClean="0">
                <a:solidFill>
                  <a:srgbClr val="7F0055"/>
                </a:solidFill>
                <a:latin typeface="Courier New"/>
              </a:rPr>
              <a:t>extends</a:t>
            </a:r>
            <a:r>
              <a:rPr lang="en-US" sz="1000" b="1" dirty="0" smtClean="0">
                <a:solidFill>
                  <a:srgbClr val="000000"/>
                </a:solidFill>
                <a:latin typeface="Courier New"/>
              </a:rPr>
              <a:t> </a:t>
            </a:r>
            <a:r>
              <a:rPr lang="en-US" sz="1000" b="1" dirty="0" err="1" smtClean="0">
                <a:solidFill>
                  <a:srgbClr val="000000"/>
                </a:solidFill>
                <a:latin typeface="Courier New"/>
              </a:rPr>
              <a:t>ItemizedOverlay</a:t>
            </a:r>
            <a:r>
              <a:rPr lang="en-US" sz="1000" b="1" dirty="0" smtClean="0">
                <a:solidFill>
                  <a:srgbClr val="000000"/>
                </a:solidFill>
                <a:latin typeface="Courier New"/>
              </a:rPr>
              <a:t>&lt;</a:t>
            </a:r>
            <a:r>
              <a:rPr lang="en-US" sz="1000" b="1" dirty="0" err="1" smtClean="0">
                <a:solidFill>
                  <a:srgbClr val="000000"/>
                </a:solidFill>
                <a:latin typeface="Courier New"/>
              </a:rPr>
              <a:t>OverlayItem</a:t>
            </a:r>
            <a:r>
              <a:rPr lang="en-US" sz="1000" b="1" dirty="0" smtClean="0">
                <a:solidFill>
                  <a:srgbClr val="000000"/>
                </a:solidFill>
                <a:latin typeface="Courier New"/>
              </a:rPr>
              <a:t>&gt; {</a:t>
            </a:r>
          </a:p>
          <a:p>
            <a:pPr defTabSz="182880"/>
            <a:endParaRPr lang="en-US" sz="1000" dirty="0" smtClean="0">
              <a:latin typeface="Courier New"/>
            </a:endParaRPr>
          </a:p>
          <a:p>
            <a:pPr defTabSz="182880"/>
            <a:r>
              <a:rPr lang="en-US" sz="1000" b="1" dirty="0" smtClean="0">
                <a:solidFill>
                  <a:srgbClr val="7F0055"/>
                </a:solidFill>
                <a:latin typeface="Courier New"/>
              </a:rPr>
              <a:t>		private</a:t>
            </a:r>
            <a:r>
              <a:rPr lang="en-US" sz="1000" b="1" dirty="0" smtClean="0">
                <a:solidFill>
                  <a:srgbClr val="000000"/>
                </a:solidFill>
                <a:latin typeface="Courier New"/>
              </a:rPr>
              <a:t> List&lt;</a:t>
            </a:r>
            <a:r>
              <a:rPr lang="en-US" sz="1000" b="1" dirty="0" err="1" smtClean="0">
                <a:solidFill>
                  <a:srgbClr val="000000"/>
                </a:solidFill>
                <a:latin typeface="Courier New"/>
              </a:rPr>
              <a:t>OverlayItem</a:t>
            </a:r>
            <a:r>
              <a:rPr lang="en-US" sz="1000" b="1" dirty="0" smtClean="0">
                <a:solidFill>
                  <a:srgbClr val="000000"/>
                </a:solidFill>
                <a:latin typeface="Courier New"/>
              </a:rPr>
              <a:t>&gt; </a:t>
            </a:r>
            <a:r>
              <a:rPr lang="en-US" sz="1000" b="1" dirty="0" smtClean="0">
                <a:solidFill>
                  <a:srgbClr val="0000C0"/>
                </a:solidFill>
                <a:latin typeface="Courier New"/>
              </a:rPr>
              <a:t>items</a:t>
            </a:r>
            <a:r>
              <a:rPr lang="en-US" sz="1000" b="1" dirty="0" smtClean="0">
                <a:solidFill>
                  <a:srgbClr val="000000"/>
                </a:solidFill>
                <a:latin typeface="Courier New"/>
              </a:rPr>
              <a:t> =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ArrayList</a:t>
            </a:r>
            <a:r>
              <a:rPr lang="en-US" sz="1000" b="1" dirty="0" smtClean="0">
                <a:solidFill>
                  <a:srgbClr val="000000"/>
                </a:solidFill>
                <a:latin typeface="Courier New"/>
              </a:rPr>
              <a:t>&lt;</a:t>
            </a:r>
            <a:r>
              <a:rPr lang="en-US" sz="1000" b="1" dirty="0" err="1" smtClean="0">
                <a:solidFill>
                  <a:srgbClr val="000000"/>
                </a:solidFill>
                <a:latin typeface="Courier New"/>
              </a:rPr>
              <a:t>OverlayItem</a:t>
            </a:r>
            <a:r>
              <a:rPr lang="en-US" sz="1000" b="1" dirty="0" smtClean="0">
                <a:solidFill>
                  <a:srgbClr val="000000"/>
                </a:solidFill>
                <a:latin typeface="Courier New"/>
              </a:rPr>
              <a:t>&gt;();</a:t>
            </a:r>
          </a:p>
          <a:p>
            <a:pPr defTabSz="182880"/>
            <a:r>
              <a:rPr lang="en-US" sz="1000" b="1" dirty="0" smtClean="0">
                <a:solidFill>
                  <a:srgbClr val="7F0055"/>
                </a:solidFill>
                <a:latin typeface="Courier New"/>
              </a:rPr>
              <a:t>		private</a:t>
            </a:r>
            <a:r>
              <a:rPr lang="en-US" sz="1000" b="1" dirty="0" smtClean="0">
                <a:solidFill>
                  <a:srgbClr val="000000"/>
                </a:solidFill>
                <a:latin typeface="Courier New"/>
              </a:rPr>
              <a:t> </a:t>
            </a:r>
            <a:r>
              <a:rPr lang="en-US" sz="1000" b="1" dirty="0" err="1" smtClean="0">
                <a:solidFill>
                  <a:srgbClr val="000000"/>
                </a:solidFill>
                <a:latin typeface="Courier New"/>
              </a:rPr>
              <a:t>Drawable</a:t>
            </a:r>
            <a:r>
              <a:rPr lang="en-US" sz="1000" b="1" dirty="0" smtClean="0">
                <a:solidFill>
                  <a:srgbClr val="000000"/>
                </a:solidFill>
                <a:latin typeface="Courier New"/>
              </a:rPr>
              <a:t> </a:t>
            </a:r>
            <a:r>
              <a:rPr lang="en-US" sz="1000" b="1" dirty="0" smtClean="0">
                <a:solidFill>
                  <a:srgbClr val="0000C0"/>
                </a:solidFill>
                <a:latin typeface="Courier New"/>
              </a:rPr>
              <a:t>marker</a:t>
            </a:r>
            <a:r>
              <a:rPr lang="en-US" sz="1000" b="1" dirty="0" smtClean="0">
                <a:solidFill>
                  <a:srgbClr val="000000"/>
                </a:solidFill>
                <a:latin typeface="Courier New"/>
              </a:rPr>
              <a:t> = </a:t>
            </a:r>
            <a:r>
              <a:rPr lang="en-US" sz="1000" b="1" dirty="0" smtClean="0">
                <a:solidFill>
                  <a:srgbClr val="7F0055"/>
                </a:solidFill>
                <a:latin typeface="Courier New"/>
              </a:rPr>
              <a:t>null</a:t>
            </a:r>
            <a:r>
              <a:rPr lang="en-US" sz="1000" b="1" dirty="0" smtClean="0">
                <a:solidFill>
                  <a:srgbClr val="000000"/>
                </a:solidFill>
                <a:latin typeface="Courier New"/>
              </a:rPr>
              <a:t>;</a:t>
            </a:r>
          </a:p>
          <a:p>
            <a:pPr defTabSz="182880"/>
            <a:endParaRPr lang="en-US" sz="1000" dirty="0" smtClean="0">
              <a:latin typeface="Courier New"/>
            </a:endParaRPr>
          </a:p>
          <a:p>
            <a:pPr defTabSz="182880"/>
            <a:r>
              <a:rPr lang="en-US" sz="1000" b="1" dirty="0" smtClean="0">
                <a:solidFill>
                  <a:srgbClr val="7F0055"/>
                </a:solidFill>
                <a:latin typeface="Courier New"/>
              </a:rPr>
              <a:t>		public</a:t>
            </a:r>
            <a:r>
              <a:rPr lang="en-US" sz="1000" b="1" dirty="0" smtClean="0">
                <a:solidFill>
                  <a:srgbClr val="000000"/>
                </a:solidFill>
                <a:latin typeface="Courier New"/>
              </a:rPr>
              <a:t> </a:t>
            </a:r>
            <a:r>
              <a:rPr lang="en-US" sz="1000" b="1" dirty="0" err="1" smtClean="0">
                <a:solidFill>
                  <a:srgbClr val="000000"/>
                </a:solidFill>
                <a:latin typeface="Courier New"/>
              </a:rPr>
              <a:t>SitesOverlay</a:t>
            </a:r>
            <a:r>
              <a:rPr lang="en-US" sz="1000" b="1" dirty="0" smtClean="0">
                <a:solidFill>
                  <a:srgbClr val="000000"/>
                </a:solidFill>
                <a:latin typeface="Courier New"/>
              </a:rPr>
              <a:t>(</a:t>
            </a:r>
            <a:r>
              <a:rPr lang="en-US" sz="1000" b="1" dirty="0" err="1" smtClean="0">
                <a:solidFill>
                  <a:srgbClr val="000000"/>
                </a:solidFill>
                <a:latin typeface="Courier New"/>
              </a:rPr>
              <a:t>Drawable</a:t>
            </a:r>
            <a:r>
              <a:rPr lang="en-US" sz="1000" b="1" dirty="0" smtClean="0">
                <a:solidFill>
                  <a:srgbClr val="000000"/>
                </a:solidFill>
                <a:latin typeface="Courier New"/>
              </a:rPr>
              <a:t> marker) {</a:t>
            </a:r>
          </a:p>
          <a:p>
            <a:pPr lvl="1" defTabSz="182880"/>
            <a:r>
              <a:rPr lang="en-US" sz="1000" b="1" dirty="0" smtClean="0">
                <a:solidFill>
                  <a:srgbClr val="7F0055"/>
                </a:solidFill>
                <a:latin typeface="Courier New"/>
              </a:rPr>
              <a:t>super</a:t>
            </a:r>
            <a:r>
              <a:rPr lang="en-US" sz="1000" b="1" dirty="0" smtClean="0">
                <a:solidFill>
                  <a:srgbClr val="000000"/>
                </a:solidFill>
                <a:latin typeface="Courier New"/>
              </a:rPr>
              <a:t>(marker);</a:t>
            </a:r>
          </a:p>
          <a:p>
            <a:pPr lvl="1" defTabSz="182880"/>
            <a:r>
              <a:rPr lang="en-US" sz="1000" b="1" dirty="0" err="1" smtClean="0">
                <a:solidFill>
                  <a:srgbClr val="7F0055"/>
                </a:solidFill>
                <a:latin typeface="Courier New"/>
              </a:rPr>
              <a:t>this</a:t>
            </a:r>
            <a:r>
              <a:rPr lang="en-US" sz="1000" b="1" dirty="0" err="1" smtClean="0">
                <a:solidFill>
                  <a:srgbClr val="000000"/>
                </a:solidFill>
                <a:latin typeface="Courier New"/>
              </a:rPr>
              <a:t>.</a:t>
            </a:r>
            <a:r>
              <a:rPr lang="en-US" sz="1000" b="1" dirty="0" err="1" smtClean="0">
                <a:solidFill>
                  <a:srgbClr val="0000C0"/>
                </a:solidFill>
                <a:latin typeface="Courier New"/>
              </a:rPr>
              <a:t>marker</a:t>
            </a:r>
            <a:r>
              <a:rPr lang="en-US" sz="1000" b="1" dirty="0" smtClean="0">
                <a:solidFill>
                  <a:srgbClr val="000000"/>
                </a:solidFill>
                <a:latin typeface="Courier New"/>
              </a:rPr>
              <a:t> = marker;</a:t>
            </a:r>
          </a:p>
          <a:p>
            <a:pPr lvl="1" defTabSz="182880"/>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(41.498370,-81.693883), </a:t>
            </a:r>
          </a:p>
          <a:p>
            <a:pPr lvl="1" defTabSz="182880"/>
            <a:r>
              <a:rPr lang="en-US" sz="1000" b="1" dirty="0" smtClean="0">
                <a:solidFill>
                  <a:srgbClr val="000000"/>
                </a:solidFill>
                <a:latin typeface="Courier New"/>
              </a:rPr>
              <a:t>					</a:t>
            </a:r>
            <a:r>
              <a:rPr lang="en-US" sz="1000" dirty="0" smtClean="0">
                <a:solidFill>
                  <a:srgbClr val="2A00FF"/>
                </a:solidFill>
                <a:latin typeface="Courier New"/>
              </a:rPr>
              <a:t>"Terminal Tower"</a:t>
            </a:r>
            <a:r>
              <a:rPr lang="en-US" sz="1000" dirty="0" smtClean="0">
                <a:solidFill>
                  <a:srgbClr val="000000"/>
                </a:solidFill>
                <a:latin typeface="Courier New"/>
              </a:rPr>
              <a:t>, </a:t>
            </a:r>
            <a:r>
              <a:rPr lang="en-US" sz="1000" dirty="0" smtClean="0">
                <a:solidFill>
                  <a:srgbClr val="2A00FF"/>
                </a:solidFill>
                <a:latin typeface="Courier New"/>
              </a:rPr>
              <a:t>"AT the heart of the city"</a:t>
            </a:r>
            <a:r>
              <a:rPr lang="en-US" sz="1000" dirty="0" smtClean="0">
                <a:solidFill>
                  <a:srgbClr val="000000"/>
                </a:solidFill>
                <a:latin typeface="Courier New"/>
              </a:rPr>
              <a:t>));</a:t>
            </a:r>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(41.506052,-81.699560), </a:t>
            </a:r>
          </a:p>
          <a:p>
            <a:pPr lvl="2" defTabSz="182880"/>
            <a:r>
              <a:rPr lang="en-US" sz="1000" dirty="0" smtClean="0">
                <a:solidFill>
                  <a:srgbClr val="2A00FF"/>
                </a:solidFill>
                <a:latin typeface="Courier New"/>
              </a:rPr>
              <a:t>		"Cleveland Browns Stadium"</a:t>
            </a:r>
            <a:r>
              <a:rPr lang="en-US" sz="1000" dirty="0" smtClean="0">
                <a:solidFill>
                  <a:srgbClr val="000000"/>
                </a:solidFill>
                <a:latin typeface="Courier New"/>
              </a:rPr>
              <a:t>, </a:t>
            </a:r>
            <a:r>
              <a:rPr lang="en-US" sz="1000" dirty="0" smtClean="0">
                <a:solidFill>
                  <a:srgbClr val="2A00FF"/>
                </a:solidFill>
                <a:latin typeface="Courier New"/>
              </a:rPr>
              <a:t>"Football legends since 1946"</a:t>
            </a:r>
            <a:r>
              <a:rPr lang="en-US" sz="1000" dirty="0" smtClean="0">
                <a:solidFill>
                  <a:srgbClr val="000000"/>
                </a:solidFill>
                <a:latin typeface="Courier New"/>
              </a:rPr>
              <a:t>));</a:t>
            </a:r>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(41.496550,-81.688198), </a:t>
            </a:r>
          </a:p>
          <a:p>
            <a:pPr lvl="2" defTabSz="182880"/>
            <a:r>
              <a:rPr lang="en-US" sz="1000" dirty="0" smtClean="0">
                <a:solidFill>
                  <a:srgbClr val="2A00FF"/>
                </a:solidFill>
                <a:latin typeface="Courier New"/>
              </a:rPr>
              <a:t>		"Quicken Loans Arena"</a:t>
            </a:r>
            <a:r>
              <a:rPr lang="en-US" sz="1000" dirty="0" smtClean="0">
                <a:solidFill>
                  <a:srgbClr val="000000"/>
                </a:solidFill>
                <a:latin typeface="Courier New"/>
              </a:rPr>
              <a:t>, </a:t>
            </a:r>
            <a:r>
              <a:rPr lang="en-US" sz="1000" dirty="0" smtClean="0">
                <a:solidFill>
                  <a:srgbClr val="2A00FF"/>
                </a:solidFill>
                <a:latin typeface="Courier New"/>
              </a:rPr>
              <a:t>"Home of the Cleveland Cavaliers"</a:t>
            </a:r>
            <a:r>
              <a:rPr lang="en-US" sz="1000" dirty="0" smtClean="0">
                <a:solidFill>
                  <a:srgbClr val="000000"/>
                </a:solidFill>
                <a:latin typeface="Courier New"/>
              </a:rPr>
              <a:t>));</a:t>
            </a:r>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(41.495749,-81.685333), </a:t>
            </a:r>
          </a:p>
          <a:p>
            <a:pPr lvl="2" defTabSz="182880"/>
            <a:r>
              <a:rPr lang="en-US" sz="1000" dirty="0" smtClean="0">
                <a:solidFill>
                  <a:srgbClr val="2A00FF"/>
                </a:solidFill>
                <a:latin typeface="Courier New"/>
              </a:rPr>
              <a:t>		"Progressive Field"</a:t>
            </a:r>
            <a:r>
              <a:rPr lang="en-US" sz="1000" dirty="0" smtClean="0">
                <a:solidFill>
                  <a:srgbClr val="000000"/>
                </a:solidFill>
                <a:latin typeface="Courier New"/>
              </a:rPr>
              <a:t>, </a:t>
            </a:r>
            <a:r>
              <a:rPr lang="en-US" sz="1000" dirty="0" smtClean="0">
                <a:solidFill>
                  <a:srgbClr val="2A00FF"/>
                </a:solidFill>
                <a:latin typeface="Courier New"/>
              </a:rPr>
              <a:t>"Cleveland Indians Home\</a:t>
            </a:r>
            <a:r>
              <a:rPr lang="en-US" sz="1000" dirty="0" err="1" smtClean="0">
                <a:solidFill>
                  <a:srgbClr val="2A00FF"/>
                </a:solidFill>
                <a:latin typeface="Courier New"/>
              </a:rPr>
              <a:t>nMajor</a:t>
            </a:r>
            <a:r>
              <a:rPr lang="en-US" sz="1000" dirty="0" smtClean="0">
                <a:solidFill>
                  <a:srgbClr val="2A00FF"/>
                </a:solidFill>
                <a:latin typeface="Courier New"/>
              </a:rPr>
              <a:t> League Baseball since 1900's"</a:t>
            </a:r>
            <a:r>
              <a:rPr lang="en-US" sz="1000" dirty="0" smtClean="0">
                <a:solidFill>
                  <a:srgbClr val="000000"/>
                </a:solidFill>
                <a:latin typeface="Courier New"/>
              </a:rPr>
              <a:t>));</a:t>
            </a:r>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(41.501719,-81.675140), </a:t>
            </a:r>
          </a:p>
          <a:p>
            <a:pPr lvl="2" defTabSz="182880"/>
            <a:r>
              <a:rPr lang="en-US" sz="1000" dirty="0" smtClean="0">
                <a:solidFill>
                  <a:srgbClr val="2A00FF"/>
                </a:solidFill>
                <a:latin typeface="Courier New"/>
              </a:rPr>
              <a:t>		"Cleveland State University"</a:t>
            </a:r>
            <a:r>
              <a:rPr lang="en-US" sz="1000" dirty="0" smtClean="0">
                <a:solidFill>
                  <a:srgbClr val="000000"/>
                </a:solidFill>
                <a:latin typeface="Courier New"/>
              </a:rPr>
              <a:t>, </a:t>
            </a:r>
            <a:r>
              <a:rPr lang="en-US" sz="1000" dirty="0" smtClean="0">
                <a:solidFill>
                  <a:srgbClr val="2A00FF"/>
                </a:solidFill>
                <a:latin typeface="Courier New"/>
              </a:rPr>
              <a:t>"The People's University \</a:t>
            </a:r>
            <a:r>
              <a:rPr lang="en-US" sz="1000" dirty="0" err="1" smtClean="0">
                <a:solidFill>
                  <a:srgbClr val="2A00FF"/>
                </a:solidFill>
                <a:latin typeface="Courier New"/>
              </a:rPr>
              <a:t>nEngaged</a:t>
            </a:r>
            <a:r>
              <a:rPr lang="en-US" sz="1000" dirty="0" smtClean="0">
                <a:solidFill>
                  <a:srgbClr val="2A00FF"/>
                </a:solidFill>
                <a:latin typeface="Courier New"/>
              </a:rPr>
              <a:t> Learning"</a:t>
            </a:r>
            <a:r>
              <a:rPr lang="en-US" sz="1000" dirty="0" smtClean="0">
                <a:solidFill>
                  <a:srgbClr val="000000"/>
                </a:solidFill>
                <a:latin typeface="Courier New"/>
              </a:rPr>
              <a:t>));</a:t>
            </a:r>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(41.502088,-81.623003), </a:t>
            </a:r>
          </a:p>
          <a:p>
            <a:pPr lvl="2" defTabSz="182880"/>
            <a:r>
              <a:rPr lang="en-US" sz="1000" dirty="0" smtClean="0">
                <a:solidFill>
                  <a:srgbClr val="2A00FF"/>
                </a:solidFill>
                <a:latin typeface="Courier New"/>
              </a:rPr>
              <a:t>		"Cleveland Clinic"</a:t>
            </a:r>
            <a:r>
              <a:rPr lang="en-US" sz="1000" dirty="0" smtClean="0">
                <a:solidFill>
                  <a:srgbClr val="000000"/>
                </a:solidFill>
                <a:latin typeface="Courier New"/>
              </a:rPr>
              <a:t>, </a:t>
            </a:r>
            <a:r>
              <a:rPr lang="en-US" sz="1000" dirty="0" smtClean="0">
                <a:solidFill>
                  <a:srgbClr val="2A00FF"/>
                </a:solidFill>
                <a:latin typeface="Courier New"/>
              </a:rPr>
              <a:t>"Top Hospital &amp; Medical Research in the USA"</a:t>
            </a:r>
            <a:r>
              <a:rPr lang="en-US" sz="1000" dirty="0" smtClean="0">
                <a:solidFill>
                  <a:srgbClr val="000000"/>
                </a:solidFill>
                <a:latin typeface="Courier New"/>
              </a:rPr>
              <a:t>));</a:t>
            </a:r>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(41.506106,-81.609615), </a:t>
            </a:r>
          </a:p>
          <a:p>
            <a:pPr lvl="2" defTabSz="182880"/>
            <a:r>
              <a:rPr lang="en-US" sz="1000" dirty="0" smtClean="0">
                <a:solidFill>
                  <a:srgbClr val="2A00FF"/>
                </a:solidFill>
                <a:latin typeface="Courier New"/>
              </a:rPr>
              <a:t>		"Severance Hall"</a:t>
            </a:r>
            <a:r>
              <a:rPr lang="en-US" sz="1000" dirty="0" smtClean="0">
                <a:solidFill>
                  <a:srgbClr val="000000"/>
                </a:solidFill>
                <a:latin typeface="Courier New"/>
              </a:rPr>
              <a:t>, </a:t>
            </a:r>
            <a:r>
              <a:rPr lang="en-US" sz="1000" dirty="0" smtClean="0">
                <a:solidFill>
                  <a:srgbClr val="2A00FF"/>
                </a:solidFill>
                <a:latin typeface="Courier New"/>
              </a:rPr>
              <a:t>"Cleveland Orchestra - Best in the World"</a:t>
            </a:r>
            <a:r>
              <a:rPr lang="en-US" sz="1000" dirty="0" smtClean="0">
                <a:solidFill>
                  <a:srgbClr val="000000"/>
                </a:solidFill>
                <a:latin typeface="Courier New"/>
              </a:rPr>
              <a:t>));</a:t>
            </a:r>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(41.504223,-81.608512), </a:t>
            </a:r>
          </a:p>
          <a:p>
            <a:pPr lvl="2" defTabSz="182880"/>
            <a:r>
              <a:rPr lang="en-US" sz="1000" dirty="0" smtClean="0">
                <a:solidFill>
                  <a:srgbClr val="2A00FF"/>
                </a:solidFill>
                <a:latin typeface="Courier New"/>
              </a:rPr>
              <a:t>		"Case Western Reserve </a:t>
            </a:r>
            <a:r>
              <a:rPr lang="en-US" sz="1000" dirty="0" err="1" smtClean="0">
                <a:solidFill>
                  <a:srgbClr val="2A00FF"/>
                </a:solidFill>
                <a:latin typeface="Courier New"/>
              </a:rPr>
              <a:t>Universty</a:t>
            </a:r>
            <a:r>
              <a:rPr lang="en-US" sz="1000" dirty="0" smtClean="0">
                <a:solidFill>
                  <a:srgbClr val="2A00FF"/>
                </a:solidFill>
                <a:latin typeface="Courier New"/>
              </a:rPr>
              <a:t>"</a:t>
            </a:r>
            <a:r>
              <a:rPr lang="en-US" sz="1000" dirty="0" smtClean="0">
                <a:solidFill>
                  <a:srgbClr val="000000"/>
                </a:solidFill>
                <a:latin typeface="Courier New"/>
              </a:rPr>
              <a:t>, </a:t>
            </a:r>
            <a:r>
              <a:rPr lang="en-US" sz="1000" dirty="0" smtClean="0">
                <a:solidFill>
                  <a:srgbClr val="2A00FF"/>
                </a:solidFill>
                <a:latin typeface="Courier New"/>
              </a:rPr>
              <a:t>"One of the Nation's Top Universities"</a:t>
            </a:r>
            <a:r>
              <a:rPr lang="en-US" sz="1000" dirty="0" smtClean="0">
                <a:solidFill>
                  <a:srgbClr val="000000"/>
                </a:solidFill>
                <a:latin typeface="Courier New"/>
              </a:rPr>
              <a:t>));</a:t>
            </a:r>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(41.508968,-81.611754), </a:t>
            </a:r>
          </a:p>
          <a:p>
            <a:pPr lvl="2" defTabSz="182880"/>
            <a:r>
              <a:rPr lang="en-US" sz="1000" dirty="0" smtClean="0">
                <a:solidFill>
                  <a:srgbClr val="2A00FF"/>
                </a:solidFill>
                <a:latin typeface="Courier New"/>
              </a:rPr>
              <a:t>		"Cleveland Museum of Art"</a:t>
            </a:r>
            <a:r>
              <a:rPr lang="en-US" sz="1000" dirty="0" smtClean="0">
                <a:solidFill>
                  <a:srgbClr val="000000"/>
                </a:solidFill>
                <a:latin typeface="Courier New"/>
              </a:rPr>
              <a:t>, </a:t>
            </a:r>
            <a:r>
              <a:rPr lang="en-US" sz="1000" dirty="0" smtClean="0">
                <a:solidFill>
                  <a:srgbClr val="2A00FF"/>
                </a:solidFill>
                <a:latin typeface="Courier New"/>
              </a:rPr>
              <a:t>"Most Distinguished \</a:t>
            </a:r>
            <a:r>
              <a:rPr lang="en-US" sz="1000" dirty="0" err="1" smtClean="0">
                <a:solidFill>
                  <a:srgbClr val="2A00FF"/>
                </a:solidFill>
                <a:latin typeface="Courier New"/>
              </a:rPr>
              <a:t>nOpen</a:t>
            </a:r>
            <a:r>
              <a:rPr lang="en-US" sz="1000" dirty="0" smtClean="0">
                <a:solidFill>
                  <a:srgbClr val="2A00FF"/>
                </a:solidFill>
                <a:latin typeface="Courier New"/>
              </a:rPr>
              <a:t> Museum in the World"</a:t>
            </a:r>
            <a:r>
              <a:rPr lang="en-US" sz="1000" dirty="0" smtClean="0">
                <a:solidFill>
                  <a:srgbClr val="000000"/>
                </a:solidFill>
                <a:latin typeface="Courier New"/>
              </a:rPr>
              <a:t>));</a:t>
            </a:r>
            <a:endParaRPr lang="en-US" sz="1000" dirty="0" smtClean="0">
              <a:latin typeface="Courier New"/>
            </a:endParaRPr>
          </a:p>
          <a:p>
            <a:pPr lvl="1" defTabSz="182880"/>
            <a:r>
              <a:rPr lang="en-US" sz="1000" dirty="0" err="1" smtClean="0">
                <a:solidFill>
                  <a:srgbClr val="0000C0"/>
                </a:solidFill>
                <a:latin typeface="Courier New"/>
              </a:rPr>
              <a:t>items</a:t>
            </a:r>
            <a:r>
              <a:rPr lang="en-US" sz="1000" dirty="0" err="1" smtClean="0">
                <a:solidFill>
                  <a:srgbClr val="000000"/>
                </a:solidFill>
                <a:latin typeface="Courier New"/>
              </a:rPr>
              <a:t>.add</a:t>
            </a:r>
            <a:r>
              <a:rPr lang="en-US" sz="1000" dirty="0" smtClean="0">
                <a:solidFill>
                  <a:srgbClr val="000000"/>
                </a:solidFill>
                <a:latin typeface="Courier New"/>
              </a:rPr>
              <a:t> (</a:t>
            </a:r>
            <a:r>
              <a:rPr lang="en-US" sz="1000" b="1" dirty="0" smtClean="0">
                <a:solidFill>
                  <a:srgbClr val="7F0055"/>
                </a:solidFill>
                <a:latin typeface="Courier New"/>
              </a:rPr>
              <a:t>new</a:t>
            </a:r>
            <a:r>
              <a:rPr lang="en-US" sz="1000" b="1" dirty="0" smtClean="0">
                <a:solidFill>
                  <a:srgbClr val="000000"/>
                </a:solidFill>
                <a:latin typeface="Courier New"/>
              </a:rPr>
              <a:t> </a:t>
            </a:r>
            <a:r>
              <a:rPr lang="en-US" sz="1000" b="1" dirty="0" err="1" smtClean="0">
                <a:solidFill>
                  <a:srgbClr val="000000"/>
                </a:solidFill>
                <a:latin typeface="Courier New"/>
              </a:rPr>
              <a:t>OverlayItem</a:t>
            </a:r>
            <a:r>
              <a:rPr lang="en-US" sz="1000" b="1" dirty="0" smtClean="0">
                <a:solidFill>
                  <a:srgbClr val="000000"/>
                </a:solidFill>
                <a:latin typeface="Courier New"/>
              </a:rPr>
              <a:t>(</a:t>
            </a:r>
            <a:r>
              <a:rPr lang="en-US" sz="1000" b="1" dirty="0" err="1" smtClean="0">
                <a:solidFill>
                  <a:srgbClr val="000000"/>
                </a:solidFill>
                <a:latin typeface="Courier New"/>
              </a:rPr>
              <a:t>getPoint</a:t>
            </a:r>
            <a:r>
              <a:rPr lang="en-US" sz="1000" b="1" dirty="0" smtClean="0">
                <a:solidFill>
                  <a:srgbClr val="000000"/>
                </a:solidFill>
                <a:latin typeface="Courier New"/>
              </a:rPr>
              <a:t>(41.508421,-81.695540), </a:t>
            </a:r>
          </a:p>
          <a:p>
            <a:pPr lvl="2" defTabSz="182880"/>
            <a:r>
              <a:rPr lang="en-US" sz="1000" dirty="0" smtClean="0">
                <a:solidFill>
                  <a:srgbClr val="2A00FF"/>
                </a:solidFill>
                <a:latin typeface="Courier New"/>
              </a:rPr>
              <a:t>		"Rock &amp; Roll Hall of Fame"</a:t>
            </a:r>
            <a:r>
              <a:rPr lang="en-US" sz="1000" dirty="0" smtClean="0">
                <a:solidFill>
                  <a:srgbClr val="000000"/>
                </a:solidFill>
                <a:latin typeface="Courier New"/>
              </a:rPr>
              <a:t>, </a:t>
            </a:r>
            <a:r>
              <a:rPr lang="en-US" sz="1000" dirty="0" smtClean="0">
                <a:solidFill>
                  <a:srgbClr val="2A00FF"/>
                </a:solidFill>
                <a:latin typeface="Courier New"/>
              </a:rPr>
              <a:t>"Preserving for the world \</a:t>
            </a:r>
            <a:r>
              <a:rPr lang="en-US" sz="1000" dirty="0" err="1" smtClean="0">
                <a:solidFill>
                  <a:srgbClr val="2A00FF"/>
                </a:solidFill>
                <a:latin typeface="Courier New"/>
              </a:rPr>
              <a:t>nthe</a:t>
            </a:r>
            <a:r>
              <a:rPr lang="en-US" sz="1000" dirty="0" smtClean="0">
                <a:solidFill>
                  <a:srgbClr val="2A00FF"/>
                </a:solidFill>
                <a:latin typeface="Courier New"/>
              </a:rPr>
              <a:t> history of RR music"</a:t>
            </a:r>
            <a:r>
              <a:rPr lang="en-US" sz="1000" dirty="0" smtClean="0">
                <a:solidFill>
                  <a:srgbClr val="000000"/>
                </a:solidFill>
                <a:latin typeface="Courier New"/>
              </a:rPr>
              <a:t>));</a:t>
            </a:r>
          </a:p>
          <a:p>
            <a:pPr lvl="1" defTabSz="182880"/>
            <a:endParaRPr lang="en-US" sz="1000" dirty="0" smtClean="0">
              <a:latin typeface="Courier New"/>
            </a:endParaRPr>
          </a:p>
          <a:p>
            <a:pPr lvl="1" defTabSz="182880"/>
            <a:r>
              <a:rPr lang="en-US" sz="1000" dirty="0" smtClean="0">
                <a:solidFill>
                  <a:srgbClr val="000000"/>
                </a:solidFill>
                <a:latin typeface="Courier New"/>
              </a:rPr>
              <a:t>populate();</a:t>
            </a:r>
          </a:p>
          <a:p>
            <a:pPr defTabSz="182880"/>
            <a:r>
              <a:rPr lang="en-US" sz="1000" dirty="0" smtClean="0">
                <a:solidFill>
                  <a:srgbClr val="000000"/>
                </a:solidFill>
                <a:latin typeface="Courier New"/>
              </a:rPr>
              <a:t>}</a:t>
            </a:r>
            <a:endParaRPr lang="en-US" sz="1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43</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1"/>
            <a:ext cx="8382000" cy="5181600"/>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r>
              <a:rPr lang="en-US" sz="1100" dirty="0" smtClean="0">
                <a:solidFill>
                  <a:srgbClr val="646464"/>
                </a:solidFill>
                <a:latin typeface="Courier New"/>
              </a:rPr>
              <a:t>	@Override</a:t>
            </a:r>
          </a:p>
          <a:p>
            <a:pPr defTabSz="182880"/>
            <a:r>
              <a:rPr lang="en-US" sz="1100" b="1" dirty="0" smtClean="0">
                <a:solidFill>
                  <a:srgbClr val="7F0055"/>
                </a:solidFill>
                <a:latin typeface="Courier New"/>
              </a:rPr>
              <a:t>	protected</a:t>
            </a:r>
            <a:r>
              <a:rPr lang="en-US" sz="1100" b="1" dirty="0" smtClean="0">
                <a:solidFill>
                  <a:srgbClr val="000000"/>
                </a:solidFill>
                <a:latin typeface="Courier New"/>
              </a:rPr>
              <a:t> </a:t>
            </a:r>
            <a:r>
              <a:rPr lang="en-US" sz="1100" b="1" dirty="0" err="1" smtClean="0">
                <a:solidFill>
                  <a:srgbClr val="000000"/>
                </a:solidFill>
                <a:latin typeface="Courier New"/>
              </a:rPr>
              <a:t>OverlayItem</a:t>
            </a:r>
            <a:r>
              <a:rPr lang="en-US" sz="1100" b="1" dirty="0" smtClean="0">
                <a:solidFill>
                  <a:srgbClr val="000000"/>
                </a:solidFill>
                <a:latin typeface="Courier New"/>
              </a:rPr>
              <a:t> </a:t>
            </a:r>
            <a:r>
              <a:rPr lang="en-US" sz="1100" b="1" dirty="0" err="1" smtClean="0">
                <a:solidFill>
                  <a:srgbClr val="000000"/>
                </a:solidFill>
                <a:latin typeface="Courier New"/>
              </a:rPr>
              <a:t>createItem</a:t>
            </a:r>
            <a:r>
              <a:rPr lang="en-US" sz="1100" b="1" dirty="0" smtClean="0">
                <a:solidFill>
                  <a:srgbClr val="000000"/>
                </a:solidFill>
                <a:latin typeface="Courier New"/>
              </a:rPr>
              <a:t>(</a:t>
            </a:r>
            <a:r>
              <a:rPr lang="en-US" sz="1100" b="1" dirty="0" err="1" smtClean="0">
                <a:solidFill>
                  <a:srgbClr val="7F0055"/>
                </a:solidFill>
                <a:latin typeface="Courier New"/>
              </a:rPr>
              <a:t>int</a:t>
            </a:r>
            <a:r>
              <a:rPr lang="en-US" sz="1100" b="1" dirty="0" smtClean="0">
                <a:solidFill>
                  <a:srgbClr val="000000"/>
                </a:solidFill>
                <a:latin typeface="Courier New"/>
              </a:rPr>
              <a:t> </a:t>
            </a:r>
            <a:r>
              <a:rPr lang="en-US" sz="1100" b="1" dirty="0" err="1" smtClean="0">
                <a:solidFill>
                  <a:srgbClr val="000000"/>
                </a:solidFill>
                <a:latin typeface="Courier New"/>
              </a:rPr>
              <a:t>i</a:t>
            </a:r>
            <a:r>
              <a:rPr lang="en-US" sz="1100" b="1" dirty="0" smtClean="0">
                <a:solidFill>
                  <a:srgbClr val="000000"/>
                </a:solidFill>
                <a:latin typeface="Courier New"/>
              </a:rPr>
              <a:t>) {</a:t>
            </a:r>
          </a:p>
          <a:p>
            <a:pPr defTabSz="182880"/>
            <a:r>
              <a:rPr lang="en-US" sz="1100" b="1" dirty="0" smtClean="0">
                <a:solidFill>
                  <a:srgbClr val="7F0055"/>
                </a:solidFill>
                <a:latin typeface="Courier New"/>
              </a:rPr>
              <a:t>		return</a:t>
            </a:r>
            <a:r>
              <a:rPr lang="en-US" sz="1100" b="1" dirty="0" smtClean="0">
                <a:solidFill>
                  <a:srgbClr val="000000"/>
                </a:solidFill>
                <a:latin typeface="Courier New"/>
              </a:rPr>
              <a:t> (</a:t>
            </a:r>
            <a:r>
              <a:rPr lang="en-US" sz="1100" b="1" dirty="0" err="1" smtClean="0">
                <a:solidFill>
                  <a:srgbClr val="0000C0"/>
                </a:solidFill>
                <a:latin typeface="Courier New"/>
              </a:rPr>
              <a:t>items</a:t>
            </a:r>
            <a:r>
              <a:rPr lang="en-US" sz="1100" b="1" dirty="0" err="1" smtClean="0">
                <a:solidFill>
                  <a:srgbClr val="000000"/>
                </a:solidFill>
                <a:latin typeface="Courier New"/>
              </a:rPr>
              <a:t>.get</a:t>
            </a:r>
            <a:r>
              <a:rPr lang="en-US" sz="1100" b="1" dirty="0" smtClean="0">
                <a:solidFill>
                  <a:srgbClr val="000000"/>
                </a:solidFill>
                <a:latin typeface="Courier New"/>
              </a:rPr>
              <a:t>(</a:t>
            </a:r>
            <a:r>
              <a:rPr lang="en-US" sz="1100" b="1" dirty="0" err="1" smtClean="0">
                <a:solidFill>
                  <a:srgbClr val="000000"/>
                </a:solidFill>
                <a:latin typeface="Courier New"/>
              </a:rPr>
              <a:t>i</a:t>
            </a:r>
            <a:r>
              <a:rPr lang="en-US" sz="1100" b="1" dirty="0" smtClean="0">
                <a:solidFill>
                  <a:srgbClr val="000000"/>
                </a:solidFill>
                <a:latin typeface="Courier New"/>
              </a:rPr>
              <a:t>));</a:t>
            </a:r>
          </a:p>
          <a:p>
            <a:pPr defTabSz="182880"/>
            <a:r>
              <a:rPr lang="en-US" sz="1100" dirty="0" smtClean="0">
                <a:solidFill>
                  <a:srgbClr val="000000"/>
                </a:solidFill>
                <a:latin typeface="Courier New"/>
              </a:rPr>
              <a:t>	}</a:t>
            </a:r>
          </a:p>
          <a:p>
            <a:pPr defTabSz="182880"/>
            <a:endParaRPr lang="en-US" sz="1100" dirty="0" smtClean="0">
              <a:latin typeface="Courier New"/>
            </a:endParaRPr>
          </a:p>
          <a:p>
            <a:pPr defTabSz="182880"/>
            <a:r>
              <a:rPr lang="en-US" sz="1100" dirty="0" smtClean="0">
                <a:solidFill>
                  <a:srgbClr val="646464"/>
                </a:solidFill>
                <a:latin typeface="Courier New"/>
              </a:rPr>
              <a:t>	@Override</a:t>
            </a:r>
          </a:p>
          <a:p>
            <a:pPr defTabSz="182880"/>
            <a:r>
              <a:rPr lang="en-US" sz="1100" b="1" dirty="0" smtClean="0">
                <a:solidFill>
                  <a:srgbClr val="7F0055"/>
                </a:solidFill>
                <a:latin typeface="Courier New"/>
              </a:rPr>
              <a:t>	public</a:t>
            </a:r>
            <a:r>
              <a:rPr lang="en-US" sz="1100" b="1" dirty="0" smtClean="0">
                <a:solidFill>
                  <a:srgbClr val="000000"/>
                </a:solidFill>
                <a:latin typeface="Courier New"/>
              </a:rPr>
              <a:t> </a:t>
            </a:r>
            <a:r>
              <a:rPr lang="en-US" sz="1100" b="1" dirty="0" smtClean="0">
                <a:solidFill>
                  <a:srgbClr val="7F0055"/>
                </a:solidFill>
                <a:latin typeface="Courier New"/>
              </a:rPr>
              <a:t>void</a:t>
            </a:r>
            <a:r>
              <a:rPr lang="en-US" sz="1100" b="1" dirty="0" smtClean="0">
                <a:solidFill>
                  <a:srgbClr val="000000"/>
                </a:solidFill>
                <a:latin typeface="Courier New"/>
              </a:rPr>
              <a:t> draw(Canvas </a:t>
            </a:r>
            <a:r>
              <a:rPr lang="en-US" sz="1100" b="1" dirty="0" err="1" smtClean="0">
                <a:solidFill>
                  <a:srgbClr val="000000"/>
                </a:solidFill>
                <a:latin typeface="Courier New"/>
              </a:rPr>
              <a:t>canvas</a:t>
            </a:r>
            <a:r>
              <a:rPr lang="en-US" sz="1100" b="1" dirty="0" smtClean="0">
                <a:solidFill>
                  <a:srgbClr val="000000"/>
                </a:solidFill>
                <a:latin typeface="Courier New"/>
              </a:rPr>
              <a:t>, </a:t>
            </a:r>
            <a:r>
              <a:rPr lang="en-US" sz="1100" b="1" dirty="0" err="1" smtClean="0">
                <a:solidFill>
                  <a:srgbClr val="000000"/>
                </a:solidFill>
                <a:latin typeface="Courier New"/>
              </a:rPr>
              <a:t>MapView</a:t>
            </a:r>
            <a:r>
              <a:rPr lang="en-US" sz="1100" b="1" dirty="0" smtClean="0">
                <a:solidFill>
                  <a:srgbClr val="000000"/>
                </a:solidFill>
                <a:latin typeface="Courier New"/>
              </a:rPr>
              <a:t> </a:t>
            </a:r>
            <a:r>
              <a:rPr lang="en-US" sz="1100" b="1" dirty="0" err="1" smtClean="0">
                <a:solidFill>
                  <a:srgbClr val="000000"/>
                </a:solidFill>
                <a:latin typeface="Courier New"/>
              </a:rPr>
              <a:t>mapView</a:t>
            </a:r>
            <a:r>
              <a:rPr lang="en-US" sz="1100" b="1" dirty="0" smtClean="0">
                <a:solidFill>
                  <a:srgbClr val="000000"/>
                </a:solidFill>
                <a:latin typeface="Courier New"/>
              </a:rPr>
              <a:t>, </a:t>
            </a:r>
            <a:r>
              <a:rPr lang="en-US" sz="1100" b="1" dirty="0" err="1" smtClean="0">
                <a:solidFill>
                  <a:srgbClr val="7F0055"/>
                </a:solidFill>
                <a:latin typeface="Courier New"/>
              </a:rPr>
              <a:t>boolean</a:t>
            </a:r>
            <a:r>
              <a:rPr lang="en-US" sz="1100" b="1" dirty="0" smtClean="0">
                <a:solidFill>
                  <a:srgbClr val="000000"/>
                </a:solidFill>
                <a:latin typeface="Courier New"/>
              </a:rPr>
              <a:t> shadow) {</a:t>
            </a:r>
          </a:p>
          <a:p>
            <a:pPr defTabSz="182880"/>
            <a:r>
              <a:rPr lang="en-US" sz="1100" b="1" dirty="0" smtClean="0">
                <a:solidFill>
                  <a:srgbClr val="7F0055"/>
                </a:solidFill>
                <a:latin typeface="Courier New"/>
              </a:rPr>
              <a:t>		</a:t>
            </a:r>
            <a:r>
              <a:rPr lang="en-US" sz="1100" b="1" dirty="0" err="1" smtClean="0">
                <a:solidFill>
                  <a:srgbClr val="7F0055"/>
                </a:solidFill>
                <a:latin typeface="Courier New"/>
              </a:rPr>
              <a:t>super</a:t>
            </a:r>
            <a:r>
              <a:rPr lang="en-US" sz="1100" b="1" dirty="0" err="1" smtClean="0">
                <a:solidFill>
                  <a:srgbClr val="000000"/>
                </a:solidFill>
                <a:latin typeface="Courier New"/>
              </a:rPr>
              <a:t>.draw</a:t>
            </a:r>
            <a:r>
              <a:rPr lang="en-US" sz="1100" b="1" dirty="0" smtClean="0">
                <a:solidFill>
                  <a:srgbClr val="000000"/>
                </a:solidFill>
                <a:latin typeface="Courier New"/>
              </a:rPr>
              <a:t>(canvas, </a:t>
            </a:r>
            <a:r>
              <a:rPr lang="en-US" sz="1100" b="1" dirty="0" err="1" smtClean="0">
                <a:solidFill>
                  <a:srgbClr val="000000"/>
                </a:solidFill>
                <a:latin typeface="Courier New"/>
              </a:rPr>
              <a:t>mapView</a:t>
            </a:r>
            <a:r>
              <a:rPr lang="en-US" sz="1100" b="1" dirty="0" smtClean="0">
                <a:solidFill>
                  <a:srgbClr val="000000"/>
                </a:solidFill>
                <a:latin typeface="Courier New"/>
              </a:rPr>
              <a:t>, shadow);</a:t>
            </a:r>
          </a:p>
          <a:p>
            <a:pPr defTabSz="182880"/>
            <a:r>
              <a:rPr lang="en-US" sz="1100" i="1" dirty="0" smtClean="0">
                <a:solidFill>
                  <a:srgbClr val="000000"/>
                </a:solidFill>
                <a:latin typeface="Courier New"/>
              </a:rPr>
              <a:t>		</a:t>
            </a:r>
            <a:r>
              <a:rPr lang="en-US" sz="1100" i="1" dirty="0" err="1" smtClean="0">
                <a:solidFill>
                  <a:srgbClr val="000000"/>
                </a:solidFill>
                <a:latin typeface="Courier New"/>
              </a:rPr>
              <a:t>boundCenterBottom</a:t>
            </a:r>
            <a:r>
              <a:rPr lang="en-US" sz="1100" i="1" dirty="0" smtClean="0">
                <a:solidFill>
                  <a:srgbClr val="000000"/>
                </a:solidFill>
                <a:latin typeface="Courier New"/>
              </a:rPr>
              <a:t>(</a:t>
            </a:r>
            <a:r>
              <a:rPr lang="en-US" sz="1100" i="1" dirty="0" smtClean="0">
                <a:solidFill>
                  <a:srgbClr val="0000C0"/>
                </a:solidFill>
                <a:latin typeface="Courier New"/>
              </a:rPr>
              <a:t>marker</a:t>
            </a:r>
            <a:r>
              <a:rPr lang="en-US" sz="1100" i="1" dirty="0" smtClean="0">
                <a:solidFill>
                  <a:srgbClr val="000000"/>
                </a:solidFill>
                <a:latin typeface="Courier New"/>
              </a:rPr>
              <a:t>);</a:t>
            </a:r>
          </a:p>
          <a:p>
            <a:pPr defTabSz="182880"/>
            <a:r>
              <a:rPr lang="en-US" sz="1100" dirty="0" smtClean="0">
                <a:solidFill>
                  <a:srgbClr val="000000"/>
                </a:solidFill>
                <a:latin typeface="Courier New"/>
              </a:rPr>
              <a:t>	}</a:t>
            </a:r>
          </a:p>
          <a:p>
            <a:pPr defTabSz="182880"/>
            <a:endParaRPr lang="en-US" sz="1100" dirty="0" smtClean="0">
              <a:latin typeface="Courier New"/>
            </a:endParaRPr>
          </a:p>
          <a:p>
            <a:pPr defTabSz="182880"/>
            <a:r>
              <a:rPr lang="en-US" sz="1100" dirty="0" smtClean="0">
                <a:solidFill>
                  <a:srgbClr val="646464"/>
                </a:solidFill>
                <a:latin typeface="Courier New"/>
              </a:rPr>
              <a:t>	@Override</a:t>
            </a:r>
          </a:p>
          <a:p>
            <a:pPr defTabSz="182880"/>
            <a:r>
              <a:rPr lang="en-US" sz="1100" b="1" dirty="0" smtClean="0">
                <a:solidFill>
                  <a:srgbClr val="7F0055"/>
                </a:solidFill>
                <a:latin typeface="Courier New"/>
              </a:rPr>
              <a:t>	protected</a:t>
            </a:r>
            <a:r>
              <a:rPr lang="en-US" sz="1100" b="1" dirty="0" smtClean="0">
                <a:solidFill>
                  <a:srgbClr val="000000"/>
                </a:solidFill>
                <a:latin typeface="Courier New"/>
              </a:rPr>
              <a:t> </a:t>
            </a:r>
            <a:r>
              <a:rPr lang="en-US" sz="1100" b="1" dirty="0" err="1" smtClean="0">
                <a:solidFill>
                  <a:srgbClr val="7F0055"/>
                </a:solidFill>
                <a:latin typeface="Courier New"/>
              </a:rPr>
              <a:t>boolean</a:t>
            </a:r>
            <a:r>
              <a:rPr lang="en-US" sz="1100" b="1" dirty="0" smtClean="0">
                <a:solidFill>
                  <a:srgbClr val="000000"/>
                </a:solidFill>
                <a:latin typeface="Courier New"/>
              </a:rPr>
              <a:t> </a:t>
            </a:r>
            <a:r>
              <a:rPr lang="en-US" sz="1100" b="1" dirty="0" err="1" smtClean="0">
                <a:solidFill>
                  <a:srgbClr val="000000"/>
                </a:solidFill>
                <a:latin typeface="Courier New"/>
              </a:rPr>
              <a:t>onTap</a:t>
            </a:r>
            <a:r>
              <a:rPr lang="en-US" sz="1100" b="1" dirty="0" smtClean="0">
                <a:solidFill>
                  <a:srgbClr val="000000"/>
                </a:solidFill>
                <a:latin typeface="Courier New"/>
              </a:rPr>
              <a:t>(</a:t>
            </a:r>
            <a:r>
              <a:rPr lang="en-US" sz="1100" b="1" dirty="0" err="1" smtClean="0">
                <a:solidFill>
                  <a:srgbClr val="7F0055"/>
                </a:solidFill>
                <a:latin typeface="Courier New"/>
              </a:rPr>
              <a:t>int</a:t>
            </a:r>
            <a:r>
              <a:rPr lang="en-US" sz="1100" b="1" dirty="0" smtClean="0">
                <a:solidFill>
                  <a:srgbClr val="000000"/>
                </a:solidFill>
                <a:latin typeface="Courier New"/>
              </a:rPr>
              <a:t> </a:t>
            </a:r>
            <a:r>
              <a:rPr lang="en-US" sz="1100" b="1" dirty="0" err="1" smtClean="0">
                <a:solidFill>
                  <a:srgbClr val="000000"/>
                </a:solidFill>
                <a:latin typeface="Courier New"/>
              </a:rPr>
              <a:t>i</a:t>
            </a:r>
            <a:r>
              <a:rPr lang="en-US" sz="1100" b="1" dirty="0" smtClean="0">
                <a:solidFill>
                  <a:srgbClr val="000000"/>
                </a:solidFill>
                <a:latin typeface="Courier New"/>
              </a:rPr>
              <a:t>) {</a:t>
            </a:r>
          </a:p>
          <a:p>
            <a:pPr defTabSz="182880"/>
            <a:r>
              <a:rPr lang="en-US" sz="1100" dirty="0" smtClean="0">
                <a:solidFill>
                  <a:srgbClr val="3F7F5F"/>
                </a:solidFill>
                <a:latin typeface="Courier New"/>
              </a:rPr>
              <a:t>		// if time Difference between </a:t>
            </a:r>
            <a:r>
              <a:rPr lang="en-US" sz="1100" dirty="0" err="1" smtClean="0">
                <a:solidFill>
                  <a:srgbClr val="3F7F5F"/>
                </a:solidFill>
                <a:latin typeface="Courier New"/>
              </a:rPr>
              <a:t>lastTouchTimeUp</a:t>
            </a:r>
            <a:r>
              <a:rPr lang="en-US" sz="1100" dirty="0" smtClean="0">
                <a:solidFill>
                  <a:srgbClr val="3F7F5F"/>
                </a:solidFill>
                <a:latin typeface="Courier New"/>
              </a:rPr>
              <a:t> &amp; </a:t>
            </a:r>
            <a:r>
              <a:rPr lang="en-US" sz="1100" dirty="0" err="1" smtClean="0">
                <a:solidFill>
                  <a:srgbClr val="3F7F5F"/>
                </a:solidFill>
                <a:latin typeface="Courier New"/>
              </a:rPr>
              <a:t>lastTouchTimeDown</a:t>
            </a:r>
            <a:r>
              <a:rPr lang="en-US" sz="1100" dirty="0" smtClean="0">
                <a:solidFill>
                  <a:srgbClr val="3F7F5F"/>
                </a:solidFill>
                <a:latin typeface="Courier New"/>
              </a:rPr>
              <a:t> is:</a:t>
            </a:r>
          </a:p>
          <a:p>
            <a:pPr defTabSz="182880"/>
            <a:r>
              <a:rPr lang="en-US" sz="1100" dirty="0" smtClean="0">
                <a:solidFill>
                  <a:srgbClr val="3F7F5F"/>
                </a:solidFill>
                <a:latin typeface="Courier New"/>
              </a:rPr>
              <a:t>		// &gt; 1500 </a:t>
            </a:r>
            <a:r>
              <a:rPr lang="en-US" sz="1100" dirty="0" err="1" smtClean="0">
                <a:solidFill>
                  <a:srgbClr val="3F7F5F"/>
                </a:solidFill>
                <a:latin typeface="Courier New"/>
              </a:rPr>
              <a:t>millisec</a:t>
            </a:r>
            <a:r>
              <a:rPr lang="en-US" sz="1100" dirty="0" smtClean="0">
                <a:solidFill>
                  <a:srgbClr val="3F7F5F"/>
                </a:solidFill>
                <a:latin typeface="Courier New"/>
              </a:rPr>
              <a:t>. it was a LONG TAP</a:t>
            </a:r>
          </a:p>
          <a:p>
            <a:pPr defTabSz="182880"/>
            <a:r>
              <a:rPr lang="en-US" sz="1100" dirty="0" smtClean="0">
                <a:solidFill>
                  <a:srgbClr val="3F7F5F"/>
                </a:solidFill>
                <a:latin typeface="Courier New"/>
              </a:rPr>
              <a:t>		// &lt; 1500 just a NORMAL tap</a:t>
            </a:r>
          </a:p>
          <a:p>
            <a:pPr defTabSz="182880"/>
            <a:r>
              <a:rPr lang="en-US" sz="1100" dirty="0" smtClean="0">
                <a:solidFill>
                  <a:srgbClr val="3F7F5F"/>
                </a:solidFill>
                <a:latin typeface="Courier New"/>
              </a:rPr>
              <a:t>		// on LONG TAPs we may want to show a dialog box with additional </a:t>
            </a:r>
          </a:p>
          <a:p>
            <a:pPr defTabSz="182880"/>
            <a:r>
              <a:rPr lang="en-US" sz="1100" dirty="0" smtClean="0">
                <a:solidFill>
                  <a:srgbClr val="3F7F5F"/>
                </a:solidFill>
                <a:latin typeface="Courier New"/>
              </a:rPr>
              <a:t>		// data about item </a:t>
            </a:r>
            <a:r>
              <a:rPr lang="en-US" sz="1100" dirty="0" err="1" smtClean="0">
                <a:solidFill>
                  <a:srgbClr val="3F7F5F"/>
                </a:solidFill>
                <a:latin typeface="Courier New"/>
              </a:rPr>
              <a:t>i-th</a:t>
            </a:r>
            <a:r>
              <a:rPr lang="en-US" sz="1100" dirty="0" smtClean="0">
                <a:solidFill>
                  <a:srgbClr val="3F7F5F"/>
                </a:solidFill>
                <a:latin typeface="Courier New"/>
              </a:rPr>
              <a:t> such as pictures, links to web-sites, ???, etc. </a:t>
            </a:r>
          </a:p>
          <a:p>
            <a:pPr defTabSz="182880"/>
            <a:r>
              <a:rPr lang="en-US" sz="1100" dirty="0" smtClean="0">
                <a:solidFill>
                  <a:srgbClr val="3F7F5F"/>
                </a:solidFill>
                <a:latin typeface="Courier New"/>
              </a:rPr>
              <a:t>		//---------------------------------------------------------------------</a:t>
            </a:r>
          </a:p>
          <a:p>
            <a:pPr defTabSz="182880"/>
            <a:r>
              <a:rPr lang="en-US" sz="1100" dirty="0" smtClean="0">
                <a:solidFill>
                  <a:srgbClr val="000000"/>
                </a:solidFill>
                <a:latin typeface="Courier New"/>
              </a:rPr>
              <a:t>		String text = </a:t>
            </a:r>
            <a:r>
              <a:rPr lang="en-US" sz="1100" dirty="0" smtClean="0">
                <a:solidFill>
                  <a:srgbClr val="2A00FF"/>
                </a:solidFill>
                <a:latin typeface="Courier New"/>
              </a:rPr>
              <a:t>"NORMAL TAP"</a:t>
            </a:r>
            <a:r>
              <a:rPr lang="en-US" sz="1100" dirty="0" smtClean="0">
                <a:solidFill>
                  <a:srgbClr val="000000"/>
                </a:solidFill>
                <a:latin typeface="Courier New"/>
              </a:rPr>
              <a:t>;</a:t>
            </a:r>
          </a:p>
          <a:p>
            <a:pPr defTabSz="182880"/>
            <a:r>
              <a:rPr lang="en-US" sz="1100" b="1" dirty="0" smtClean="0">
                <a:solidFill>
                  <a:srgbClr val="7F0055"/>
                </a:solidFill>
                <a:latin typeface="Courier New"/>
              </a:rPr>
              <a:t>		long</a:t>
            </a:r>
            <a:r>
              <a:rPr lang="en-US" sz="1100" b="1" dirty="0" smtClean="0">
                <a:solidFill>
                  <a:srgbClr val="000000"/>
                </a:solidFill>
                <a:latin typeface="Courier New"/>
              </a:rPr>
              <a:t> </a:t>
            </a:r>
            <a:r>
              <a:rPr lang="en-US" sz="1100" b="1" dirty="0" err="1" smtClean="0">
                <a:solidFill>
                  <a:srgbClr val="000000"/>
                </a:solidFill>
                <a:latin typeface="Courier New"/>
              </a:rPr>
              <a:t>pressTotalTime</a:t>
            </a:r>
            <a:r>
              <a:rPr lang="en-US" sz="1100" b="1" dirty="0" smtClean="0">
                <a:solidFill>
                  <a:srgbClr val="000000"/>
                </a:solidFill>
                <a:latin typeface="Courier New"/>
              </a:rPr>
              <a:t> = </a:t>
            </a:r>
            <a:r>
              <a:rPr lang="en-US" sz="1100" b="1" dirty="0" err="1" smtClean="0">
                <a:solidFill>
                  <a:srgbClr val="0000C0"/>
                </a:solidFill>
                <a:latin typeface="Courier New"/>
              </a:rPr>
              <a:t>lastTouchTimeUp</a:t>
            </a:r>
            <a:r>
              <a:rPr lang="en-US" sz="1100" b="1" dirty="0" smtClean="0">
                <a:solidFill>
                  <a:srgbClr val="000000"/>
                </a:solidFill>
                <a:latin typeface="Courier New"/>
              </a:rPr>
              <a:t> - </a:t>
            </a:r>
            <a:r>
              <a:rPr lang="en-US" sz="1100" b="1" dirty="0" err="1" smtClean="0">
                <a:solidFill>
                  <a:srgbClr val="0000C0"/>
                </a:solidFill>
                <a:latin typeface="Courier New"/>
              </a:rPr>
              <a:t>lastTouchTimeDown</a:t>
            </a:r>
            <a:r>
              <a:rPr lang="en-US" sz="1100" b="1" dirty="0" smtClean="0">
                <a:solidFill>
                  <a:srgbClr val="000000"/>
                </a:solidFill>
                <a:latin typeface="Courier New"/>
              </a:rPr>
              <a:t>;</a:t>
            </a:r>
          </a:p>
          <a:p>
            <a:pPr defTabSz="182880"/>
            <a:r>
              <a:rPr lang="en-US" sz="1100" b="1" dirty="0" smtClean="0">
                <a:solidFill>
                  <a:srgbClr val="7F0055"/>
                </a:solidFill>
                <a:latin typeface="Courier New"/>
              </a:rPr>
              <a:t>		if</a:t>
            </a:r>
            <a:r>
              <a:rPr lang="en-US" sz="1100" b="1" dirty="0" smtClean="0">
                <a:solidFill>
                  <a:srgbClr val="000000"/>
                </a:solidFill>
                <a:latin typeface="Courier New"/>
              </a:rPr>
              <a:t> (</a:t>
            </a:r>
            <a:r>
              <a:rPr lang="en-US" sz="1100" b="1" dirty="0" err="1" smtClean="0">
                <a:solidFill>
                  <a:srgbClr val="000000"/>
                </a:solidFill>
                <a:latin typeface="Courier New"/>
              </a:rPr>
              <a:t>pressTotalTime</a:t>
            </a:r>
            <a:r>
              <a:rPr lang="en-US" sz="1100" b="1" dirty="0" smtClean="0">
                <a:solidFill>
                  <a:srgbClr val="000000"/>
                </a:solidFill>
                <a:latin typeface="Courier New"/>
              </a:rPr>
              <a:t> &gt; 1500) {</a:t>
            </a:r>
          </a:p>
          <a:p>
            <a:pPr defTabSz="182880"/>
            <a:r>
              <a:rPr lang="en-US" sz="1100" dirty="0" smtClean="0">
                <a:solidFill>
                  <a:srgbClr val="000000"/>
                </a:solidFill>
                <a:latin typeface="Courier New"/>
              </a:rPr>
              <a:t>				text = </a:t>
            </a:r>
            <a:r>
              <a:rPr lang="en-US" sz="1100" dirty="0" smtClean="0">
                <a:solidFill>
                  <a:srgbClr val="2A00FF"/>
                </a:solidFill>
                <a:latin typeface="Courier New"/>
              </a:rPr>
              <a:t>"LONG TAP"</a:t>
            </a:r>
            <a:r>
              <a:rPr lang="en-US" sz="1100" dirty="0" smtClean="0">
                <a:solidFill>
                  <a:srgbClr val="000000"/>
                </a:solidFill>
                <a:latin typeface="Courier New"/>
              </a:rPr>
              <a:t>;</a:t>
            </a:r>
          </a:p>
          <a:p>
            <a:pPr defTabSz="182880"/>
            <a:r>
              <a:rPr lang="en-US" sz="1100" dirty="0" smtClean="0">
                <a:solidFill>
                  <a:srgbClr val="000000"/>
                </a:solidFill>
                <a:latin typeface="Courier New"/>
              </a:rPr>
              <a:t>		}</a:t>
            </a:r>
          </a:p>
          <a:p>
            <a:pPr defTabSz="182880"/>
            <a:endParaRPr lang="en-US" sz="1100" dirty="0" smtClean="0">
              <a:latin typeface="Courier New"/>
            </a:endParaRPr>
          </a:p>
          <a:p>
            <a:pPr defTabSz="182880"/>
            <a:r>
              <a:rPr lang="en-US" sz="1100" dirty="0" smtClean="0">
                <a:solidFill>
                  <a:srgbClr val="000000"/>
                </a:solidFill>
                <a:latin typeface="Courier New"/>
              </a:rPr>
              <a:t>		</a:t>
            </a:r>
            <a:r>
              <a:rPr lang="en-US" sz="1100" dirty="0" err="1" smtClean="0">
                <a:solidFill>
                  <a:srgbClr val="000000"/>
                </a:solidFill>
                <a:latin typeface="Courier New"/>
              </a:rPr>
              <a:t>Toast.</a:t>
            </a:r>
            <a:r>
              <a:rPr lang="en-US" sz="1100" i="1" dirty="0" err="1" smtClean="0">
                <a:solidFill>
                  <a:srgbClr val="000000"/>
                </a:solidFill>
                <a:latin typeface="Courier New"/>
              </a:rPr>
              <a:t>makeText</a:t>
            </a:r>
            <a:r>
              <a:rPr lang="en-US" sz="1100" i="1" dirty="0" smtClean="0">
                <a:solidFill>
                  <a:srgbClr val="000000"/>
                </a:solidFill>
                <a:latin typeface="Courier New"/>
              </a:rPr>
              <a:t>(</a:t>
            </a:r>
            <a:r>
              <a:rPr lang="en-US" sz="1100" i="1" dirty="0" err="1" smtClean="0">
                <a:solidFill>
                  <a:srgbClr val="000000"/>
                </a:solidFill>
                <a:latin typeface="Courier New"/>
              </a:rPr>
              <a:t>getApplicationContext</a:t>
            </a:r>
            <a:r>
              <a:rPr lang="en-US" sz="1100" i="1" dirty="0" smtClean="0">
                <a:solidFill>
                  <a:srgbClr val="000000"/>
                </a:solidFill>
                <a:latin typeface="Courier New"/>
              </a:rPr>
              <a:t>(), </a:t>
            </a:r>
            <a:r>
              <a:rPr lang="en-US" sz="1100" dirty="0" smtClean="0">
                <a:solidFill>
                  <a:srgbClr val="000000"/>
                </a:solidFill>
                <a:latin typeface="Courier New"/>
              </a:rPr>
              <a:t>text + </a:t>
            </a:r>
            <a:r>
              <a:rPr lang="en-US" sz="1100" dirty="0" smtClean="0">
                <a:solidFill>
                  <a:srgbClr val="2A00FF"/>
                </a:solidFill>
                <a:latin typeface="Courier New"/>
              </a:rPr>
              <a:t>" "</a:t>
            </a:r>
            <a:r>
              <a:rPr lang="en-US" sz="1100" dirty="0" smtClean="0">
                <a:solidFill>
                  <a:srgbClr val="000000"/>
                </a:solidFill>
                <a:latin typeface="Courier New"/>
              </a:rPr>
              <a:t> + </a:t>
            </a:r>
            <a:r>
              <a:rPr lang="en-US" sz="1100" dirty="0" err="1" smtClean="0">
                <a:solidFill>
                  <a:srgbClr val="000000"/>
                </a:solidFill>
                <a:latin typeface="Courier New"/>
              </a:rPr>
              <a:t>pressTotalTime</a:t>
            </a:r>
            <a:r>
              <a:rPr lang="en-US" sz="1100" dirty="0" smtClean="0">
                <a:solidFill>
                  <a:srgbClr val="000000"/>
                </a:solidFill>
                <a:latin typeface="Courier New"/>
              </a:rPr>
              <a:t> + </a:t>
            </a:r>
            <a:r>
              <a:rPr lang="en-US" sz="1100" dirty="0" smtClean="0">
                <a:solidFill>
                  <a:srgbClr val="2A00FF"/>
                </a:solidFill>
                <a:latin typeface="Courier New"/>
              </a:rPr>
              <a:t>" msec.\n"</a:t>
            </a:r>
            <a:r>
              <a:rPr lang="en-US" sz="1100" dirty="0" smtClean="0">
                <a:solidFill>
                  <a:srgbClr val="000000"/>
                </a:solidFill>
                <a:latin typeface="Courier New"/>
              </a:rPr>
              <a:t> +</a:t>
            </a:r>
          </a:p>
          <a:p>
            <a:pPr defTabSz="182880"/>
            <a:r>
              <a:rPr lang="en-US" sz="1100" dirty="0" smtClean="0">
                <a:solidFill>
                  <a:srgbClr val="0000C0"/>
                </a:solidFill>
                <a:latin typeface="Courier New"/>
              </a:rPr>
              <a:t>								</a:t>
            </a:r>
            <a:r>
              <a:rPr lang="en-US" sz="1100" dirty="0" err="1" smtClean="0">
                <a:solidFill>
                  <a:srgbClr val="0000C0"/>
                </a:solidFill>
                <a:latin typeface="Courier New"/>
              </a:rPr>
              <a:t>items</a:t>
            </a:r>
            <a:r>
              <a:rPr lang="en-US" sz="1100" dirty="0" err="1" smtClean="0">
                <a:solidFill>
                  <a:srgbClr val="000000"/>
                </a:solidFill>
                <a:latin typeface="Courier New"/>
              </a:rPr>
              <a:t>.get</a:t>
            </a:r>
            <a:r>
              <a:rPr lang="en-US" sz="1100" dirty="0" smtClean="0">
                <a:solidFill>
                  <a:srgbClr val="000000"/>
                </a:solidFill>
                <a:latin typeface="Courier New"/>
              </a:rPr>
              <a:t>(</a:t>
            </a:r>
            <a:r>
              <a:rPr lang="en-US" sz="1100" dirty="0" err="1" smtClean="0">
                <a:solidFill>
                  <a:srgbClr val="000000"/>
                </a:solidFill>
                <a:latin typeface="Courier New"/>
              </a:rPr>
              <a:t>i</a:t>
            </a:r>
            <a:r>
              <a:rPr lang="en-US" sz="1100" dirty="0" smtClean="0">
                <a:solidFill>
                  <a:srgbClr val="000000"/>
                </a:solidFill>
                <a:latin typeface="Courier New"/>
              </a:rPr>
              <a:t>).</a:t>
            </a:r>
            <a:r>
              <a:rPr lang="en-US" sz="1100" dirty="0" err="1" smtClean="0">
                <a:solidFill>
                  <a:srgbClr val="000000"/>
                </a:solidFill>
                <a:latin typeface="Courier New"/>
              </a:rPr>
              <a:t>getTitle</a:t>
            </a:r>
            <a:r>
              <a:rPr lang="en-US" sz="1100" dirty="0" smtClean="0">
                <a:solidFill>
                  <a:srgbClr val="000000"/>
                </a:solidFill>
                <a:latin typeface="Courier New"/>
              </a:rPr>
              <a:t>() + </a:t>
            </a:r>
            <a:r>
              <a:rPr lang="en-US" sz="1100" dirty="0" smtClean="0">
                <a:solidFill>
                  <a:srgbClr val="2A00FF"/>
                </a:solidFill>
                <a:latin typeface="Courier New"/>
              </a:rPr>
              <a:t>"\n"</a:t>
            </a:r>
            <a:r>
              <a:rPr lang="en-US" sz="1100" dirty="0" smtClean="0">
                <a:solidFill>
                  <a:srgbClr val="000000"/>
                </a:solidFill>
                <a:latin typeface="Courier New"/>
              </a:rPr>
              <a:t> + </a:t>
            </a:r>
            <a:r>
              <a:rPr lang="en-US" sz="1100" dirty="0" err="1" smtClean="0">
                <a:solidFill>
                  <a:srgbClr val="0000C0"/>
                </a:solidFill>
                <a:latin typeface="Courier New"/>
              </a:rPr>
              <a:t>items</a:t>
            </a:r>
            <a:r>
              <a:rPr lang="en-US" sz="1100" dirty="0" err="1" smtClean="0">
                <a:solidFill>
                  <a:srgbClr val="000000"/>
                </a:solidFill>
                <a:latin typeface="Courier New"/>
              </a:rPr>
              <a:t>.get</a:t>
            </a:r>
            <a:r>
              <a:rPr lang="en-US" sz="1100" dirty="0" smtClean="0">
                <a:solidFill>
                  <a:srgbClr val="000000"/>
                </a:solidFill>
                <a:latin typeface="Courier New"/>
              </a:rPr>
              <a:t>(</a:t>
            </a:r>
            <a:r>
              <a:rPr lang="en-US" sz="1100" dirty="0" err="1" smtClean="0">
                <a:solidFill>
                  <a:srgbClr val="000000"/>
                </a:solidFill>
                <a:latin typeface="Courier New"/>
              </a:rPr>
              <a:t>i</a:t>
            </a:r>
            <a:r>
              <a:rPr lang="en-US" sz="1100" dirty="0" smtClean="0">
                <a:solidFill>
                  <a:srgbClr val="000000"/>
                </a:solidFill>
                <a:latin typeface="Courier New"/>
              </a:rPr>
              <a:t>).</a:t>
            </a:r>
            <a:r>
              <a:rPr lang="en-US" sz="1100" dirty="0" err="1" smtClean="0">
                <a:solidFill>
                  <a:srgbClr val="000000"/>
                </a:solidFill>
                <a:latin typeface="Courier New"/>
              </a:rPr>
              <a:t>getSnippet</a:t>
            </a:r>
            <a:r>
              <a:rPr lang="en-US" sz="1100" dirty="0" smtClean="0">
                <a:solidFill>
                  <a:srgbClr val="000000"/>
                </a:solidFill>
                <a:latin typeface="Courier New"/>
              </a:rPr>
              <a:t>(), 1).show();</a:t>
            </a:r>
          </a:p>
          <a:p>
            <a:pPr defTabSz="182880"/>
            <a:endParaRPr lang="en-US" sz="1100" dirty="0" smtClean="0">
              <a:latin typeface="Courier New"/>
            </a:endParaRPr>
          </a:p>
          <a:p>
            <a:pPr defTabSz="182880"/>
            <a:r>
              <a:rPr lang="en-US" sz="1100" b="1" dirty="0" smtClean="0">
                <a:solidFill>
                  <a:srgbClr val="7F0055"/>
                </a:solidFill>
                <a:latin typeface="Courier New"/>
              </a:rPr>
              <a:t>		return</a:t>
            </a:r>
            <a:r>
              <a:rPr lang="en-US" sz="1100" b="1" dirty="0" smtClean="0">
                <a:solidFill>
                  <a:srgbClr val="000000"/>
                </a:solidFill>
                <a:latin typeface="Courier New"/>
              </a:rPr>
              <a:t> (</a:t>
            </a:r>
            <a:r>
              <a:rPr lang="en-US" sz="1100" b="1" dirty="0" smtClean="0">
                <a:solidFill>
                  <a:srgbClr val="7F0055"/>
                </a:solidFill>
                <a:latin typeface="Courier New"/>
              </a:rPr>
              <a:t>true</a:t>
            </a:r>
            <a:r>
              <a:rPr lang="en-US" sz="1100" b="1" dirty="0" smtClean="0">
                <a:solidFill>
                  <a:srgbClr val="000000"/>
                </a:solidFill>
                <a:latin typeface="Courier New"/>
              </a:rPr>
              <a:t>);</a:t>
            </a:r>
          </a:p>
          <a:p>
            <a:pPr defTabSz="182880"/>
            <a:r>
              <a:rPr lang="en-US" sz="1100" dirty="0" smtClean="0">
                <a:solidFill>
                  <a:srgbClr val="000000"/>
                </a:solidFill>
                <a:latin typeface="Courier New"/>
              </a:rPr>
              <a:t> 	}</a:t>
            </a:r>
            <a:endParaRPr lang="en-US" sz="1100" dirty="0" smtClean="0">
              <a:latin typeface="Courier New"/>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44</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914400"/>
            <a:ext cx="8229600" cy="457200"/>
          </a:xfrm>
          <a:prstGeom prst="rect">
            <a:avLst/>
          </a:prstGeom>
        </p:spPr>
        <p:txBody>
          <a:bodyPr>
            <a:noAutofit/>
          </a:bodyPr>
          <a:lstStyle/>
          <a:p>
            <a:r>
              <a:rPr lang="en-US" sz="2400" b="1" dirty="0" smtClean="0">
                <a:solidFill>
                  <a:srgbClr val="0070C0"/>
                </a:solidFill>
              </a:rPr>
              <a:t>Example 2 – </a:t>
            </a:r>
            <a:r>
              <a:rPr lang="en-US" sz="2400" b="1" dirty="0" err="1" smtClean="0">
                <a:solidFill>
                  <a:srgbClr val="0070C0"/>
                </a:solidFill>
              </a:rPr>
              <a:t>Geocoder</a:t>
            </a:r>
            <a:r>
              <a:rPr lang="en-US" sz="1400" dirty="0" smtClean="0"/>
              <a:t/>
            </a:r>
            <a:br>
              <a:rPr lang="en-US" sz="1400" dirty="0" smtClean="0"/>
            </a:br>
            <a:endParaRPr lang="en-US" sz="2000" dirty="0" smtClean="0"/>
          </a:p>
          <a:p>
            <a:endParaRPr lang="en-US" sz="2000" dirty="0" smtClean="0"/>
          </a:p>
          <a:p>
            <a:r>
              <a:rPr lang="en-US" sz="2000" dirty="0" smtClean="0"/>
              <a:t> </a:t>
            </a:r>
          </a:p>
        </p:txBody>
      </p:sp>
      <p:sp>
        <p:nvSpPr>
          <p:cNvPr id="9" name="TextBox 8"/>
          <p:cNvSpPr txBox="1"/>
          <p:nvPr/>
        </p:nvSpPr>
        <p:spPr>
          <a:xfrm>
            <a:off x="381000" y="1447800"/>
            <a:ext cx="8382000" cy="5001369"/>
          </a:xfrm>
          <a:prstGeom prst="rect">
            <a:avLst/>
          </a:prstGeom>
          <a:solidFill>
            <a:schemeClr val="bg1">
              <a:lumMod val="95000"/>
            </a:schemeClr>
          </a:solidFill>
          <a:ln>
            <a:solidFill>
              <a:schemeClr val="bg1">
                <a:lumMod val="65000"/>
              </a:schemeClr>
            </a:solidFill>
          </a:ln>
        </p:spPr>
        <p:txBody>
          <a:bodyPr wrap="square" rtlCol="0">
            <a:spAutoFit/>
          </a:bodyPr>
          <a:lstStyle/>
          <a:p>
            <a:pPr defTabSz="182880"/>
            <a:endParaRPr lang="en-US" sz="1100" dirty="0" smtClean="0">
              <a:latin typeface="Courier New"/>
            </a:endParaRPr>
          </a:p>
          <a:p>
            <a:pPr defTabSz="182880"/>
            <a:r>
              <a:rPr lang="en-US" sz="1100" dirty="0" smtClean="0">
                <a:solidFill>
                  <a:srgbClr val="3F7F5F"/>
                </a:solidFill>
                <a:latin typeface="Courier New"/>
              </a:rPr>
              <a:t>	// </a:t>
            </a:r>
            <a:r>
              <a:rPr lang="en-US" sz="1100" b="1" dirty="0" smtClean="0">
                <a:solidFill>
                  <a:srgbClr val="7F9FBF"/>
                </a:solidFill>
                <a:latin typeface="Courier New"/>
              </a:rPr>
              <a:t>TODO</a:t>
            </a:r>
            <a:r>
              <a:rPr lang="en-US" sz="1100" b="1" dirty="0" smtClean="0">
                <a:solidFill>
                  <a:srgbClr val="3F7F5F"/>
                </a:solidFill>
                <a:latin typeface="Courier New"/>
              </a:rPr>
              <a:t> implement </a:t>
            </a:r>
            <a:r>
              <a:rPr lang="en-US" sz="1100" b="1" dirty="0" err="1" smtClean="0">
                <a:solidFill>
                  <a:srgbClr val="3F7F5F"/>
                </a:solidFill>
                <a:latin typeface="Courier New"/>
              </a:rPr>
              <a:t>longPress</a:t>
            </a:r>
            <a:r>
              <a:rPr lang="en-US" sz="1100" b="1" dirty="0" smtClean="0">
                <a:solidFill>
                  <a:srgbClr val="3F7F5F"/>
                </a:solidFill>
                <a:latin typeface="Courier New"/>
              </a:rPr>
              <a:t> actions (such as dialog box showing</a:t>
            </a:r>
          </a:p>
          <a:p>
            <a:pPr defTabSz="182880"/>
            <a:r>
              <a:rPr lang="en-US" sz="1100" dirty="0" smtClean="0">
                <a:solidFill>
                  <a:srgbClr val="3F7F5F"/>
                </a:solidFill>
                <a:latin typeface="Courier New"/>
              </a:rPr>
              <a:t>	//      pictures, links, ???, of selected point.</a:t>
            </a:r>
          </a:p>
          <a:p>
            <a:pPr defTabSz="182880"/>
            <a:r>
              <a:rPr lang="en-US" sz="1100" dirty="0" smtClean="0">
                <a:solidFill>
                  <a:srgbClr val="646464"/>
                </a:solidFill>
                <a:latin typeface="Courier New"/>
              </a:rPr>
              <a:t>	@Override</a:t>
            </a:r>
          </a:p>
          <a:p>
            <a:pPr defTabSz="182880"/>
            <a:r>
              <a:rPr lang="en-US" sz="1100" b="1" dirty="0" smtClean="0">
                <a:solidFill>
                  <a:srgbClr val="7F0055"/>
                </a:solidFill>
                <a:latin typeface="Courier New"/>
              </a:rPr>
              <a:t>	public</a:t>
            </a:r>
            <a:r>
              <a:rPr lang="en-US" sz="1100" b="1" dirty="0" smtClean="0">
                <a:solidFill>
                  <a:srgbClr val="000000"/>
                </a:solidFill>
                <a:latin typeface="Courier New"/>
              </a:rPr>
              <a:t> </a:t>
            </a:r>
            <a:r>
              <a:rPr lang="en-US" sz="1100" b="1" dirty="0" err="1" smtClean="0">
                <a:solidFill>
                  <a:srgbClr val="7F0055"/>
                </a:solidFill>
                <a:latin typeface="Courier New"/>
              </a:rPr>
              <a:t>boolean</a:t>
            </a:r>
            <a:r>
              <a:rPr lang="en-US" sz="1100" b="1" dirty="0" smtClean="0">
                <a:solidFill>
                  <a:srgbClr val="000000"/>
                </a:solidFill>
                <a:latin typeface="Courier New"/>
              </a:rPr>
              <a:t> </a:t>
            </a:r>
            <a:r>
              <a:rPr lang="en-US" sz="1100" b="1" dirty="0" err="1" smtClean="0">
                <a:solidFill>
                  <a:srgbClr val="000000"/>
                </a:solidFill>
                <a:latin typeface="Courier New"/>
              </a:rPr>
              <a:t>onTouchEvent</a:t>
            </a:r>
            <a:r>
              <a:rPr lang="en-US" sz="1100" b="1" dirty="0" smtClean="0">
                <a:solidFill>
                  <a:srgbClr val="000000"/>
                </a:solidFill>
                <a:latin typeface="Courier New"/>
              </a:rPr>
              <a:t>(</a:t>
            </a:r>
            <a:r>
              <a:rPr lang="en-US" sz="1100" b="1" dirty="0" err="1" smtClean="0">
                <a:solidFill>
                  <a:srgbClr val="000000"/>
                </a:solidFill>
                <a:latin typeface="Courier New"/>
              </a:rPr>
              <a:t>MotionEvent</a:t>
            </a:r>
            <a:r>
              <a:rPr lang="en-US" sz="1100" b="1" dirty="0" smtClean="0">
                <a:solidFill>
                  <a:srgbClr val="000000"/>
                </a:solidFill>
                <a:latin typeface="Courier New"/>
              </a:rPr>
              <a:t> event, </a:t>
            </a:r>
            <a:r>
              <a:rPr lang="en-US" sz="1100" b="1" dirty="0" err="1" smtClean="0">
                <a:solidFill>
                  <a:srgbClr val="000000"/>
                </a:solidFill>
                <a:latin typeface="Courier New"/>
              </a:rPr>
              <a:t>MapView</a:t>
            </a:r>
            <a:r>
              <a:rPr lang="en-US" sz="1100" b="1" dirty="0" smtClean="0">
                <a:solidFill>
                  <a:srgbClr val="000000"/>
                </a:solidFill>
                <a:latin typeface="Courier New"/>
              </a:rPr>
              <a:t> </a:t>
            </a:r>
            <a:r>
              <a:rPr lang="en-US" sz="1100" b="1" dirty="0" err="1" smtClean="0">
                <a:solidFill>
                  <a:srgbClr val="000000"/>
                </a:solidFill>
                <a:latin typeface="Courier New"/>
              </a:rPr>
              <a:t>mapView</a:t>
            </a:r>
            <a:r>
              <a:rPr lang="en-US" sz="1100" b="1" dirty="0" smtClean="0">
                <a:solidFill>
                  <a:srgbClr val="000000"/>
                </a:solidFill>
                <a:latin typeface="Courier New"/>
              </a:rPr>
              <a:t>) {</a:t>
            </a:r>
          </a:p>
          <a:p>
            <a:pPr defTabSz="182880"/>
            <a:endParaRPr lang="en-US" sz="1100" b="1" dirty="0" smtClean="0">
              <a:solidFill>
                <a:srgbClr val="000000"/>
              </a:solidFill>
              <a:latin typeface="Courier New"/>
            </a:endParaRPr>
          </a:p>
          <a:p>
            <a:pPr defTabSz="182880"/>
            <a:r>
              <a:rPr lang="en-US" sz="1100" dirty="0" smtClean="0">
                <a:solidFill>
                  <a:srgbClr val="3F7F5F"/>
                </a:solidFill>
                <a:latin typeface="Courier New"/>
              </a:rPr>
              <a:t>		//remember the initial time the user touches the screen</a:t>
            </a:r>
          </a:p>
          <a:p>
            <a:pPr defTabSz="182880"/>
            <a:r>
              <a:rPr lang="en-US" sz="1100" b="1" dirty="0" smtClean="0">
                <a:solidFill>
                  <a:srgbClr val="7F0055"/>
                </a:solidFill>
                <a:latin typeface="Courier New"/>
              </a:rPr>
              <a:t>		if</a:t>
            </a:r>
            <a:r>
              <a:rPr lang="en-US" sz="1100" b="1" dirty="0" smtClean="0">
                <a:solidFill>
                  <a:srgbClr val="000000"/>
                </a:solidFill>
                <a:latin typeface="Courier New"/>
              </a:rPr>
              <a:t> (</a:t>
            </a:r>
            <a:r>
              <a:rPr lang="en-US" sz="1100" b="1" dirty="0" err="1" smtClean="0">
                <a:solidFill>
                  <a:srgbClr val="000000"/>
                </a:solidFill>
                <a:latin typeface="Courier New"/>
              </a:rPr>
              <a:t>event.getAction</a:t>
            </a:r>
            <a:r>
              <a:rPr lang="en-US" sz="1100" b="1" dirty="0" smtClean="0">
                <a:solidFill>
                  <a:srgbClr val="000000"/>
                </a:solidFill>
                <a:latin typeface="Courier New"/>
              </a:rPr>
              <a:t>() == </a:t>
            </a:r>
            <a:r>
              <a:rPr lang="en-US" sz="1100" b="1" dirty="0" err="1" smtClean="0">
                <a:solidFill>
                  <a:srgbClr val="000000"/>
                </a:solidFill>
                <a:latin typeface="Courier New"/>
              </a:rPr>
              <a:t>MotionEvent.</a:t>
            </a:r>
            <a:r>
              <a:rPr lang="en-US" sz="1100" b="1" i="1" dirty="0" err="1" smtClean="0">
                <a:solidFill>
                  <a:srgbClr val="0000C0"/>
                </a:solidFill>
                <a:latin typeface="Courier New"/>
              </a:rPr>
              <a:t>ACTION_DOWN</a:t>
            </a:r>
            <a:r>
              <a:rPr lang="en-US" sz="1100" b="1" i="1" dirty="0" smtClean="0">
                <a:solidFill>
                  <a:srgbClr val="000000"/>
                </a:solidFill>
                <a:latin typeface="Courier New"/>
              </a:rPr>
              <a:t>) {</a:t>
            </a:r>
          </a:p>
          <a:p>
            <a:pPr defTabSz="182880"/>
            <a:r>
              <a:rPr lang="en-US" sz="1100" dirty="0" smtClean="0">
                <a:solidFill>
                  <a:srgbClr val="0000C0"/>
                </a:solidFill>
                <a:latin typeface="Courier New"/>
              </a:rPr>
              <a:t>			</a:t>
            </a:r>
            <a:r>
              <a:rPr lang="en-US" sz="1100" dirty="0" err="1" smtClean="0">
                <a:solidFill>
                  <a:srgbClr val="0000C0"/>
                </a:solidFill>
                <a:latin typeface="Courier New"/>
              </a:rPr>
              <a:t>lastTouchTimeDown</a:t>
            </a:r>
            <a:r>
              <a:rPr lang="en-US" sz="1100" dirty="0" smtClean="0">
                <a:solidFill>
                  <a:srgbClr val="000000"/>
                </a:solidFill>
                <a:latin typeface="Courier New"/>
              </a:rPr>
              <a:t> = </a:t>
            </a:r>
            <a:r>
              <a:rPr lang="en-US" sz="1100" dirty="0" err="1" smtClean="0">
                <a:solidFill>
                  <a:srgbClr val="000000"/>
                </a:solidFill>
                <a:latin typeface="Courier New"/>
              </a:rPr>
              <a:t>event.getDownTime</a:t>
            </a:r>
            <a:r>
              <a:rPr lang="en-US" sz="1100" dirty="0" smtClean="0">
                <a:solidFill>
                  <a:srgbClr val="000000"/>
                </a:solidFill>
                <a:latin typeface="Courier New"/>
              </a:rPr>
              <a:t>();</a:t>
            </a:r>
          </a:p>
          <a:p>
            <a:pPr defTabSz="182880"/>
            <a:r>
              <a:rPr lang="en-US" sz="1100" dirty="0" smtClean="0">
                <a:solidFill>
                  <a:srgbClr val="0000C0"/>
                </a:solidFill>
                <a:latin typeface="Courier New"/>
              </a:rPr>
              <a:t>			</a:t>
            </a:r>
            <a:r>
              <a:rPr lang="en-US" sz="1100" dirty="0" err="1" smtClean="0">
                <a:solidFill>
                  <a:srgbClr val="0000C0"/>
                </a:solidFill>
                <a:latin typeface="Courier New"/>
              </a:rPr>
              <a:t>lastTouchTimeDown</a:t>
            </a:r>
            <a:r>
              <a:rPr lang="en-US" sz="1100" dirty="0" smtClean="0">
                <a:solidFill>
                  <a:srgbClr val="000000"/>
                </a:solidFill>
                <a:latin typeface="Courier New"/>
              </a:rPr>
              <a:t> = </a:t>
            </a:r>
            <a:r>
              <a:rPr lang="en-US" sz="1100" dirty="0" err="1" smtClean="0">
                <a:solidFill>
                  <a:srgbClr val="000000"/>
                </a:solidFill>
                <a:latin typeface="Courier New"/>
              </a:rPr>
              <a:t>System.</a:t>
            </a:r>
            <a:r>
              <a:rPr lang="en-US" sz="1100" i="1" dirty="0" err="1" smtClean="0">
                <a:solidFill>
                  <a:srgbClr val="000000"/>
                </a:solidFill>
                <a:latin typeface="Courier New"/>
              </a:rPr>
              <a:t>currentTimeMillis</a:t>
            </a:r>
            <a:r>
              <a:rPr lang="en-US" sz="1100" i="1" dirty="0" smtClean="0">
                <a:solidFill>
                  <a:srgbClr val="000000"/>
                </a:solidFill>
                <a:latin typeface="Courier New"/>
              </a:rPr>
              <a:t>();</a:t>
            </a:r>
          </a:p>
          <a:p>
            <a:pPr defTabSz="182880"/>
            <a:r>
              <a:rPr lang="en-US" sz="1100" dirty="0" smtClean="0">
                <a:solidFill>
                  <a:srgbClr val="000000"/>
                </a:solidFill>
                <a:latin typeface="Courier New"/>
              </a:rPr>
              <a:t>		}</a:t>
            </a:r>
          </a:p>
          <a:p>
            <a:pPr defTabSz="182880"/>
            <a:endParaRPr lang="en-US" sz="1100" dirty="0" smtClean="0">
              <a:solidFill>
                <a:srgbClr val="000000"/>
              </a:solidFill>
              <a:latin typeface="Courier New"/>
            </a:endParaRPr>
          </a:p>
          <a:p>
            <a:pPr defTabSz="182880"/>
            <a:r>
              <a:rPr lang="en-US" sz="1100" b="1" dirty="0" smtClean="0">
                <a:solidFill>
                  <a:srgbClr val="7F0055"/>
                </a:solidFill>
                <a:latin typeface="Courier New"/>
              </a:rPr>
              <a:t>		if</a:t>
            </a:r>
            <a:r>
              <a:rPr lang="en-US" sz="1100" b="1" dirty="0" smtClean="0">
                <a:solidFill>
                  <a:srgbClr val="000000"/>
                </a:solidFill>
                <a:latin typeface="Courier New"/>
              </a:rPr>
              <a:t> (</a:t>
            </a:r>
            <a:r>
              <a:rPr lang="en-US" sz="1100" b="1" dirty="0" err="1" smtClean="0">
                <a:solidFill>
                  <a:srgbClr val="000000"/>
                </a:solidFill>
                <a:latin typeface="Courier New"/>
              </a:rPr>
              <a:t>event.getAction</a:t>
            </a:r>
            <a:r>
              <a:rPr lang="en-US" sz="1100" b="1" dirty="0" smtClean="0">
                <a:solidFill>
                  <a:srgbClr val="000000"/>
                </a:solidFill>
                <a:latin typeface="Courier New"/>
              </a:rPr>
              <a:t>() == </a:t>
            </a:r>
            <a:r>
              <a:rPr lang="en-US" sz="1100" b="1" dirty="0" err="1" smtClean="0">
                <a:solidFill>
                  <a:srgbClr val="000000"/>
                </a:solidFill>
                <a:latin typeface="Courier New"/>
              </a:rPr>
              <a:t>MotionEvent.</a:t>
            </a:r>
            <a:r>
              <a:rPr lang="en-US" sz="1100" b="1" i="1" dirty="0" err="1" smtClean="0">
                <a:solidFill>
                  <a:srgbClr val="0000C0"/>
                </a:solidFill>
                <a:latin typeface="Courier New"/>
              </a:rPr>
              <a:t>ACTION_UP</a:t>
            </a:r>
            <a:r>
              <a:rPr lang="en-US" sz="1100" b="1" i="1" dirty="0" smtClean="0">
                <a:solidFill>
                  <a:srgbClr val="000000"/>
                </a:solidFill>
                <a:latin typeface="Courier New"/>
              </a:rPr>
              <a:t>) {</a:t>
            </a:r>
          </a:p>
          <a:p>
            <a:pPr defTabSz="182880"/>
            <a:r>
              <a:rPr lang="en-US" sz="1100" dirty="0" smtClean="0">
                <a:solidFill>
                  <a:srgbClr val="0000C0"/>
                </a:solidFill>
                <a:latin typeface="Courier New"/>
              </a:rPr>
              <a:t>			</a:t>
            </a:r>
            <a:r>
              <a:rPr lang="en-US" sz="1100" dirty="0" err="1" smtClean="0">
                <a:solidFill>
                  <a:srgbClr val="0000C0"/>
                </a:solidFill>
                <a:latin typeface="Courier New"/>
              </a:rPr>
              <a:t>lastTouchTimeUp</a:t>
            </a:r>
            <a:r>
              <a:rPr lang="en-US" sz="1100" dirty="0" smtClean="0">
                <a:solidFill>
                  <a:srgbClr val="000000"/>
                </a:solidFill>
                <a:latin typeface="Courier New"/>
              </a:rPr>
              <a:t> = </a:t>
            </a:r>
            <a:r>
              <a:rPr lang="en-US" sz="1100" dirty="0" err="1" smtClean="0">
                <a:solidFill>
                  <a:srgbClr val="000000"/>
                </a:solidFill>
                <a:latin typeface="Courier New"/>
              </a:rPr>
              <a:t>System.</a:t>
            </a:r>
            <a:r>
              <a:rPr lang="en-US" sz="1100" i="1" dirty="0" err="1" smtClean="0">
                <a:solidFill>
                  <a:srgbClr val="000000"/>
                </a:solidFill>
                <a:latin typeface="Courier New"/>
              </a:rPr>
              <a:t>currentTimeMillis</a:t>
            </a:r>
            <a:r>
              <a:rPr lang="en-US" sz="1100" i="1" dirty="0" smtClean="0">
                <a:solidFill>
                  <a:srgbClr val="000000"/>
                </a:solidFill>
                <a:latin typeface="Courier New"/>
              </a:rPr>
              <a:t>();</a:t>
            </a:r>
          </a:p>
          <a:p>
            <a:pPr defTabSz="182880"/>
            <a:r>
              <a:rPr lang="en-US" sz="1100" dirty="0" smtClean="0">
                <a:solidFill>
                  <a:srgbClr val="000000"/>
                </a:solidFill>
                <a:latin typeface="Courier New"/>
              </a:rPr>
              <a:t>		}</a:t>
            </a:r>
          </a:p>
          <a:p>
            <a:pPr defTabSz="182880"/>
            <a:r>
              <a:rPr lang="en-US" sz="1100" b="1" dirty="0" smtClean="0">
                <a:solidFill>
                  <a:srgbClr val="7F0055"/>
                </a:solidFill>
                <a:latin typeface="Courier New"/>
              </a:rPr>
              <a:t>		return</a:t>
            </a:r>
            <a:r>
              <a:rPr lang="en-US" sz="1100" b="1" dirty="0" smtClean="0">
                <a:solidFill>
                  <a:srgbClr val="000000"/>
                </a:solidFill>
                <a:latin typeface="Courier New"/>
              </a:rPr>
              <a:t> </a:t>
            </a:r>
            <a:r>
              <a:rPr lang="en-US" sz="1100" b="1" dirty="0" err="1" smtClean="0">
                <a:solidFill>
                  <a:srgbClr val="7F0055"/>
                </a:solidFill>
                <a:latin typeface="Courier New"/>
              </a:rPr>
              <a:t>super</a:t>
            </a:r>
            <a:r>
              <a:rPr lang="en-US" sz="1100" b="1" dirty="0" err="1" smtClean="0">
                <a:solidFill>
                  <a:srgbClr val="000000"/>
                </a:solidFill>
                <a:latin typeface="Courier New"/>
              </a:rPr>
              <a:t>.onTouchEvent</a:t>
            </a:r>
            <a:r>
              <a:rPr lang="en-US" sz="1100" b="1" dirty="0" smtClean="0">
                <a:solidFill>
                  <a:srgbClr val="000000"/>
                </a:solidFill>
                <a:latin typeface="Courier New"/>
              </a:rPr>
              <a:t>(event, </a:t>
            </a:r>
            <a:r>
              <a:rPr lang="en-US" sz="1100" b="1" dirty="0" err="1" smtClean="0">
                <a:solidFill>
                  <a:srgbClr val="000000"/>
                </a:solidFill>
                <a:latin typeface="Courier New"/>
              </a:rPr>
              <a:t>mapView</a:t>
            </a:r>
            <a:r>
              <a:rPr lang="en-US" sz="1100" b="1" dirty="0" smtClean="0">
                <a:solidFill>
                  <a:srgbClr val="000000"/>
                </a:solidFill>
                <a:latin typeface="Courier New"/>
              </a:rPr>
              <a:t>);</a:t>
            </a:r>
          </a:p>
          <a:p>
            <a:pPr defTabSz="182880"/>
            <a:r>
              <a:rPr lang="en-US" sz="1100" dirty="0" smtClean="0">
                <a:solidFill>
                  <a:srgbClr val="000000"/>
                </a:solidFill>
                <a:latin typeface="Courier New"/>
              </a:rPr>
              <a:t>	}</a:t>
            </a:r>
          </a:p>
          <a:p>
            <a:pPr defTabSz="182880"/>
            <a:endParaRPr lang="en-US" sz="1100" dirty="0" smtClean="0">
              <a:latin typeface="Courier New"/>
            </a:endParaRPr>
          </a:p>
          <a:p>
            <a:pPr defTabSz="182880"/>
            <a:endParaRPr lang="en-US" sz="1100" dirty="0" smtClean="0">
              <a:latin typeface="Courier New"/>
            </a:endParaRPr>
          </a:p>
          <a:p>
            <a:pPr defTabSz="182880"/>
            <a:r>
              <a:rPr lang="en-US" sz="1100" dirty="0" smtClean="0">
                <a:solidFill>
                  <a:srgbClr val="646464"/>
                </a:solidFill>
                <a:latin typeface="Courier New"/>
              </a:rPr>
              <a:t>	@Override</a:t>
            </a:r>
          </a:p>
          <a:p>
            <a:pPr defTabSz="182880"/>
            <a:r>
              <a:rPr lang="en-US" sz="1100" b="1" dirty="0" smtClean="0">
                <a:solidFill>
                  <a:srgbClr val="7F0055"/>
                </a:solidFill>
                <a:latin typeface="Courier New"/>
              </a:rPr>
              <a:t>	public</a:t>
            </a:r>
            <a:r>
              <a:rPr lang="en-US" sz="1100" b="1" dirty="0" smtClean="0">
                <a:solidFill>
                  <a:srgbClr val="000000"/>
                </a:solidFill>
                <a:latin typeface="Courier New"/>
              </a:rPr>
              <a:t> </a:t>
            </a:r>
            <a:r>
              <a:rPr lang="en-US" sz="1100" b="1" dirty="0" err="1" smtClean="0">
                <a:solidFill>
                  <a:srgbClr val="7F0055"/>
                </a:solidFill>
                <a:latin typeface="Courier New"/>
              </a:rPr>
              <a:t>int</a:t>
            </a:r>
            <a:r>
              <a:rPr lang="en-US" sz="1100" b="1" dirty="0" smtClean="0">
                <a:solidFill>
                  <a:srgbClr val="000000"/>
                </a:solidFill>
                <a:latin typeface="Courier New"/>
              </a:rPr>
              <a:t> size() {</a:t>
            </a:r>
          </a:p>
          <a:p>
            <a:pPr defTabSz="182880"/>
            <a:r>
              <a:rPr lang="en-US" sz="1100" b="1" dirty="0" smtClean="0">
                <a:solidFill>
                  <a:srgbClr val="7F0055"/>
                </a:solidFill>
                <a:latin typeface="Courier New"/>
              </a:rPr>
              <a:t>			return</a:t>
            </a:r>
            <a:r>
              <a:rPr lang="en-US" sz="1100" b="1" dirty="0" smtClean="0">
                <a:solidFill>
                  <a:srgbClr val="000000"/>
                </a:solidFill>
                <a:latin typeface="Courier New"/>
              </a:rPr>
              <a:t> (</a:t>
            </a:r>
            <a:r>
              <a:rPr lang="en-US" sz="1100" b="1" dirty="0" err="1" smtClean="0">
                <a:solidFill>
                  <a:srgbClr val="0000C0"/>
                </a:solidFill>
                <a:latin typeface="Courier New"/>
              </a:rPr>
              <a:t>items</a:t>
            </a:r>
            <a:r>
              <a:rPr lang="en-US" sz="1100" b="1" dirty="0" err="1" smtClean="0">
                <a:solidFill>
                  <a:srgbClr val="000000"/>
                </a:solidFill>
                <a:latin typeface="Courier New"/>
              </a:rPr>
              <a:t>.size</a:t>
            </a:r>
            <a:r>
              <a:rPr lang="en-US" sz="1100" b="1" dirty="0" smtClean="0">
                <a:solidFill>
                  <a:srgbClr val="000000"/>
                </a:solidFill>
                <a:latin typeface="Courier New"/>
              </a:rPr>
              <a:t>());	</a:t>
            </a:r>
          </a:p>
          <a:p>
            <a:pPr defTabSz="182880"/>
            <a:r>
              <a:rPr lang="en-US" sz="1100" b="1" dirty="0" smtClean="0">
                <a:solidFill>
                  <a:srgbClr val="000000"/>
                </a:solidFill>
                <a:latin typeface="Courier New"/>
              </a:rPr>
              <a:t>	</a:t>
            </a:r>
            <a:r>
              <a:rPr lang="en-US" sz="1100" dirty="0" smtClean="0">
                <a:solidFill>
                  <a:srgbClr val="000000"/>
                </a:solidFill>
                <a:latin typeface="Courier New"/>
              </a:rPr>
              <a:t>}</a:t>
            </a:r>
          </a:p>
          <a:p>
            <a:pPr defTabSz="182880"/>
            <a:endParaRPr lang="en-US" sz="1100" dirty="0" smtClean="0">
              <a:solidFill>
                <a:srgbClr val="000000"/>
              </a:solidFill>
              <a:latin typeface="Courier New"/>
            </a:endParaRPr>
          </a:p>
          <a:p>
            <a:pPr defTabSz="182880"/>
            <a:r>
              <a:rPr lang="en-US" sz="1100" dirty="0" smtClean="0">
                <a:solidFill>
                  <a:srgbClr val="000000"/>
                </a:solidFill>
                <a:latin typeface="Courier New"/>
              </a:rPr>
              <a:t> }</a:t>
            </a:r>
            <a:r>
              <a:rPr lang="en-US" sz="1100" dirty="0" smtClean="0">
                <a:solidFill>
                  <a:srgbClr val="3F7F5F"/>
                </a:solidFill>
                <a:latin typeface="Courier New"/>
              </a:rPr>
              <a:t>// </a:t>
            </a:r>
            <a:r>
              <a:rPr lang="en-US" sz="1100" dirty="0" err="1" smtClean="0">
                <a:solidFill>
                  <a:srgbClr val="3F7F5F"/>
                </a:solidFill>
                <a:latin typeface="Courier New"/>
              </a:rPr>
              <a:t>SitesOverlay</a:t>
            </a:r>
            <a:r>
              <a:rPr lang="en-US" sz="1100" dirty="0" smtClean="0">
                <a:solidFill>
                  <a:srgbClr val="3F7F5F"/>
                </a:solidFill>
                <a:latin typeface="Courier New"/>
              </a:rPr>
              <a:t>	</a:t>
            </a:r>
          </a:p>
          <a:p>
            <a:pPr defTabSz="182880"/>
            <a:r>
              <a:rPr lang="en-US" sz="1100" dirty="0" smtClean="0">
                <a:solidFill>
                  <a:srgbClr val="3F7F5F"/>
                </a:solidFill>
                <a:latin typeface="Courier New"/>
              </a:rPr>
              <a:t> /////////////////////////////////////////////////////////////////////////////////////////</a:t>
            </a:r>
          </a:p>
          <a:p>
            <a:endParaRPr lang="en-US" sz="1100" dirty="0" smtClean="0">
              <a:latin typeface="Courier New"/>
            </a:endParaRPr>
          </a:p>
          <a:p>
            <a:endParaRPr lang="en-US" sz="1100" dirty="0" smtClean="0">
              <a:latin typeface="Courier New"/>
            </a:endParaRPr>
          </a:p>
          <a:p>
            <a:r>
              <a:rPr lang="en-US" sz="1100" dirty="0" smtClean="0">
                <a:solidFill>
                  <a:srgbClr val="000000"/>
                </a:solidFill>
                <a:latin typeface="Courier New"/>
              </a:rPr>
              <a:t>}</a:t>
            </a:r>
            <a:r>
              <a:rPr lang="en-US" sz="1100" dirty="0" smtClean="0">
                <a:solidFill>
                  <a:srgbClr val="3F7F5F"/>
                </a:solidFill>
                <a:latin typeface="Courier New"/>
              </a:rPr>
              <a:t>//class</a:t>
            </a:r>
            <a:endParaRPr lang="en-US" sz="11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45</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Title 1"/>
          <p:cNvSpPr txBox="1">
            <a:spLocks/>
          </p:cNvSpPr>
          <p:nvPr/>
        </p:nvSpPr>
        <p:spPr>
          <a:xfrm>
            <a:off x="304800" y="46038"/>
            <a:ext cx="8229600" cy="868362"/>
          </a:xfrm>
          <a:prstGeom prst="rect">
            <a:avLst/>
          </a:prstGeom>
        </p:spPr>
        <p:txBody>
          <a:bodyPr tIns="0">
            <a:normAutofit fontScale="900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r>
              <a:rPr lang="en-US" sz="1100" dirty="0" smtClean="0">
                <a:solidFill>
                  <a:schemeClr val="tx2">
                    <a:lumMod val="60000"/>
                    <a:lumOff val="40000"/>
                  </a:schemeClr>
                </a:solidFill>
              </a:rPr>
              <a:t> </a:t>
            </a: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5"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6" name="Picture 5"/>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7" name="TextBox 6"/>
          <p:cNvSpPr txBox="1"/>
          <p:nvPr/>
        </p:nvSpPr>
        <p:spPr>
          <a:xfrm>
            <a:off x="228600" y="1219200"/>
            <a:ext cx="8534400" cy="2862322"/>
          </a:xfrm>
          <a:prstGeom prst="rect">
            <a:avLst/>
          </a:prstGeom>
          <a:noFill/>
        </p:spPr>
        <p:txBody>
          <a:bodyPr wrap="square" rtlCol="0">
            <a:spAutoFit/>
          </a:bodyPr>
          <a:lstStyle/>
          <a:p>
            <a:pPr marL="457200" indent="-457200" algn="ctr"/>
            <a:endParaRPr lang="en-US" sz="6000" b="1" dirty="0" smtClean="0">
              <a:solidFill>
                <a:srgbClr val="FF0000"/>
              </a:solidFill>
            </a:endParaRPr>
          </a:p>
          <a:p>
            <a:pPr marL="457200" indent="-457200"/>
            <a:r>
              <a:rPr lang="en-US" sz="6000" b="1" dirty="0" smtClean="0">
                <a:solidFill>
                  <a:srgbClr val="FF0000"/>
                </a:solidFill>
              </a:rPr>
              <a:t>			    </a:t>
            </a:r>
          </a:p>
          <a:p>
            <a:pPr marL="457200" indent="-457200"/>
            <a:r>
              <a:rPr lang="en-US" sz="6000" b="1" dirty="0" smtClean="0">
                <a:solidFill>
                  <a:srgbClr val="FF0000"/>
                </a:solidFill>
              </a:rPr>
              <a:t>		    </a:t>
            </a:r>
            <a:r>
              <a:rPr lang="en-US" sz="6000" b="1" dirty="0" smtClean="0">
                <a:solidFill>
                  <a:srgbClr val="FF0000"/>
                </a:solidFill>
                <a:effectLst>
                  <a:outerShdw blurRad="38100" dist="38100" dir="2700000" algn="tl">
                    <a:srgbClr val="000000">
                      <a:alpha val="43137"/>
                    </a:srgbClr>
                  </a:outerShdw>
                </a:effectLst>
              </a:rPr>
              <a:t>Questions</a:t>
            </a:r>
            <a:r>
              <a:rPr lang="en-US" sz="6000" b="1" dirty="0" smtClean="0">
                <a:solidFill>
                  <a:srgbClr val="FF0000"/>
                </a:solidFill>
              </a:rPr>
              <a:t>  </a:t>
            </a:r>
            <a:endParaRPr lang="en-US" sz="6000" dirty="0" smtClean="0">
              <a:solidFill>
                <a:srgbClr val="FF0000"/>
              </a:solidFill>
            </a:endParaRPr>
          </a:p>
        </p:txBody>
      </p:sp>
      <p:pic>
        <p:nvPicPr>
          <p:cNvPr id="3077" name="Picture 5" descr="C:\Documents and Settings\Administrator\Local Settings\Temporary Internet Files\Content.IE5\FQILVGOT\MCj03118140000[1].wmf"/>
          <p:cNvPicPr>
            <a:picLocks noChangeAspect="1" noChangeArrowheads="1"/>
          </p:cNvPicPr>
          <p:nvPr/>
        </p:nvPicPr>
        <p:blipFill>
          <a:blip r:embed="rId3" cstate="print"/>
          <a:srcRect/>
          <a:stretch>
            <a:fillRect/>
          </a:stretch>
        </p:blipFill>
        <p:spPr bwMode="auto">
          <a:xfrm>
            <a:off x="5257800" y="2514600"/>
            <a:ext cx="2622043" cy="1828800"/>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46</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Title 1"/>
          <p:cNvSpPr txBox="1">
            <a:spLocks/>
          </p:cNvSpPr>
          <p:nvPr/>
        </p:nvSpPr>
        <p:spPr>
          <a:xfrm>
            <a:off x="304800" y="46038"/>
            <a:ext cx="8229600" cy="868362"/>
          </a:xfrm>
          <a:prstGeom prst="rect">
            <a:avLst/>
          </a:prstGeom>
        </p:spPr>
        <p:txBody>
          <a:bodyPr tIns="0">
            <a:normAutofit fontScale="900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r>
              <a:rPr lang="en-US" sz="1100" dirty="0" smtClean="0">
                <a:solidFill>
                  <a:schemeClr val="tx2">
                    <a:lumMod val="60000"/>
                    <a:lumOff val="40000"/>
                  </a:schemeClr>
                </a:solidFill>
              </a:rPr>
              <a:t> </a:t>
            </a: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5"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6" name="Picture 5"/>
          <p:cNvPicPr>
            <a:picLocks noChangeAspect="1" noChangeArrowheads="1"/>
          </p:cNvPicPr>
          <p:nvPr/>
        </p:nvPicPr>
        <p:blipFill>
          <a:blip r:embed="rId4" cstate="print"/>
          <a:srcRect/>
          <a:stretch>
            <a:fillRect/>
          </a:stretch>
        </p:blipFill>
        <p:spPr bwMode="auto">
          <a:xfrm>
            <a:off x="76200" y="57150"/>
            <a:ext cx="1041400" cy="781050"/>
          </a:xfrm>
          <a:prstGeom prst="rect">
            <a:avLst/>
          </a:prstGeom>
          <a:noFill/>
          <a:ln w="9525">
            <a:noFill/>
            <a:miter lim="800000"/>
            <a:headEnd/>
            <a:tailEnd/>
          </a:ln>
        </p:spPr>
      </p:pic>
      <p:sp>
        <p:nvSpPr>
          <p:cNvPr id="7" name="TextBox 6"/>
          <p:cNvSpPr txBox="1"/>
          <p:nvPr/>
        </p:nvSpPr>
        <p:spPr>
          <a:xfrm>
            <a:off x="152400" y="1295400"/>
            <a:ext cx="8534400" cy="4278094"/>
          </a:xfrm>
          <a:prstGeom prst="rect">
            <a:avLst/>
          </a:prstGeom>
          <a:noFill/>
        </p:spPr>
        <p:txBody>
          <a:bodyPr wrap="square" rtlCol="0">
            <a:spAutoFit/>
          </a:bodyPr>
          <a:lstStyle/>
          <a:p>
            <a:pPr marL="457200" indent="-457200"/>
            <a:r>
              <a:rPr lang="en-US" sz="2000" b="1" dirty="0" smtClean="0"/>
              <a:t>Appendix A: </a:t>
            </a:r>
          </a:p>
          <a:p>
            <a:pPr marL="457200" indent="-457200"/>
            <a:r>
              <a:rPr lang="en-US" sz="2000" dirty="0" smtClean="0"/>
              <a:t>Registering with Google Maps Services. See zipped file.</a:t>
            </a:r>
          </a:p>
          <a:p>
            <a:pPr marL="457200" indent="-457200"/>
            <a:endParaRPr lang="en-US" sz="2000" dirty="0" smtClean="0"/>
          </a:p>
          <a:p>
            <a:pPr marL="457200" indent="-457200"/>
            <a:endParaRPr lang="en-US" sz="2000" b="1" dirty="0" smtClean="0"/>
          </a:p>
          <a:p>
            <a:pPr marL="457200" indent="-457200"/>
            <a:endParaRPr lang="en-US" sz="2000" b="1" dirty="0" smtClean="0"/>
          </a:p>
          <a:p>
            <a:pPr marL="457200" indent="-457200"/>
            <a:endParaRPr lang="en-US" sz="2000" b="1" dirty="0" smtClean="0"/>
          </a:p>
          <a:p>
            <a:pPr marL="457200" indent="-457200"/>
            <a:r>
              <a:rPr lang="en-US" sz="2000" b="1" dirty="0" smtClean="0"/>
              <a:t>Appendix B. </a:t>
            </a:r>
          </a:p>
          <a:p>
            <a:pPr marL="457200" indent="-457200"/>
            <a:r>
              <a:rPr lang="en-US" sz="2000" dirty="0" smtClean="0"/>
              <a:t>Invoking Google Applications on Android Devices</a:t>
            </a:r>
          </a:p>
          <a:p>
            <a:pPr marL="457200" indent="-457200"/>
            <a:r>
              <a:rPr lang="en-US" sz="2000" dirty="0" smtClean="0">
                <a:hlinkClick r:id="rId5"/>
              </a:rPr>
              <a:t>http://developer.android.com/guide/appendix/g-app-intents.html</a:t>
            </a:r>
            <a:endParaRPr lang="en-US" sz="2000" dirty="0" smtClean="0"/>
          </a:p>
          <a:p>
            <a:pPr marL="457200" indent="-457200"/>
            <a:endParaRPr lang="en-US" sz="2000" dirty="0" smtClean="0"/>
          </a:p>
          <a:p>
            <a:pPr marL="457200" indent="-457200"/>
            <a:endParaRPr lang="en-US" sz="2000" dirty="0" smtClean="0"/>
          </a:p>
          <a:p>
            <a:pPr marL="457200" indent="-457200"/>
            <a:endParaRPr lang="en-US" sz="2000" b="1" dirty="0" smtClean="0"/>
          </a:p>
          <a:p>
            <a:pPr marL="457200" indent="-457200"/>
            <a:endParaRPr lang="en-US" sz="2000" b="1" dirty="0" smtClean="0"/>
          </a:p>
          <a:p>
            <a:pPr marL="457200" indent="-457200"/>
            <a:endParaRPr lang="en-US" sz="1200" b="1" dirty="0" smtClean="0">
              <a:solidFill>
                <a:srgbClr val="FF0000"/>
              </a:solidFill>
            </a:endParaRPr>
          </a:p>
        </p:txBody>
      </p:sp>
      <p:pic>
        <p:nvPicPr>
          <p:cNvPr id="1026" name="Picture 2" descr="C:\Documents and Settings\Administrator\Local Settings\Temporary Internet Files\Content.IE5\4BKIHIQ4\MCj04421080000[1].wmf"/>
          <p:cNvPicPr>
            <a:picLocks noChangeAspect="1" noChangeArrowheads="1"/>
          </p:cNvPicPr>
          <p:nvPr/>
        </p:nvPicPr>
        <p:blipFill>
          <a:blip r:embed="rId6" cstate="print"/>
          <a:srcRect/>
          <a:stretch>
            <a:fillRect/>
          </a:stretch>
        </p:blipFill>
        <p:spPr bwMode="auto">
          <a:xfrm>
            <a:off x="7467600" y="381000"/>
            <a:ext cx="1371600" cy="1047489"/>
          </a:xfrm>
          <a:prstGeom prst="rect">
            <a:avLst/>
          </a:prstGeom>
          <a:noFill/>
        </p:spPr>
      </p:pic>
      <p:graphicFrame>
        <p:nvGraphicFramePr>
          <p:cNvPr id="10" name="Object 9"/>
          <p:cNvGraphicFramePr>
            <a:graphicFrameLocks noChangeAspect="1"/>
          </p:cNvGraphicFramePr>
          <p:nvPr/>
        </p:nvGraphicFramePr>
        <p:xfrm>
          <a:off x="228600" y="2057400"/>
          <a:ext cx="3823855" cy="609600"/>
        </p:xfrm>
        <a:graphic>
          <a:graphicData uri="http://schemas.openxmlformats.org/presentationml/2006/ole">
            <p:oleObj spid="_x0000_s1027" name="Package" r:id="rId7" imgW="2629080" imgH="419040" progId="Package">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5</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1143000"/>
            <a:ext cx="5791200" cy="5181600"/>
          </a:xfrm>
          <a:prstGeom prst="rect">
            <a:avLst/>
          </a:prstGeom>
        </p:spPr>
        <p:txBody>
          <a:bodyPr>
            <a:noAutofit/>
          </a:bodyPr>
          <a:lstStyle/>
          <a:p>
            <a:r>
              <a:rPr lang="en-US" sz="2000" b="1" dirty="0" smtClean="0">
                <a:solidFill>
                  <a:srgbClr val="0070C0"/>
                </a:solidFill>
              </a:rPr>
              <a:t>Google Maps External Library</a:t>
            </a:r>
          </a:p>
          <a:p>
            <a:endParaRPr lang="en-US" sz="2000" b="1" dirty="0" smtClean="0"/>
          </a:p>
          <a:p>
            <a:r>
              <a:rPr lang="en-US" sz="3200" b="1" dirty="0" smtClean="0">
                <a:solidFill>
                  <a:srgbClr val="FF0000"/>
                </a:solidFill>
              </a:rPr>
              <a:t>Warning !!!</a:t>
            </a:r>
            <a:endParaRPr lang="en-US" sz="2000" b="1" dirty="0" smtClean="0">
              <a:solidFill>
                <a:srgbClr val="FF0000"/>
              </a:solidFill>
            </a:endParaRPr>
          </a:p>
          <a:p>
            <a:pPr algn="just"/>
            <a:r>
              <a:rPr lang="en-US" sz="2800" dirty="0" smtClean="0"/>
              <a:t>In order to display Google Maps data in a </a:t>
            </a:r>
            <a:r>
              <a:rPr lang="en-US" sz="2800" dirty="0" err="1" smtClean="0"/>
              <a:t>MapView</a:t>
            </a:r>
            <a:r>
              <a:rPr lang="en-US" sz="2800" dirty="0" smtClean="0"/>
              <a:t>, </a:t>
            </a:r>
            <a:r>
              <a:rPr lang="en-US" sz="2800" i="1" dirty="0" smtClean="0"/>
              <a:t>you </a:t>
            </a:r>
            <a:r>
              <a:rPr lang="en-US" sz="2800" i="1" dirty="0" smtClean="0">
                <a:solidFill>
                  <a:srgbClr val="C00000"/>
                </a:solidFill>
              </a:rPr>
              <a:t>must register </a:t>
            </a:r>
            <a:r>
              <a:rPr lang="en-US" sz="2800" i="1" dirty="0" smtClean="0"/>
              <a:t>with the Google Maps service</a:t>
            </a:r>
            <a:r>
              <a:rPr lang="en-US" sz="2800" dirty="0" smtClean="0"/>
              <a:t> and obtain a</a:t>
            </a:r>
            <a:r>
              <a:rPr lang="en-US" sz="2800" b="1" dirty="0" smtClean="0"/>
              <a:t> </a:t>
            </a:r>
            <a:r>
              <a:rPr lang="en-US" sz="2800" b="1" i="1" dirty="0" smtClean="0">
                <a:solidFill>
                  <a:srgbClr val="C00000"/>
                </a:solidFill>
              </a:rPr>
              <a:t>Maps API Key</a:t>
            </a:r>
            <a:r>
              <a:rPr lang="en-US" sz="2800" dirty="0" smtClean="0">
                <a:solidFill>
                  <a:srgbClr val="C00000"/>
                </a:solidFill>
              </a:rPr>
              <a:t> </a:t>
            </a:r>
          </a:p>
          <a:p>
            <a:pPr algn="just"/>
            <a:endParaRPr lang="en-US" sz="2800" dirty="0" smtClean="0"/>
          </a:p>
          <a:p>
            <a:pPr algn="just"/>
            <a:r>
              <a:rPr lang="en-US" sz="2000" dirty="0" smtClean="0"/>
              <a:t>(</a:t>
            </a:r>
            <a:r>
              <a:rPr lang="en-US" sz="2000" i="1" dirty="0" smtClean="0"/>
              <a:t>see Appendix A</a:t>
            </a:r>
            <a:r>
              <a:rPr lang="en-US" sz="2000" dirty="0" smtClean="0"/>
              <a:t>)</a:t>
            </a:r>
          </a:p>
          <a:p>
            <a:pPr algn="just"/>
            <a:endParaRPr lang="en-US" sz="2000" i="1" dirty="0" smtClean="0"/>
          </a:p>
          <a:p>
            <a:pPr algn="just"/>
            <a:endParaRPr lang="en-US" sz="2000" i="1" dirty="0" smtClean="0"/>
          </a:p>
          <a:p>
            <a:r>
              <a:rPr lang="en-US" dirty="0" smtClean="0"/>
              <a:t/>
            </a:r>
            <a:br>
              <a:rPr lang="en-US" dirty="0" smtClean="0"/>
            </a:br>
            <a:endParaRPr lang="en-US" dirty="0" smtClean="0"/>
          </a:p>
          <a:p>
            <a:endParaRPr lang="en-US" dirty="0" smtClean="0"/>
          </a:p>
          <a:p>
            <a:r>
              <a:rPr lang="en-US" dirty="0" smtClean="0"/>
              <a:t> </a:t>
            </a:r>
          </a:p>
        </p:txBody>
      </p:sp>
      <p:pic>
        <p:nvPicPr>
          <p:cNvPr id="1027" name="Picture 3" descr="C:\Documents and Settings\Administrator\Local Settings\Temporary Internet Files\Content.IE5\5Z2DQ75W\MCj04348050000[1].png"/>
          <p:cNvPicPr>
            <a:picLocks noChangeAspect="1" noChangeArrowheads="1"/>
          </p:cNvPicPr>
          <p:nvPr/>
        </p:nvPicPr>
        <p:blipFill>
          <a:blip r:embed="rId3" cstate="print"/>
          <a:srcRect/>
          <a:stretch>
            <a:fillRect/>
          </a:stretch>
        </p:blipFill>
        <p:spPr bwMode="auto">
          <a:xfrm>
            <a:off x="5943600" y="2209800"/>
            <a:ext cx="1828800" cy="18288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6</a:t>
            </a:fld>
            <a:endParaRPr lang="en-US"/>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304800" y="1143000"/>
            <a:ext cx="5410200" cy="5181600"/>
          </a:xfrm>
          <a:prstGeom prst="rect">
            <a:avLst/>
          </a:prstGeom>
        </p:spPr>
        <p:txBody>
          <a:bodyPr>
            <a:noAutofit/>
          </a:bodyPr>
          <a:lstStyle/>
          <a:p>
            <a:r>
              <a:rPr lang="en-US" sz="3200" b="1" dirty="0" smtClean="0">
                <a:solidFill>
                  <a:srgbClr val="0070C0"/>
                </a:solidFill>
              </a:rPr>
              <a:t>Tutorial 1 – Hello, </a:t>
            </a:r>
            <a:r>
              <a:rPr lang="en-US" sz="3200" b="1" dirty="0" err="1" smtClean="0">
                <a:solidFill>
                  <a:srgbClr val="0070C0"/>
                </a:solidFill>
              </a:rPr>
              <a:t>MapView</a:t>
            </a:r>
            <a:endParaRPr lang="en-US" sz="3200" b="1" dirty="0" smtClean="0">
              <a:solidFill>
                <a:srgbClr val="0070C0"/>
              </a:solidFill>
            </a:endParaRPr>
          </a:p>
          <a:p>
            <a:r>
              <a:rPr lang="en-US" sz="1200" dirty="0" smtClean="0">
                <a:solidFill>
                  <a:srgbClr val="0070C0"/>
                </a:solidFill>
              </a:rPr>
              <a:t>Reference: </a:t>
            </a:r>
            <a:r>
              <a:rPr lang="en-US" sz="1200" dirty="0" smtClean="0">
                <a:solidFill>
                  <a:srgbClr val="0070C0"/>
                </a:solidFill>
                <a:hlinkClick r:id="rId3"/>
              </a:rPr>
              <a:t>http://developer.android.com/guide/tutorials/views/hello-mapview.html</a:t>
            </a:r>
            <a:endParaRPr lang="en-US" sz="1200" dirty="0" smtClean="0">
              <a:solidFill>
                <a:srgbClr val="0070C0"/>
              </a:solidFill>
            </a:endParaRPr>
          </a:p>
          <a:p>
            <a:endParaRPr lang="en-US" sz="2400" dirty="0" smtClean="0"/>
          </a:p>
          <a:p>
            <a:r>
              <a:rPr lang="en-US" sz="2400" dirty="0" smtClean="0"/>
              <a:t>We'll create a simple Activity that can view and navigate a map. Then we will add some overlay items.</a:t>
            </a:r>
          </a:p>
          <a:p>
            <a:r>
              <a:rPr lang="en-US" sz="1400" dirty="0" smtClean="0"/>
              <a:t/>
            </a:r>
            <a:br>
              <a:rPr lang="en-US" sz="1400" dirty="0" smtClean="0"/>
            </a:br>
            <a:endParaRPr lang="en-US" sz="2000" dirty="0" smtClean="0"/>
          </a:p>
          <a:p>
            <a:endParaRPr lang="en-US" sz="2000" dirty="0" smtClean="0"/>
          </a:p>
          <a:p>
            <a:r>
              <a:rPr lang="en-US" sz="2000" dirty="0" smtClean="0"/>
              <a:t> </a:t>
            </a:r>
          </a:p>
        </p:txBody>
      </p:sp>
      <p:pic>
        <p:nvPicPr>
          <p:cNvPr id="10" name="Picture 9" descr="device.png"/>
          <p:cNvPicPr>
            <a:picLocks noChangeAspect="1"/>
          </p:cNvPicPr>
          <p:nvPr/>
        </p:nvPicPr>
        <p:blipFill>
          <a:blip r:embed="rId4" cstate="print"/>
          <a:stretch>
            <a:fillRect/>
          </a:stretch>
        </p:blipFill>
        <p:spPr>
          <a:xfrm>
            <a:off x="5486400" y="2133600"/>
            <a:ext cx="2438400" cy="36576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62000" y="5562600"/>
            <a:ext cx="7543800" cy="5334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62000" y="3962400"/>
            <a:ext cx="7543800" cy="5334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967A042-E02F-4D13-9079-28240E5E6B49}" type="slidenum">
              <a:rPr lang="en-US" smtClean="0"/>
              <a:pPr/>
              <a:t>7</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7848600" cy="5181600"/>
          </a:xfrm>
          <a:prstGeom prst="rect">
            <a:avLst/>
          </a:prstGeom>
        </p:spPr>
        <p:txBody>
          <a:bodyPr>
            <a:noAutofit/>
          </a:bodyPr>
          <a:lstStyle/>
          <a:p>
            <a:r>
              <a:rPr lang="en-US" sz="3200" b="1" dirty="0" smtClean="0">
                <a:solidFill>
                  <a:srgbClr val="0070C0"/>
                </a:solidFill>
              </a:rPr>
              <a:t>Tutorial 1– Hello, </a:t>
            </a:r>
            <a:r>
              <a:rPr lang="en-US" sz="3200" b="1" dirty="0" err="1" smtClean="0">
                <a:solidFill>
                  <a:srgbClr val="0070C0"/>
                </a:solidFill>
              </a:rPr>
              <a:t>MapView</a:t>
            </a:r>
            <a:endParaRPr lang="en-US" sz="3200" b="1" dirty="0" smtClean="0">
              <a:solidFill>
                <a:srgbClr val="0070C0"/>
              </a:solidFill>
            </a:endParaRPr>
          </a:p>
          <a:p>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endParaRPr lang="en-US" sz="2400" dirty="0" smtClean="0"/>
          </a:p>
          <a:p>
            <a:pPr marL="457200" indent="-457200"/>
            <a:r>
              <a:rPr lang="en-US" b="1" dirty="0" smtClean="0"/>
              <a:t>Part 1. Basic Map</a:t>
            </a:r>
          </a:p>
          <a:p>
            <a:pPr marL="457200" indent="-457200">
              <a:buFont typeface="+mj-lt"/>
              <a:buAutoNum type="arabicPeriod"/>
            </a:pPr>
            <a:r>
              <a:rPr lang="en-US" dirty="0" smtClean="0"/>
              <a:t>Start a new project/Activity called </a:t>
            </a:r>
            <a:r>
              <a:rPr lang="en-US" b="1" dirty="0" err="1" smtClean="0"/>
              <a:t>HelloMapView</a:t>
            </a:r>
            <a:r>
              <a:rPr lang="en-US" dirty="0" smtClean="0"/>
              <a:t>. </a:t>
            </a:r>
          </a:p>
          <a:p>
            <a:pPr marL="457200" indent="-457200">
              <a:buAutoNum type="arabicPeriod"/>
            </a:pPr>
            <a:endParaRPr lang="en-US" dirty="0" smtClean="0"/>
          </a:p>
          <a:p>
            <a:pPr marL="457200" indent="-457200">
              <a:buFont typeface="+mj-lt"/>
              <a:buAutoNum type="arabicPeriod"/>
            </a:pPr>
            <a:r>
              <a:rPr lang="en-US" dirty="0" smtClean="0"/>
              <a:t>Because we're using the Google Maps library, which is not a part of the standard Android library, we need to declare it in the </a:t>
            </a:r>
            <a:r>
              <a:rPr lang="en-US" b="1" dirty="0" smtClean="0"/>
              <a:t>Android Manifest</a:t>
            </a:r>
            <a:r>
              <a:rPr lang="en-US" dirty="0" smtClean="0"/>
              <a:t>. Open the AndroidManifest.xml file and add the following as a child of the &lt;application&gt; element: </a:t>
            </a:r>
          </a:p>
          <a:p>
            <a:endParaRPr lang="en-US" dirty="0" smtClean="0"/>
          </a:p>
          <a:p>
            <a:r>
              <a:rPr lang="en-US" dirty="0" smtClean="0"/>
              <a:t>	&lt;uses-library </a:t>
            </a:r>
            <a:r>
              <a:rPr lang="en-US" dirty="0" err="1" smtClean="0"/>
              <a:t>android:name</a:t>
            </a:r>
            <a:r>
              <a:rPr lang="en-US" dirty="0" smtClean="0"/>
              <a:t>="</a:t>
            </a:r>
            <a:r>
              <a:rPr lang="en-US" dirty="0" err="1" smtClean="0"/>
              <a:t>com.google.android.maps</a:t>
            </a:r>
            <a:r>
              <a:rPr lang="en-US" dirty="0" smtClean="0"/>
              <a:t>" /&gt;</a:t>
            </a:r>
          </a:p>
          <a:p>
            <a:endParaRPr lang="en-US" dirty="0" smtClean="0"/>
          </a:p>
          <a:p>
            <a:pPr marL="457200" indent="-457200">
              <a:buAutoNum type="arabicPeriod" startAt="3"/>
            </a:pPr>
            <a:r>
              <a:rPr lang="en-US" dirty="0" smtClean="0"/>
              <a:t>We also need access to the internet in order to retrieve the Google Maps tiles, so the application must request the </a:t>
            </a:r>
            <a:r>
              <a:rPr lang="en-US" dirty="0" smtClean="0">
                <a:hlinkClick r:id="rId4" action="ppaction://hlinkfile"/>
              </a:rPr>
              <a:t>INTERNET</a:t>
            </a:r>
            <a:r>
              <a:rPr lang="en-US" dirty="0" smtClean="0"/>
              <a:t> permissions. In the manifest file, add the following as a child of the &lt;manifest&gt; element: </a:t>
            </a:r>
          </a:p>
          <a:p>
            <a:pPr marL="457200" indent="-457200"/>
            <a:endParaRPr lang="en-US" dirty="0" smtClean="0"/>
          </a:p>
          <a:p>
            <a:pPr marL="457200" indent="-457200"/>
            <a:r>
              <a:rPr lang="en-US" dirty="0" smtClean="0"/>
              <a:t>  	     &lt;uses-permission </a:t>
            </a:r>
            <a:r>
              <a:rPr lang="en-US" dirty="0" err="1" smtClean="0"/>
              <a:t>android:name</a:t>
            </a:r>
            <a:r>
              <a:rPr lang="en-US" dirty="0" smtClean="0"/>
              <a:t>="</a:t>
            </a:r>
            <a:r>
              <a:rPr lang="en-US" dirty="0" err="1" smtClean="0"/>
              <a:t>android.permission.INTERNET</a:t>
            </a:r>
            <a:r>
              <a:rPr lang="en-US" dirty="0" smtClean="0"/>
              <a:t>" /&gt;</a:t>
            </a:r>
          </a:p>
          <a:p>
            <a:endParaRPr lang="en-US" sz="2400" dirty="0" smtClean="0"/>
          </a:p>
          <a:p>
            <a:endParaRPr lang="en-US" sz="2400" dirty="0" smtClean="0"/>
          </a:p>
          <a:p>
            <a:r>
              <a:rPr lang="en-US" sz="1400" dirty="0" smtClean="0"/>
              <a:t/>
            </a:r>
            <a:br>
              <a:rPr lang="en-US" sz="1400" dirty="0" smtClean="0"/>
            </a:br>
            <a:endParaRPr lang="en-US" sz="2000" dirty="0" smtClean="0"/>
          </a:p>
          <a:p>
            <a:endParaRPr lang="en-US" sz="2000" dirty="0" smtClean="0"/>
          </a:p>
          <a:p>
            <a:r>
              <a:rPr lang="en-US" sz="2000" dirty="0" smtClean="0"/>
              <a:t> </a:t>
            </a:r>
          </a:p>
        </p:txBody>
      </p:sp>
      <p:pic>
        <p:nvPicPr>
          <p:cNvPr id="9" name="Picture 8" descr="hello-mapview.png"/>
          <p:cNvPicPr>
            <a:picLocks noChangeAspect="1"/>
          </p:cNvPicPr>
          <p:nvPr/>
        </p:nvPicPr>
        <p:blipFill>
          <a:blip r:embed="rId5" cstate="print"/>
          <a:stretch>
            <a:fillRect/>
          </a:stretch>
        </p:blipFill>
        <p:spPr>
          <a:xfrm>
            <a:off x="8077200" y="41149"/>
            <a:ext cx="990600" cy="140665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09600" y="2514600"/>
            <a:ext cx="8001000" cy="41148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967A042-E02F-4D13-9079-28240E5E6B49}" type="slidenum">
              <a:rPr lang="en-US" smtClean="0"/>
              <a:pPr/>
              <a:t>8</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7848600" cy="5181600"/>
          </a:xfrm>
          <a:prstGeom prst="rect">
            <a:avLst/>
          </a:prstGeom>
        </p:spPr>
        <p:txBody>
          <a:bodyPr>
            <a:noAutofit/>
          </a:bodyPr>
          <a:lstStyle/>
          <a:p>
            <a:r>
              <a:rPr lang="en-US" sz="3200" b="1" dirty="0" smtClean="0">
                <a:solidFill>
                  <a:srgbClr val="0070C0"/>
                </a:solidFill>
              </a:rPr>
              <a:t>Tutorial 1– Hello, </a:t>
            </a:r>
            <a:r>
              <a:rPr lang="en-US" sz="3200" b="1" dirty="0" err="1" smtClean="0">
                <a:solidFill>
                  <a:srgbClr val="0070C0"/>
                </a:solidFill>
              </a:rPr>
              <a:t>MapView</a:t>
            </a:r>
            <a:endParaRPr lang="en-US" sz="3200" b="1" dirty="0" smtClean="0">
              <a:solidFill>
                <a:srgbClr val="0070C0"/>
              </a:solidFill>
            </a:endParaRPr>
          </a:p>
          <a:p>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endParaRPr lang="en-US" sz="2400" dirty="0" smtClean="0"/>
          </a:p>
          <a:p>
            <a:pPr marL="457200" indent="-457200"/>
            <a:r>
              <a:rPr lang="en-US" dirty="0" smtClean="0"/>
              <a:t>4.	Now open the main layout file for your project. Define a layout with a </a:t>
            </a:r>
            <a:r>
              <a:rPr lang="en-US" dirty="0" err="1" smtClean="0"/>
              <a:t>com.google.android.maps.MapView</a:t>
            </a:r>
            <a:r>
              <a:rPr lang="en-US" dirty="0" smtClean="0"/>
              <a:t> inside a </a:t>
            </a:r>
            <a:r>
              <a:rPr lang="en-US" dirty="0" err="1" smtClean="0"/>
              <a:t>RelativeLayout</a:t>
            </a:r>
            <a:r>
              <a:rPr lang="en-US" dirty="0" smtClean="0"/>
              <a:t>: </a:t>
            </a:r>
          </a:p>
          <a:p>
            <a:pPr marL="457200" indent="-457200">
              <a:buFont typeface="+mj-lt"/>
              <a:buAutoNum type="arabicPeriod"/>
            </a:pPr>
            <a:endParaRPr lang="en-US" dirty="0" smtClean="0"/>
          </a:p>
          <a:p>
            <a:pPr marL="457200" indent="-457200"/>
            <a:r>
              <a:rPr lang="en-US" dirty="0" smtClean="0"/>
              <a:t>	&lt;?xml version="1.0" encoding="utf-8"?&gt; </a:t>
            </a:r>
          </a:p>
          <a:p>
            <a:pPr marL="457200" indent="-457200"/>
            <a:r>
              <a:rPr lang="en-US" dirty="0" smtClean="0"/>
              <a:t>	&lt;</a:t>
            </a:r>
            <a:r>
              <a:rPr lang="en-US" dirty="0" err="1" smtClean="0"/>
              <a:t>RelativeLayout</a:t>
            </a:r>
            <a:r>
              <a:rPr lang="en-US" dirty="0" smtClean="0"/>
              <a:t> 	</a:t>
            </a:r>
            <a:r>
              <a:rPr lang="en-US" dirty="0" err="1" smtClean="0"/>
              <a:t>xmlns:android</a:t>
            </a:r>
            <a:r>
              <a:rPr lang="en-US" dirty="0" smtClean="0"/>
              <a:t>="http://schemas.android.com/apk/res/android" 	</a:t>
            </a:r>
            <a:r>
              <a:rPr lang="en-US" dirty="0" err="1" smtClean="0"/>
              <a:t>android:id</a:t>
            </a:r>
            <a:r>
              <a:rPr lang="en-US" dirty="0" smtClean="0"/>
              <a:t>="@+id/</a:t>
            </a:r>
            <a:r>
              <a:rPr lang="en-US" dirty="0" err="1" smtClean="0"/>
              <a:t>mainlayout</a:t>
            </a:r>
            <a:r>
              <a:rPr lang="en-US" dirty="0" smtClean="0"/>
              <a:t>" </a:t>
            </a:r>
            <a:r>
              <a:rPr lang="en-US" dirty="0" err="1" smtClean="0"/>
              <a:t>android:orientation</a:t>
            </a:r>
            <a:r>
              <a:rPr lang="en-US" dirty="0" smtClean="0"/>
              <a:t>="vertical" 	</a:t>
            </a:r>
            <a:r>
              <a:rPr lang="en-US" dirty="0" err="1" smtClean="0"/>
              <a:t>android:layout_width</a:t>
            </a:r>
            <a:r>
              <a:rPr lang="en-US" dirty="0" smtClean="0"/>
              <a:t>="</a:t>
            </a:r>
            <a:r>
              <a:rPr lang="en-US" dirty="0" err="1" smtClean="0"/>
              <a:t>fill_parent</a:t>
            </a:r>
            <a:r>
              <a:rPr lang="en-US" dirty="0" smtClean="0"/>
              <a:t>" </a:t>
            </a:r>
            <a:r>
              <a:rPr lang="en-US" dirty="0" err="1" smtClean="0"/>
              <a:t>android:layout_height</a:t>
            </a:r>
            <a:r>
              <a:rPr lang="en-US" dirty="0" smtClean="0"/>
              <a:t>="</a:t>
            </a:r>
            <a:r>
              <a:rPr lang="en-US" dirty="0" err="1" smtClean="0"/>
              <a:t>fill_parent</a:t>
            </a:r>
            <a:r>
              <a:rPr lang="en-US" dirty="0" smtClean="0"/>
              <a:t>"&gt; </a:t>
            </a:r>
          </a:p>
          <a:p>
            <a:pPr marL="457200" indent="-457200"/>
            <a:endParaRPr lang="en-US" dirty="0" smtClean="0"/>
          </a:p>
          <a:p>
            <a:pPr marL="457200" indent="-457200"/>
            <a:r>
              <a:rPr lang="en-US" dirty="0" smtClean="0"/>
              <a:t>	&lt;</a:t>
            </a:r>
            <a:r>
              <a:rPr lang="en-US" dirty="0" err="1" smtClean="0"/>
              <a:t>c</a:t>
            </a:r>
            <a:r>
              <a:rPr lang="en-US" b="1" dirty="0" err="1" smtClean="0"/>
              <a:t>om.google.android.maps.MapView</a:t>
            </a:r>
            <a:r>
              <a:rPr lang="en-US" b="1" dirty="0" smtClean="0"/>
              <a:t> </a:t>
            </a:r>
          </a:p>
          <a:p>
            <a:pPr marL="457200" indent="-457200"/>
            <a:r>
              <a:rPr lang="en-US" dirty="0" smtClean="0"/>
              <a:t>		</a:t>
            </a:r>
            <a:r>
              <a:rPr lang="en-US" dirty="0" err="1" smtClean="0"/>
              <a:t>android:id</a:t>
            </a:r>
            <a:r>
              <a:rPr lang="en-US" dirty="0" smtClean="0"/>
              <a:t>="@+id/</a:t>
            </a:r>
            <a:r>
              <a:rPr lang="en-US" dirty="0" err="1" smtClean="0"/>
              <a:t>mapview</a:t>
            </a:r>
            <a:r>
              <a:rPr lang="en-US" dirty="0" smtClean="0"/>
              <a:t>" </a:t>
            </a:r>
          </a:p>
          <a:p>
            <a:pPr marL="457200" indent="-457200"/>
            <a:r>
              <a:rPr lang="en-US" dirty="0" smtClean="0"/>
              <a:t>		</a:t>
            </a:r>
            <a:r>
              <a:rPr lang="en-US" dirty="0" err="1" smtClean="0"/>
              <a:t>android:layout_width</a:t>
            </a:r>
            <a:r>
              <a:rPr lang="en-US" dirty="0" smtClean="0"/>
              <a:t>="</a:t>
            </a:r>
            <a:r>
              <a:rPr lang="en-US" dirty="0" err="1" smtClean="0"/>
              <a:t>fill_parent</a:t>
            </a:r>
            <a:r>
              <a:rPr lang="en-US" dirty="0" smtClean="0"/>
              <a:t>" </a:t>
            </a:r>
          </a:p>
          <a:p>
            <a:pPr marL="457200" indent="-457200"/>
            <a:r>
              <a:rPr lang="en-US" dirty="0" smtClean="0"/>
              <a:t>		</a:t>
            </a:r>
            <a:r>
              <a:rPr lang="en-US" dirty="0" err="1" smtClean="0"/>
              <a:t>android:layout_height</a:t>
            </a:r>
            <a:r>
              <a:rPr lang="en-US" dirty="0" smtClean="0"/>
              <a:t>="</a:t>
            </a:r>
            <a:r>
              <a:rPr lang="en-US" dirty="0" err="1" smtClean="0"/>
              <a:t>fill_parent</a:t>
            </a:r>
            <a:r>
              <a:rPr lang="en-US" dirty="0" smtClean="0"/>
              <a:t>" </a:t>
            </a:r>
          </a:p>
          <a:p>
            <a:pPr marL="457200" indent="-457200"/>
            <a:r>
              <a:rPr lang="en-US" dirty="0" smtClean="0"/>
              <a:t>		</a:t>
            </a:r>
            <a:r>
              <a:rPr lang="en-US" dirty="0" err="1" smtClean="0"/>
              <a:t>android:clickable</a:t>
            </a:r>
            <a:r>
              <a:rPr lang="en-US" dirty="0" smtClean="0"/>
              <a:t>="true" </a:t>
            </a:r>
          </a:p>
          <a:p>
            <a:pPr marL="457200" indent="-457200"/>
            <a:r>
              <a:rPr lang="en-US" dirty="0" smtClean="0"/>
              <a:t>		</a:t>
            </a:r>
            <a:r>
              <a:rPr lang="en-US" dirty="0" err="1" smtClean="0"/>
              <a:t>android:apiKey</a:t>
            </a:r>
            <a:r>
              <a:rPr lang="en-US" dirty="0" smtClean="0"/>
              <a:t>="</a:t>
            </a:r>
            <a:r>
              <a:rPr lang="en-US" i="1" dirty="0" smtClean="0">
                <a:solidFill>
                  <a:srgbClr val="C00000"/>
                </a:solidFill>
              </a:rPr>
              <a:t>Your Maps API Key</a:t>
            </a:r>
            <a:r>
              <a:rPr lang="en-US" dirty="0" smtClean="0"/>
              <a:t>" /&gt; </a:t>
            </a:r>
          </a:p>
          <a:p>
            <a:pPr marL="457200" indent="-457200"/>
            <a:endParaRPr lang="en-US" dirty="0" smtClean="0"/>
          </a:p>
          <a:p>
            <a:pPr marL="457200" indent="-457200"/>
            <a:r>
              <a:rPr lang="en-US" dirty="0" smtClean="0"/>
              <a:t>	&lt;/</a:t>
            </a:r>
            <a:r>
              <a:rPr lang="en-US" dirty="0" err="1" smtClean="0"/>
              <a:t>RelativeLayout</a:t>
            </a:r>
            <a:r>
              <a:rPr lang="en-US" dirty="0" smtClean="0"/>
              <a:t>&gt;</a:t>
            </a:r>
          </a:p>
          <a:p>
            <a:endParaRPr lang="en-US" sz="2400" dirty="0" smtClean="0"/>
          </a:p>
          <a:p>
            <a:endParaRPr lang="en-US" sz="2400" dirty="0" smtClean="0"/>
          </a:p>
          <a:p>
            <a:r>
              <a:rPr lang="en-US" sz="1400" dirty="0" smtClean="0"/>
              <a:t/>
            </a:r>
            <a:br>
              <a:rPr lang="en-US" sz="1400" dirty="0" smtClean="0"/>
            </a:br>
            <a:endParaRPr lang="en-US" sz="2000" dirty="0" smtClean="0"/>
          </a:p>
          <a:p>
            <a:endParaRPr lang="en-US" sz="2000" dirty="0" smtClean="0"/>
          </a:p>
          <a:p>
            <a:r>
              <a:rPr lang="en-US" sz="2000" dirty="0" smtClean="0"/>
              <a:t> </a:t>
            </a:r>
          </a:p>
        </p:txBody>
      </p:sp>
      <p:pic>
        <p:nvPicPr>
          <p:cNvPr id="9" name="Picture 8" descr="hello-mapview.png"/>
          <p:cNvPicPr>
            <a:picLocks noChangeAspect="1"/>
          </p:cNvPicPr>
          <p:nvPr/>
        </p:nvPicPr>
        <p:blipFill>
          <a:blip r:embed="rId4" cstate="print"/>
          <a:stretch>
            <a:fillRect/>
          </a:stretch>
        </p:blipFill>
        <p:spPr>
          <a:xfrm>
            <a:off x="8077200" y="41149"/>
            <a:ext cx="990600" cy="140665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967A042-E02F-4D13-9079-28240E5E6B49}" type="slidenum">
              <a:rPr lang="en-US" smtClean="0"/>
              <a:pPr/>
              <a:t>9</a:t>
            </a:fld>
            <a:endParaRPr lang="en-US" dirty="0"/>
          </a:p>
        </p:txBody>
      </p:sp>
      <p:sp>
        <p:nvSpPr>
          <p:cNvPr id="3"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Title 1"/>
          <p:cNvSpPr txBox="1">
            <a:spLocks/>
          </p:cNvSpPr>
          <p:nvPr/>
        </p:nvSpPr>
        <p:spPr>
          <a:xfrm>
            <a:off x="304800" y="46038"/>
            <a:ext cx="8229600" cy="868362"/>
          </a:xfrm>
          <a:prstGeom prst="rect">
            <a:avLst/>
          </a:prstGeom>
        </p:spPr>
        <p:txBody>
          <a:bodyPr tIns="0">
            <a:normAutofit fontScale="82500" lnSpcReduction="20000"/>
          </a:bodyPr>
          <a:lstStyle/>
          <a:p>
            <a:pPr>
              <a:spcBef>
                <a:spcPct val="0"/>
              </a:spcBef>
              <a:defRPr/>
            </a:pPr>
            <a:r>
              <a:rPr lang="en-US" sz="1100" dirty="0" smtClean="0">
                <a:solidFill>
                  <a:schemeClr val="tx2">
                    <a:lumMod val="60000"/>
                    <a:lumOff val="40000"/>
                  </a:schemeClr>
                </a:solidFill>
              </a:rPr>
              <a:t>                                      25. Android - </a:t>
            </a:r>
            <a:r>
              <a:rPr lang="en-US" sz="1100" dirty="0" err="1" smtClean="0">
                <a:solidFill>
                  <a:schemeClr val="tx2">
                    <a:lumMod val="60000"/>
                    <a:lumOff val="40000"/>
                  </a:schemeClr>
                </a:solidFill>
              </a:rPr>
              <a:t>MapViews</a:t>
            </a:r>
            <a:endParaRPr lang="en-US" sz="1100" dirty="0" smtClean="0">
              <a:solidFill>
                <a:schemeClr val="tx2">
                  <a:lumMod val="60000"/>
                  <a:lumOff val="40000"/>
                </a:schemeClr>
              </a:solidFill>
            </a:endParaRPr>
          </a:p>
          <a:p>
            <a:pPr>
              <a:spcBef>
                <a:spcPct val="0"/>
              </a:spcBef>
              <a:defRPr/>
            </a:pPr>
            <a:endParaRPr lang="en-US" sz="1100" dirty="0" smtClean="0">
              <a:solidFill>
                <a:schemeClr val="tx2">
                  <a:lumMod val="60000"/>
                  <a:lumOff val="40000"/>
                </a:schemeClr>
              </a:solidFill>
            </a:endParaRPr>
          </a:p>
          <a:p>
            <a:pPr algn="ctr">
              <a:spcBef>
                <a:spcPct val="0"/>
              </a:spcBef>
              <a:defRPr/>
            </a:pPr>
            <a:r>
              <a:rPr lang="en-US" sz="5900" dirty="0" err="1" smtClean="0">
                <a:solidFill>
                  <a:schemeClr val="tx2">
                    <a:lumMod val="60000"/>
                    <a:lumOff val="40000"/>
                  </a:schemeClr>
                </a:solidFill>
                <a:effectLst>
                  <a:outerShdw blurRad="38100" dist="38100" dir="2700000" algn="tl">
                    <a:srgbClr val="000000">
                      <a:alpha val="43137"/>
                    </a:srgbClr>
                  </a:outerShdw>
                </a:effectLst>
              </a:rPr>
              <a:t>MapViews</a:t>
            </a:r>
            <a:endParaRPr kumimoji="0" lang="en-US" sz="4400" b="0" i="0" u="none" strike="noStrike" kern="1200" cap="none" spc="0" normalizeH="0" noProof="0" dirty="0" smtClean="0">
              <a:ln>
                <a:noFill/>
              </a:ln>
              <a:solidFill>
                <a:schemeClr val="tx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967A042-E02F-4D13-9079-28240E5E6B4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p:cNvPicPr>
            <a:picLocks noChangeAspect="1" noChangeArrowheads="1"/>
          </p:cNvPicPr>
          <p:nvPr/>
        </p:nvPicPr>
        <p:blipFill>
          <a:blip r:embed="rId2" cstate="print"/>
          <a:srcRect/>
          <a:stretch>
            <a:fillRect/>
          </a:stretch>
        </p:blipFill>
        <p:spPr bwMode="auto">
          <a:xfrm>
            <a:off x="76200" y="57150"/>
            <a:ext cx="1041400" cy="781050"/>
          </a:xfrm>
          <a:prstGeom prst="rect">
            <a:avLst/>
          </a:prstGeom>
          <a:noFill/>
          <a:ln w="9525">
            <a:noFill/>
            <a:miter lim="800000"/>
            <a:headEnd/>
            <a:tailEnd/>
          </a:ln>
        </p:spPr>
      </p:pic>
      <p:sp>
        <p:nvSpPr>
          <p:cNvPr id="8" name="Content Placeholder 2"/>
          <p:cNvSpPr txBox="1">
            <a:spLocks/>
          </p:cNvSpPr>
          <p:nvPr/>
        </p:nvSpPr>
        <p:spPr>
          <a:xfrm>
            <a:off x="228600" y="838200"/>
            <a:ext cx="7848600" cy="5181600"/>
          </a:xfrm>
          <a:prstGeom prst="rect">
            <a:avLst/>
          </a:prstGeom>
        </p:spPr>
        <p:txBody>
          <a:bodyPr>
            <a:noAutofit/>
          </a:bodyPr>
          <a:lstStyle/>
          <a:p>
            <a:r>
              <a:rPr lang="en-US" sz="3200" b="1" dirty="0" smtClean="0">
                <a:solidFill>
                  <a:srgbClr val="0070C0"/>
                </a:solidFill>
              </a:rPr>
              <a:t>Tutorial 1– Hello, </a:t>
            </a:r>
            <a:r>
              <a:rPr lang="en-US" sz="3200" b="1" dirty="0" err="1" smtClean="0">
                <a:solidFill>
                  <a:srgbClr val="0070C0"/>
                </a:solidFill>
              </a:rPr>
              <a:t>MapView</a:t>
            </a:r>
            <a:endParaRPr lang="en-US" sz="3200" b="1" dirty="0" smtClean="0">
              <a:solidFill>
                <a:srgbClr val="0070C0"/>
              </a:solidFill>
            </a:endParaRPr>
          </a:p>
          <a:p>
            <a:r>
              <a:rPr lang="en-US" sz="1050" dirty="0" smtClean="0">
                <a:solidFill>
                  <a:srgbClr val="0070C0"/>
                </a:solidFill>
              </a:rPr>
              <a:t>Reference: </a:t>
            </a:r>
            <a:r>
              <a:rPr lang="en-US" sz="1050" dirty="0" smtClean="0">
                <a:solidFill>
                  <a:srgbClr val="0070C0"/>
                </a:solidFill>
                <a:hlinkClick r:id="rId3"/>
              </a:rPr>
              <a:t>http://developer.android.com/guide/tutorials/views/hello-mapview.html</a:t>
            </a:r>
            <a:endParaRPr lang="en-US" sz="1050" dirty="0" smtClean="0">
              <a:solidFill>
                <a:srgbClr val="0070C0"/>
              </a:solidFill>
            </a:endParaRPr>
          </a:p>
          <a:p>
            <a:endParaRPr lang="en-US" sz="2400" dirty="0" smtClean="0"/>
          </a:p>
          <a:p>
            <a:pPr marL="342900" indent="-342900"/>
            <a:r>
              <a:rPr lang="en-US" dirty="0" smtClean="0"/>
              <a:t>4.	c</a:t>
            </a:r>
            <a:r>
              <a:rPr lang="en-US" i="1" dirty="0" smtClean="0"/>
              <a:t>ont</a:t>
            </a:r>
            <a:r>
              <a:rPr lang="en-US" dirty="0" smtClean="0"/>
              <a:t>.</a:t>
            </a:r>
          </a:p>
          <a:p>
            <a:pPr marL="342900" indent="-342900"/>
            <a:r>
              <a:rPr lang="en-US" dirty="0" smtClean="0"/>
              <a:t>	The </a:t>
            </a:r>
            <a:r>
              <a:rPr lang="en-US" dirty="0" smtClean="0">
                <a:solidFill>
                  <a:srgbClr val="C00000"/>
                </a:solidFill>
              </a:rPr>
              <a:t>clickable</a:t>
            </a:r>
            <a:r>
              <a:rPr lang="en-US" dirty="0" smtClean="0"/>
              <a:t> attribute defines whether you want to allow user-interaction with the map. In this case, we set it "true" so that the user can </a:t>
            </a:r>
            <a:r>
              <a:rPr lang="en-US" i="1" dirty="0" smtClean="0"/>
              <a:t>navigate</a:t>
            </a:r>
            <a:r>
              <a:rPr lang="en-US" dirty="0" smtClean="0"/>
              <a:t>.</a:t>
            </a:r>
          </a:p>
          <a:p>
            <a:pPr marL="342900" indent="-342900"/>
            <a:r>
              <a:rPr lang="en-US" dirty="0" smtClean="0"/>
              <a:t>	</a:t>
            </a:r>
          </a:p>
          <a:p>
            <a:pPr marL="342900" indent="-342900"/>
            <a:r>
              <a:rPr lang="en-US" dirty="0" smtClean="0"/>
              <a:t>	The </a:t>
            </a:r>
            <a:r>
              <a:rPr lang="en-US" dirty="0" err="1" smtClean="0">
                <a:solidFill>
                  <a:srgbClr val="C00000"/>
                </a:solidFill>
              </a:rPr>
              <a:t>apiKey</a:t>
            </a:r>
            <a:r>
              <a:rPr lang="en-US" dirty="0" smtClean="0"/>
              <a:t> attribute holds the Google Maps API Key that proves your application and signer certificate has been registered with the Google Maps service. </a:t>
            </a:r>
          </a:p>
          <a:p>
            <a:pPr marL="342900" indent="-342900"/>
            <a:r>
              <a:rPr lang="en-US" dirty="0" smtClean="0"/>
              <a:t>	</a:t>
            </a:r>
          </a:p>
          <a:p>
            <a:pPr marL="342900" indent="-342900"/>
            <a:r>
              <a:rPr lang="en-US" dirty="0" smtClean="0"/>
              <a:t>	Because </a:t>
            </a:r>
            <a:r>
              <a:rPr lang="en-US" dirty="0" err="1" smtClean="0"/>
              <a:t>MapView</a:t>
            </a:r>
            <a:r>
              <a:rPr lang="en-US" dirty="0" smtClean="0"/>
              <a:t> uses Google Maps data, this key is required in order to receive the map data, even while you are developing (see appendix A). </a:t>
            </a:r>
          </a:p>
          <a:p>
            <a:pPr marL="342900" indent="-342900"/>
            <a:endParaRPr lang="en-US" dirty="0" smtClean="0"/>
          </a:p>
          <a:p>
            <a:pPr marL="342900" indent="-342900"/>
            <a:r>
              <a:rPr lang="en-US" dirty="0" smtClean="0"/>
              <a:t>	For the purpose of this tutorial, you should register with the </a:t>
            </a:r>
            <a:r>
              <a:rPr lang="en-US" i="1" dirty="0" smtClean="0"/>
              <a:t>fingerprint</a:t>
            </a:r>
            <a:r>
              <a:rPr lang="en-US" dirty="0" smtClean="0"/>
              <a:t> of the SDK debug certificate. Once you've acquired the </a:t>
            </a:r>
            <a:r>
              <a:rPr lang="en-US" i="1" dirty="0" smtClean="0"/>
              <a:t>Maps API Key</a:t>
            </a:r>
            <a:r>
              <a:rPr lang="en-US" dirty="0" smtClean="0"/>
              <a:t>, insert it for the </a:t>
            </a:r>
            <a:r>
              <a:rPr lang="en-US" dirty="0" err="1" smtClean="0">
                <a:solidFill>
                  <a:srgbClr val="C00000"/>
                </a:solidFill>
              </a:rPr>
              <a:t>apiKey</a:t>
            </a:r>
            <a:r>
              <a:rPr lang="en-US" dirty="0" smtClean="0"/>
              <a:t> value.</a:t>
            </a:r>
          </a:p>
          <a:p>
            <a:pPr marL="457200" indent="-457200">
              <a:buFont typeface="+mj-lt"/>
              <a:buAutoNum type="arabicPeriod"/>
            </a:pPr>
            <a:endParaRPr lang="en-US" sz="2400" dirty="0" smtClean="0"/>
          </a:p>
          <a:p>
            <a:endParaRPr lang="en-US" sz="2400" dirty="0" smtClean="0"/>
          </a:p>
          <a:p>
            <a:r>
              <a:rPr lang="en-US" sz="1400" dirty="0" smtClean="0"/>
              <a:t/>
            </a:r>
            <a:br>
              <a:rPr lang="en-US" sz="1400" dirty="0" smtClean="0"/>
            </a:br>
            <a:endParaRPr lang="en-US" sz="2000" dirty="0" smtClean="0"/>
          </a:p>
          <a:p>
            <a:endParaRPr lang="en-US" sz="2000" dirty="0" smtClean="0"/>
          </a:p>
          <a:p>
            <a:r>
              <a:rPr lang="en-US" sz="2000" dirty="0" smtClean="0"/>
              <a:t> </a:t>
            </a:r>
          </a:p>
        </p:txBody>
      </p:sp>
      <p:pic>
        <p:nvPicPr>
          <p:cNvPr id="9" name="Picture 8" descr="hello-mapview.png"/>
          <p:cNvPicPr>
            <a:picLocks noChangeAspect="1"/>
          </p:cNvPicPr>
          <p:nvPr/>
        </p:nvPicPr>
        <p:blipFill>
          <a:blip r:embed="rId4" cstate="print"/>
          <a:stretch>
            <a:fillRect/>
          </a:stretch>
        </p:blipFill>
        <p:spPr>
          <a:xfrm>
            <a:off x="8077200" y="41149"/>
            <a:ext cx="990600" cy="140665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27527</TotalTime>
  <Words>2945</Words>
  <Application>Microsoft Office PowerPoint</Application>
  <PresentationFormat>On-screen Show (4:3)</PresentationFormat>
  <Paragraphs>1277</Paragraphs>
  <Slides>46</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48" baseType="lpstr">
      <vt:lpstr>Office Theme</vt:lpstr>
      <vt:lpstr>Package</vt:lpstr>
      <vt:lpstr>Android  Working with MapViews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Android Development</dc:title>
  <dc:creator>V.Matos</dc:creator>
  <cp:lastModifiedBy>V.Matos</cp:lastModifiedBy>
  <cp:revision>861</cp:revision>
  <dcterms:created xsi:type="dcterms:W3CDTF">2009-06-10T00:38:22Z</dcterms:created>
  <dcterms:modified xsi:type="dcterms:W3CDTF">2010-12-01T04:46:12Z</dcterms:modified>
</cp:coreProperties>
</file>