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86" r:id="rId3"/>
    <p:sldId id="259" r:id="rId4"/>
    <p:sldId id="258"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7" r:id="rId30"/>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78" autoAdjust="0"/>
    <p:restoredTop sz="86323" autoAdjust="0"/>
  </p:normalViewPr>
  <p:slideViewPr>
    <p:cSldViewPr>
      <p:cViewPr>
        <p:scale>
          <a:sx n="72" d="100"/>
          <a:sy n="72" d="100"/>
        </p:scale>
        <p:origin x="18"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FF10D59C-C8AE-47AA-A2C2-18276B226C7A}" type="datetimeFigureOut">
              <a:rPr lang="en-US" smtClean="0"/>
              <a:pPr/>
              <a:t>10/13/2011</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AB64BC04-B11B-45BE-9DDA-37B495861E2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D0556FAC-180C-4456-9D8A-0F7B3601A375}" type="datetimeFigureOut">
              <a:rPr lang="en-US" smtClean="0"/>
              <a:pPr/>
              <a:t>10/13/2011</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72FB244D-DF7C-402E-84ED-EF709B63ADF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FB244D-DF7C-402E-84ED-EF709B63ADF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FB244D-DF7C-402E-84ED-EF709B63ADF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FB244D-DF7C-402E-84ED-EF709B63ADF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5AD684-FD76-4E72-88CD-85DADEEC41EF}"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93D4CE-AA99-4823-A718-7B40CE2B931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FB244D-DF7C-402E-84ED-EF709B63ADF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android2.PNG"/>
          <p:cNvPicPr>
            <a:picLocks noChangeAspect="1"/>
          </p:cNvPicPr>
          <p:nvPr userDrawn="1"/>
        </p:nvPicPr>
        <p:blipFill>
          <a:blip r:embed="rId2"/>
          <a:stretch>
            <a:fillRect/>
          </a:stretch>
        </p:blipFill>
        <p:spPr>
          <a:xfrm>
            <a:off x="304800" y="5572125"/>
            <a:ext cx="1533525" cy="12858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descr="android2.PNG"/>
          <p:cNvPicPr>
            <a:picLocks noChangeAspect="1"/>
          </p:cNvPicPr>
          <p:nvPr userDrawn="1"/>
        </p:nvPicPr>
        <p:blipFill>
          <a:blip r:embed="rId13"/>
          <a:stretch>
            <a:fillRect/>
          </a:stretch>
        </p:blipFill>
        <p:spPr>
          <a:xfrm>
            <a:off x="381000" y="5572125"/>
            <a:ext cx="1533525" cy="12858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Android </a:t>
            </a:r>
            <a:br>
              <a:rPr lang="en-US" dirty="0" smtClean="0"/>
            </a:br>
            <a:r>
              <a:rPr lang="en-US" dirty="0" smtClean="0"/>
              <a:t>User Interface</a:t>
            </a:r>
            <a:endParaRPr lang="en-US" dirty="0"/>
          </a:p>
        </p:txBody>
      </p:sp>
      <p:sp>
        <p:nvSpPr>
          <p:cNvPr id="3" name="Subtitle 2"/>
          <p:cNvSpPr>
            <a:spLocks noGrp="1"/>
          </p:cNvSpPr>
          <p:nvPr>
            <p:ph type="subTitle" idx="1"/>
          </p:nvPr>
        </p:nvSpPr>
        <p:spPr/>
        <p:txBody>
          <a:bodyPr/>
          <a:lstStyle/>
          <a:p>
            <a:r>
              <a:rPr lang="en-US" dirty="0" err="1" smtClean="0"/>
              <a:t>Yuliana</a:t>
            </a:r>
            <a:r>
              <a:rPr lang="en-US" dirty="0" smtClean="0"/>
              <a:t> </a:t>
            </a:r>
            <a:r>
              <a:rPr lang="en-US" dirty="0" err="1" smtClean="0"/>
              <a:t>Setiowati</a:t>
            </a:r>
            <a:endParaRPr lang="en-US" dirty="0" smtClean="0"/>
          </a:p>
          <a:p>
            <a:r>
              <a:rPr lang="en-US" dirty="0" err="1" smtClean="0"/>
              <a:t>Rizky</a:t>
            </a:r>
            <a:r>
              <a:rPr lang="en-US" dirty="0" smtClean="0"/>
              <a:t> </a:t>
            </a:r>
            <a:r>
              <a:rPr lang="en-US" dirty="0" err="1" smtClean="0"/>
              <a:t>Yuniar</a:t>
            </a:r>
            <a:r>
              <a:rPr lang="en-US" dirty="0" smtClean="0"/>
              <a:t> </a:t>
            </a:r>
            <a:r>
              <a:rPr lang="en-US" dirty="0" err="1" smtClean="0"/>
              <a:t>Hakkun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Politeknik Elektronika Negeri Surabaya</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Widgets: Images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err="1" smtClean="0">
                <a:solidFill>
                  <a:srgbClr val="0070C0"/>
                </a:solidFill>
              </a:rPr>
              <a:t>ImageView</a:t>
            </a:r>
            <a:r>
              <a:rPr lang="en-US" dirty="0" smtClean="0"/>
              <a:t> and </a:t>
            </a:r>
            <a:r>
              <a:rPr lang="en-US" b="1" dirty="0" err="1" smtClean="0">
                <a:solidFill>
                  <a:srgbClr val="0070C0"/>
                </a:solidFill>
              </a:rPr>
              <a:t>ImageButton</a:t>
            </a:r>
            <a:r>
              <a:rPr lang="en-US" dirty="0" smtClean="0"/>
              <a:t> are two Android widgets that allow embedding of images in your applications.</a:t>
            </a:r>
          </a:p>
          <a:p>
            <a:r>
              <a:rPr lang="en-US" dirty="0" smtClean="0"/>
              <a:t>Each widget takes an </a:t>
            </a:r>
            <a:r>
              <a:rPr lang="en-US" b="1" dirty="0" err="1" smtClean="0">
                <a:solidFill>
                  <a:srgbClr val="0070C0"/>
                </a:solidFill>
              </a:rPr>
              <a:t>android:src</a:t>
            </a:r>
            <a:r>
              <a:rPr lang="en-US" dirty="0" smtClean="0"/>
              <a:t> or </a:t>
            </a:r>
            <a:r>
              <a:rPr lang="en-US" b="1" dirty="0" err="1" smtClean="0">
                <a:solidFill>
                  <a:srgbClr val="0070C0"/>
                </a:solidFill>
              </a:rPr>
              <a:t>android:background</a:t>
            </a:r>
            <a:r>
              <a:rPr lang="en-US" dirty="0" smtClean="0"/>
              <a:t> attribute (in an XML layout) to specify what picture to use. </a:t>
            </a:r>
          </a:p>
          <a:p>
            <a:r>
              <a:rPr lang="en-US" dirty="0" smtClean="0"/>
              <a:t>Pictures are usually reference a </a:t>
            </a:r>
            <a:r>
              <a:rPr lang="en-US" dirty="0" err="1" smtClean="0"/>
              <a:t>drawable</a:t>
            </a:r>
            <a:r>
              <a:rPr lang="en-US" dirty="0" smtClean="0"/>
              <a:t> resource.</a:t>
            </a:r>
          </a:p>
          <a:p>
            <a:r>
              <a:rPr lang="en-US" dirty="0" smtClean="0"/>
              <a:t>You can also set the image content based on a URI from a content provider via </a:t>
            </a:r>
            <a:r>
              <a:rPr lang="en-US" dirty="0" err="1" smtClean="0"/>
              <a:t>setImageURI</a:t>
            </a:r>
            <a:r>
              <a:rPr lang="en-US" dirty="0" smtClean="0"/>
              <a:t>().</a:t>
            </a:r>
          </a:p>
          <a:p>
            <a:r>
              <a:rPr lang="en-US" b="1" dirty="0" err="1" smtClean="0">
                <a:solidFill>
                  <a:srgbClr val="0070C0"/>
                </a:solidFill>
              </a:rPr>
              <a:t>ImageButton</a:t>
            </a:r>
            <a:r>
              <a:rPr lang="en-US" dirty="0" smtClean="0"/>
              <a:t>, is a subclass of </a:t>
            </a:r>
            <a:r>
              <a:rPr lang="en-US" dirty="0" err="1" smtClean="0"/>
              <a:t>ImageView</a:t>
            </a:r>
            <a:r>
              <a:rPr lang="en-US" dirty="0" smtClean="0"/>
              <a:t>. It adds the standard Button behavior for responding to </a:t>
            </a:r>
            <a:r>
              <a:rPr lang="en-US" dirty="0" err="1" smtClean="0"/>
              <a:t>clickevents</a:t>
            </a:r>
            <a:r>
              <a:rPr lang="en-US" dirty="0" smtClean="0"/>
              <a:t>.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Widgets: Images</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3"/>
          <a:srcRect/>
          <a:stretch>
            <a:fillRect/>
          </a:stretch>
        </p:blipFill>
        <p:spPr bwMode="auto">
          <a:xfrm>
            <a:off x="228600" y="1752599"/>
            <a:ext cx="5486400" cy="4000771"/>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a:srcRect/>
          <a:stretch>
            <a:fillRect/>
          </a:stretch>
        </p:blipFill>
        <p:spPr bwMode="auto">
          <a:xfrm>
            <a:off x="5638800" y="1676400"/>
            <a:ext cx="3352800" cy="254079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Widgets: </a:t>
            </a:r>
            <a:r>
              <a:rPr lang="en-US" b="1" dirty="0" err="1" smtClean="0"/>
              <a:t>EditText</a:t>
            </a:r>
            <a:endParaRPr lang="en-US" dirty="0"/>
          </a:p>
        </p:txBody>
      </p:sp>
      <p:sp>
        <p:nvSpPr>
          <p:cNvPr id="3" name="Content Placeholder 2"/>
          <p:cNvSpPr>
            <a:spLocks noGrp="1"/>
          </p:cNvSpPr>
          <p:nvPr>
            <p:ph idx="1"/>
          </p:nvPr>
        </p:nvSpPr>
        <p:spPr>
          <a:xfrm>
            <a:off x="304800" y="1600200"/>
            <a:ext cx="4495800" cy="4525963"/>
          </a:xfrm>
        </p:spPr>
        <p:txBody>
          <a:bodyPr>
            <a:normAutofit fontScale="85000" lnSpcReduction="10000"/>
          </a:bodyPr>
          <a:lstStyle/>
          <a:p>
            <a:r>
              <a:rPr lang="en-US" dirty="0" smtClean="0"/>
              <a:t>The </a:t>
            </a:r>
            <a:r>
              <a:rPr lang="en-US" sz="3300" b="1" dirty="0" err="1" smtClean="0">
                <a:solidFill>
                  <a:srgbClr val="0070C0"/>
                </a:solidFill>
              </a:rPr>
              <a:t>EditText</a:t>
            </a:r>
            <a:r>
              <a:rPr lang="en-US" dirty="0" smtClean="0"/>
              <a:t>(or </a:t>
            </a:r>
            <a:r>
              <a:rPr lang="en-US" dirty="0" err="1" smtClean="0"/>
              <a:t>textBox</a:t>
            </a:r>
            <a:r>
              <a:rPr lang="en-US" dirty="0" smtClean="0"/>
              <a:t>) widget is an extension of </a:t>
            </a:r>
            <a:r>
              <a:rPr lang="en-US" dirty="0" err="1" smtClean="0"/>
              <a:t>TextView</a:t>
            </a:r>
            <a:r>
              <a:rPr lang="en-US" dirty="0" smtClean="0"/>
              <a:t> that allows updates. </a:t>
            </a:r>
          </a:p>
          <a:p>
            <a:r>
              <a:rPr lang="en-US" dirty="0" smtClean="0"/>
              <a:t>The control configures itself to be </a:t>
            </a:r>
            <a:r>
              <a:rPr lang="en-US" i="1" dirty="0" smtClean="0"/>
              <a:t>editable.</a:t>
            </a:r>
          </a:p>
          <a:p>
            <a:r>
              <a:rPr lang="en-US" dirty="0" smtClean="0"/>
              <a:t>Important Java methods are: </a:t>
            </a:r>
            <a:r>
              <a:rPr lang="en-US" dirty="0" err="1" smtClean="0">
                <a:solidFill>
                  <a:srgbClr val="0070C0"/>
                </a:solidFill>
              </a:rPr>
              <a:t>txtBox.setText</a:t>
            </a:r>
            <a:r>
              <a:rPr lang="en-US" dirty="0" smtClean="0">
                <a:solidFill>
                  <a:srgbClr val="0070C0"/>
                </a:solidFill>
              </a:rPr>
              <a:t>(“</a:t>
            </a:r>
            <a:r>
              <a:rPr lang="en-US" dirty="0" err="1" smtClean="0">
                <a:solidFill>
                  <a:srgbClr val="0070C0"/>
                </a:solidFill>
              </a:rPr>
              <a:t>someValue</a:t>
            </a:r>
            <a:r>
              <a:rPr lang="en-US" dirty="0" smtClean="0">
                <a:solidFill>
                  <a:srgbClr val="0070C0"/>
                </a:solidFill>
              </a:rPr>
              <a:t>”) </a:t>
            </a:r>
            <a:r>
              <a:rPr lang="en-US" dirty="0" smtClean="0"/>
              <a:t>and </a:t>
            </a:r>
            <a:r>
              <a:rPr lang="en-US" dirty="0" err="1" smtClean="0">
                <a:solidFill>
                  <a:srgbClr val="0070C0"/>
                </a:solidFill>
              </a:rPr>
              <a:t>txtBox.getText</a:t>
            </a:r>
            <a:r>
              <a:rPr lang="en-US" dirty="0" smtClean="0">
                <a:solidFill>
                  <a:srgbClr val="0070C0"/>
                </a:solidFill>
              </a:rPr>
              <a:t>().</a:t>
            </a:r>
            <a:r>
              <a:rPr lang="en-US" dirty="0" err="1" smtClean="0">
                <a:solidFill>
                  <a:srgbClr val="0070C0"/>
                </a:solidFill>
              </a:rPr>
              <a:t>toString</a:t>
            </a:r>
            <a:r>
              <a:rPr lang="en-US" dirty="0" smtClean="0">
                <a:solidFill>
                  <a:srgbClr val="0070C0"/>
                </a:solidFill>
              </a:rPr>
              <a:t>()</a:t>
            </a:r>
          </a:p>
          <a:p>
            <a:endParaRPr lang="en-US" dirty="0"/>
          </a:p>
        </p:txBody>
      </p:sp>
      <p:pic>
        <p:nvPicPr>
          <p:cNvPr id="8196" name="Picture 4"/>
          <p:cNvPicPr>
            <a:picLocks noChangeAspect="1" noChangeArrowheads="1"/>
          </p:cNvPicPr>
          <p:nvPr/>
        </p:nvPicPr>
        <p:blipFill>
          <a:blip r:embed="rId3"/>
          <a:srcRect/>
          <a:stretch>
            <a:fillRect/>
          </a:stretch>
        </p:blipFill>
        <p:spPr bwMode="auto">
          <a:xfrm>
            <a:off x="5410200" y="1295400"/>
            <a:ext cx="3505200" cy="5257800"/>
          </a:xfrm>
          <a:prstGeom prst="rect">
            <a:avLst/>
          </a:prstGeom>
          <a:noFill/>
          <a:ln w="9525">
            <a:noFill/>
            <a:miter lim="800000"/>
            <a:headEnd/>
            <a:tailEnd/>
          </a:ln>
          <a:effectLst/>
        </p:spPr>
      </p:pic>
      <p:sp>
        <p:nvSpPr>
          <p:cNvPr id="8" name="Right Arrow 7"/>
          <p:cNvSpPr/>
          <p:nvPr/>
        </p:nvSpPr>
        <p:spPr>
          <a:xfrm>
            <a:off x="4038600" y="2514600"/>
            <a:ext cx="990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Widgets: </a:t>
            </a:r>
            <a:r>
              <a:rPr lang="en-US" b="1" dirty="0" err="1" smtClean="0"/>
              <a:t>EditText</a:t>
            </a:r>
            <a:endParaRPr lang="en-US" dirty="0"/>
          </a:p>
        </p:txBody>
      </p:sp>
      <p:sp>
        <p:nvSpPr>
          <p:cNvPr id="4" name="Rectangle 3"/>
          <p:cNvSpPr/>
          <p:nvPr/>
        </p:nvSpPr>
        <p:spPr>
          <a:xfrm>
            <a:off x="533400" y="1295400"/>
            <a:ext cx="4648200" cy="3785652"/>
          </a:xfrm>
          <a:prstGeom prst="rect">
            <a:avLst/>
          </a:prstGeom>
        </p:spPr>
        <p:txBody>
          <a:bodyPr wrap="square">
            <a:spAutoFit/>
          </a:bodyPr>
          <a:lstStyle/>
          <a:p>
            <a:r>
              <a:rPr lang="en-US" sz="2000" b="1" dirty="0" smtClean="0"/>
              <a:t>Example</a:t>
            </a:r>
          </a:p>
          <a:p>
            <a:r>
              <a:rPr lang="en-US" sz="2000" b="1" dirty="0" smtClean="0"/>
              <a:t>...</a:t>
            </a:r>
          </a:p>
          <a:p>
            <a:r>
              <a:rPr lang="en-US" sz="2000" b="1" dirty="0" smtClean="0"/>
              <a:t>&lt;</a:t>
            </a:r>
            <a:r>
              <a:rPr lang="en-US" sz="2000" b="1" dirty="0" err="1" smtClean="0"/>
              <a:t>EditText</a:t>
            </a:r>
            <a:endParaRPr lang="en-US" sz="2000" b="1" dirty="0" smtClean="0"/>
          </a:p>
          <a:p>
            <a:r>
              <a:rPr lang="en-US" sz="2000" b="1" dirty="0" err="1" smtClean="0"/>
              <a:t>android:id</a:t>
            </a:r>
            <a:r>
              <a:rPr lang="en-US" sz="2000" b="1" dirty="0" smtClean="0"/>
              <a:t>=</a:t>
            </a:r>
            <a:r>
              <a:rPr lang="en-US" sz="2000" b="1" i="1" dirty="0" smtClean="0"/>
              <a:t>"@+id/</a:t>
            </a:r>
            <a:r>
              <a:rPr lang="en-US" sz="2000" b="1" i="1" dirty="0" err="1" smtClean="0"/>
              <a:t>txtUserName</a:t>
            </a:r>
            <a:r>
              <a:rPr lang="en-US" sz="2000" b="1" i="1" dirty="0" smtClean="0"/>
              <a:t>"</a:t>
            </a:r>
          </a:p>
          <a:p>
            <a:r>
              <a:rPr lang="en-US" sz="2000" b="1" dirty="0" err="1" smtClean="0"/>
              <a:t>android:layout_width</a:t>
            </a:r>
            <a:r>
              <a:rPr lang="en-US" sz="2000" b="1" dirty="0" smtClean="0"/>
              <a:t>=</a:t>
            </a:r>
            <a:r>
              <a:rPr lang="en-US" sz="2000" b="1" i="1" dirty="0" smtClean="0"/>
              <a:t>"</a:t>
            </a:r>
            <a:r>
              <a:rPr lang="en-US" sz="2000" b="1" i="1" dirty="0" err="1" smtClean="0"/>
              <a:t>fill_parent</a:t>
            </a:r>
            <a:r>
              <a:rPr lang="en-US" sz="2000" b="1" i="1" dirty="0" smtClean="0"/>
              <a:t>"</a:t>
            </a:r>
          </a:p>
          <a:p>
            <a:r>
              <a:rPr lang="en-US" sz="2000" b="1" dirty="0" err="1" smtClean="0"/>
              <a:t>android:layout_height</a:t>
            </a:r>
            <a:r>
              <a:rPr lang="en-US" sz="2000" b="1" dirty="0" smtClean="0"/>
              <a:t>=</a:t>
            </a:r>
            <a:r>
              <a:rPr lang="en-US" sz="2000" b="1" i="1" dirty="0" smtClean="0"/>
              <a:t>"</a:t>
            </a:r>
            <a:r>
              <a:rPr lang="en-US" sz="2000" b="1" i="1" dirty="0" err="1" smtClean="0"/>
              <a:t>wrap_content</a:t>
            </a:r>
            <a:r>
              <a:rPr lang="en-US" sz="2000" b="1" i="1" dirty="0" smtClean="0"/>
              <a:t>"</a:t>
            </a:r>
          </a:p>
          <a:p>
            <a:r>
              <a:rPr lang="en-US" sz="2000" b="1" dirty="0" err="1" smtClean="0"/>
              <a:t>android:textSize</a:t>
            </a:r>
            <a:r>
              <a:rPr lang="en-US" sz="2000" b="1" dirty="0" smtClean="0"/>
              <a:t>=</a:t>
            </a:r>
            <a:r>
              <a:rPr lang="en-US" sz="2000" b="1" i="1" dirty="0" smtClean="0"/>
              <a:t>"18sp"</a:t>
            </a:r>
          </a:p>
          <a:p>
            <a:r>
              <a:rPr lang="en-US" sz="2000" b="1" dirty="0" err="1" smtClean="0"/>
              <a:t>android:autoText</a:t>
            </a:r>
            <a:r>
              <a:rPr lang="en-US" sz="2000" b="1" dirty="0" smtClean="0"/>
              <a:t>=</a:t>
            </a:r>
            <a:r>
              <a:rPr lang="en-US" sz="2000" b="1" i="1" dirty="0" smtClean="0"/>
              <a:t>"true"</a:t>
            </a:r>
          </a:p>
          <a:p>
            <a:r>
              <a:rPr lang="en-US" sz="2000" b="1" dirty="0" err="1" smtClean="0"/>
              <a:t>android:capitalize</a:t>
            </a:r>
            <a:r>
              <a:rPr lang="en-US" sz="2000" b="1" dirty="0" smtClean="0"/>
              <a:t>=</a:t>
            </a:r>
            <a:r>
              <a:rPr lang="en-US" sz="2000" b="1" i="1" dirty="0" smtClean="0"/>
              <a:t>"words" </a:t>
            </a:r>
          </a:p>
          <a:p>
            <a:r>
              <a:rPr lang="en-US" sz="2000" b="1" dirty="0" err="1" smtClean="0"/>
              <a:t>android:hint</a:t>
            </a:r>
            <a:r>
              <a:rPr lang="en-US" sz="2000" b="1" dirty="0" smtClean="0"/>
              <a:t>="First Last Name" </a:t>
            </a:r>
          </a:p>
          <a:p>
            <a:r>
              <a:rPr lang="en-US" sz="2000" b="1" dirty="0" smtClean="0"/>
              <a:t>&gt;</a:t>
            </a:r>
          </a:p>
          <a:p>
            <a:r>
              <a:rPr lang="en-US" sz="2000" b="1" dirty="0" smtClean="0"/>
              <a:t>&lt;/</a:t>
            </a:r>
            <a:r>
              <a:rPr lang="en-US" sz="2000" b="1" dirty="0" err="1" smtClean="0"/>
              <a:t>EditText</a:t>
            </a:r>
            <a:r>
              <a:rPr lang="en-US" sz="2000" b="1" dirty="0" smtClean="0"/>
              <a:t>&gt;</a:t>
            </a:r>
            <a:endParaRPr lang="en-US" sz="2000" dirty="0"/>
          </a:p>
        </p:txBody>
      </p:sp>
      <p:pic>
        <p:nvPicPr>
          <p:cNvPr id="9219" name="Picture 3"/>
          <p:cNvPicPr>
            <a:picLocks noChangeAspect="1" noChangeArrowheads="1"/>
          </p:cNvPicPr>
          <p:nvPr/>
        </p:nvPicPr>
        <p:blipFill>
          <a:blip r:embed="rId3"/>
          <a:srcRect/>
          <a:stretch>
            <a:fillRect/>
          </a:stretch>
        </p:blipFill>
        <p:spPr bwMode="auto">
          <a:xfrm>
            <a:off x="5334000" y="1905000"/>
            <a:ext cx="3351068" cy="20574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Widgets: Example 1</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pPr marL="0" indent="0">
              <a:buNone/>
              <a:tabLst>
                <a:tab pos="171450" algn="l"/>
              </a:tabLst>
            </a:pPr>
            <a:r>
              <a:rPr lang="en-US" sz="2000" dirty="0" smtClean="0"/>
              <a:t>In this little example we will use an </a:t>
            </a:r>
            <a:r>
              <a:rPr lang="en-US" sz="2000" b="1" dirty="0" err="1" smtClean="0"/>
              <a:t>LinearLayout</a:t>
            </a:r>
            <a:r>
              <a:rPr lang="en-US" sz="2000" b="1" dirty="0" smtClean="0"/>
              <a:t> </a:t>
            </a:r>
            <a:r>
              <a:rPr lang="en-US" sz="2000" dirty="0" smtClean="0"/>
              <a:t>holding a label( </a:t>
            </a:r>
            <a:r>
              <a:rPr lang="en-US" sz="2000" dirty="0" err="1" smtClean="0"/>
              <a:t>TexView</a:t>
            </a:r>
            <a:r>
              <a:rPr lang="en-US" sz="2000" dirty="0" smtClean="0"/>
              <a:t>), a </a:t>
            </a:r>
            <a:r>
              <a:rPr lang="en-US" sz="2000" dirty="0" err="1" smtClean="0"/>
              <a:t>textBox</a:t>
            </a:r>
            <a:r>
              <a:rPr lang="en-US" sz="2000" dirty="0" smtClean="0"/>
              <a:t>(</a:t>
            </a:r>
            <a:r>
              <a:rPr lang="en-US" sz="2000" dirty="0" err="1" smtClean="0"/>
              <a:t>EditText</a:t>
            </a:r>
            <a:r>
              <a:rPr lang="en-US" sz="2000" dirty="0" smtClean="0"/>
              <a:t>), and a Button. </a:t>
            </a:r>
          </a:p>
          <a:p>
            <a:pPr>
              <a:buNone/>
            </a:pPr>
            <a:r>
              <a:rPr lang="en-US" sz="2000" dirty="0" smtClean="0"/>
              <a:t>We will use the view as a sort of simplified login screen.</a:t>
            </a:r>
            <a:endParaRPr lang="en-US" sz="2000" dirty="0"/>
          </a:p>
        </p:txBody>
      </p:sp>
      <p:pic>
        <p:nvPicPr>
          <p:cNvPr id="10243" name="Picture 3"/>
          <p:cNvPicPr>
            <a:picLocks noChangeAspect="1" noChangeArrowheads="1"/>
          </p:cNvPicPr>
          <p:nvPr/>
        </p:nvPicPr>
        <p:blipFill>
          <a:blip r:embed="rId3"/>
          <a:srcRect/>
          <a:stretch>
            <a:fillRect/>
          </a:stretch>
        </p:blipFill>
        <p:spPr bwMode="auto">
          <a:xfrm>
            <a:off x="152400" y="2438400"/>
            <a:ext cx="2819400" cy="422910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3200400" y="2438400"/>
            <a:ext cx="2844800" cy="4267200"/>
          </a:xfrm>
          <a:prstGeom prst="rect">
            <a:avLst/>
          </a:prstGeom>
          <a:noFill/>
          <a:ln w="9525">
            <a:noFill/>
            <a:miter lim="800000"/>
            <a:headEnd/>
            <a:tailEnd/>
          </a:ln>
          <a:effectLst/>
        </p:spPr>
      </p:pic>
      <p:pic>
        <p:nvPicPr>
          <p:cNvPr id="10245" name="Picture 5"/>
          <p:cNvPicPr>
            <a:picLocks noChangeAspect="1" noChangeArrowheads="1"/>
          </p:cNvPicPr>
          <p:nvPr/>
        </p:nvPicPr>
        <p:blipFill>
          <a:blip r:embed="rId5"/>
          <a:srcRect/>
          <a:stretch>
            <a:fillRect/>
          </a:stretch>
        </p:blipFill>
        <p:spPr bwMode="auto">
          <a:xfrm>
            <a:off x="6350000" y="2438400"/>
            <a:ext cx="2794000" cy="4191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Widgets: Example 1</a:t>
            </a:r>
            <a:endParaRPr lang="en-US" dirty="0"/>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3"/>
          <a:srcRect/>
          <a:stretch>
            <a:fillRect/>
          </a:stretch>
        </p:blipFill>
        <p:spPr bwMode="auto">
          <a:xfrm>
            <a:off x="228599" y="1371600"/>
            <a:ext cx="4808483" cy="46482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4"/>
          <a:srcRect/>
          <a:stretch>
            <a:fillRect/>
          </a:stretch>
        </p:blipFill>
        <p:spPr bwMode="auto">
          <a:xfrm>
            <a:off x="4819650" y="1371600"/>
            <a:ext cx="4324350" cy="473392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Widgets: Example 1</a:t>
            </a:r>
            <a:endParaRPr lang="en-US" dirty="0"/>
          </a:p>
        </p:txBody>
      </p:sp>
      <p:sp>
        <p:nvSpPr>
          <p:cNvPr id="3" name="Content Placeholder 2"/>
          <p:cNvSpPr>
            <a:spLocks noGrp="1"/>
          </p:cNvSpPr>
          <p:nvPr>
            <p:ph idx="1"/>
          </p:nvPr>
        </p:nvSpPr>
        <p:spPr>
          <a:xfrm>
            <a:off x="457200" y="1143000"/>
            <a:ext cx="8229600" cy="5257800"/>
          </a:xfrm>
        </p:spPr>
        <p:txBody>
          <a:bodyPr>
            <a:normAutofit/>
          </a:bodyPr>
          <a:lstStyle/>
          <a:p>
            <a:pPr>
              <a:buNone/>
            </a:pPr>
            <a:r>
              <a:rPr lang="en-US" sz="2800" dirty="0" smtClean="0"/>
              <a:t>Android’s Application (1 of 2)</a:t>
            </a:r>
            <a:endParaRPr lang="en-US" sz="2800" dirty="0"/>
          </a:p>
        </p:txBody>
      </p:sp>
      <p:pic>
        <p:nvPicPr>
          <p:cNvPr id="12291" name="Picture 3"/>
          <p:cNvPicPr>
            <a:picLocks noChangeAspect="1" noChangeArrowheads="1"/>
          </p:cNvPicPr>
          <p:nvPr/>
        </p:nvPicPr>
        <p:blipFill>
          <a:blip r:embed="rId3"/>
          <a:srcRect/>
          <a:stretch>
            <a:fillRect/>
          </a:stretch>
        </p:blipFill>
        <p:spPr bwMode="auto">
          <a:xfrm>
            <a:off x="1066800" y="1600200"/>
            <a:ext cx="7340097" cy="52578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Widgets: Example 1</a:t>
            </a:r>
            <a:endParaRPr lang="en-US" dirty="0"/>
          </a:p>
        </p:txBody>
      </p:sp>
      <p:sp>
        <p:nvSpPr>
          <p:cNvPr id="3" name="Content Placeholder 2"/>
          <p:cNvSpPr>
            <a:spLocks noGrp="1"/>
          </p:cNvSpPr>
          <p:nvPr>
            <p:ph idx="1"/>
          </p:nvPr>
        </p:nvSpPr>
        <p:spPr>
          <a:xfrm>
            <a:off x="457200" y="1295400"/>
            <a:ext cx="8458200" cy="5105400"/>
          </a:xfrm>
        </p:spPr>
        <p:txBody>
          <a:bodyPr/>
          <a:lstStyle/>
          <a:p>
            <a:pPr>
              <a:buNone/>
            </a:pPr>
            <a:r>
              <a:rPr lang="en-US" dirty="0" smtClean="0"/>
              <a:t>Android’s Application (2 of 2)</a:t>
            </a:r>
            <a:endParaRPr lang="en-US" dirty="0"/>
          </a:p>
        </p:txBody>
      </p:sp>
      <p:pic>
        <p:nvPicPr>
          <p:cNvPr id="13314" name="Picture 2"/>
          <p:cNvPicPr>
            <a:picLocks noChangeAspect="1" noChangeArrowheads="1"/>
          </p:cNvPicPr>
          <p:nvPr/>
        </p:nvPicPr>
        <p:blipFill>
          <a:blip r:embed="rId3"/>
          <a:srcRect/>
          <a:stretch>
            <a:fillRect/>
          </a:stretch>
        </p:blipFill>
        <p:spPr bwMode="auto">
          <a:xfrm>
            <a:off x="1143000" y="1828800"/>
            <a:ext cx="6940868" cy="48006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Widgets: Example 1</a:t>
            </a:r>
            <a:endParaRPr lang="en-US" dirty="0"/>
          </a:p>
        </p:txBody>
      </p:sp>
      <p:sp>
        <p:nvSpPr>
          <p:cNvPr id="3" name="Content Placeholder 2"/>
          <p:cNvSpPr>
            <a:spLocks noGrp="1"/>
          </p:cNvSpPr>
          <p:nvPr>
            <p:ph idx="1"/>
          </p:nvPr>
        </p:nvSpPr>
        <p:spPr>
          <a:xfrm>
            <a:off x="304800" y="1295400"/>
            <a:ext cx="8458200" cy="4525963"/>
          </a:xfrm>
        </p:spPr>
        <p:txBody>
          <a:bodyPr>
            <a:normAutofit/>
          </a:bodyPr>
          <a:lstStyle/>
          <a:p>
            <a:r>
              <a:rPr lang="en-US" sz="2000" dirty="0" smtClean="0"/>
              <a:t>Another way of defining a Listener for multiple button widgets</a:t>
            </a:r>
            <a:endParaRPr lang="en-US" sz="2000" dirty="0"/>
          </a:p>
        </p:txBody>
      </p:sp>
      <p:pic>
        <p:nvPicPr>
          <p:cNvPr id="14339" name="Picture 3"/>
          <p:cNvPicPr>
            <a:picLocks noChangeAspect="1" noChangeArrowheads="1"/>
          </p:cNvPicPr>
          <p:nvPr/>
        </p:nvPicPr>
        <p:blipFill>
          <a:blip r:embed="rId3"/>
          <a:srcRect/>
          <a:stretch>
            <a:fillRect/>
          </a:stretch>
        </p:blipFill>
        <p:spPr bwMode="auto">
          <a:xfrm>
            <a:off x="838200" y="1647825"/>
            <a:ext cx="7486650" cy="521017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Widgets: </a:t>
            </a:r>
            <a:r>
              <a:rPr lang="en-US" b="1" dirty="0" err="1" smtClean="0"/>
              <a:t>CheckBox</a:t>
            </a:r>
            <a:endParaRPr lang="en-US" dirty="0"/>
          </a:p>
        </p:txBody>
      </p:sp>
      <p:sp>
        <p:nvSpPr>
          <p:cNvPr id="3" name="Content Placeholder 2"/>
          <p:cNvSpPr>
            <a:spLocks noGrp="1"/>
          </p:cNvSpPr>
          <p:nvPr>
            <p:ph idx="1"/>
          </p:nvPr>
        </p:nvSpPr>
        <p:spPr>
          <a:xfrm>
            <a:off x="457200" y="1600200"/>
            <a:ext cx="4267200" cy="4525963"/>
          </a:xfrm>
        </p:spPr>
        <p:txBody>
          <a:bodyPr>
            <a:normAutofit lnSpcReduction="10000"/>
          </a:bodyPr>
          <a:lstStyle/>
          <a:p>
            <a:r>
              <a:rPr lang="en-US" dirty="0" smtClean="0"/>
              <a:t>A checkbox is a specific type of two-states button that can be either </a:t>
            </a:r>
            <a:r>
              <a:rPr lang="en-US" i="1" dirty="0" smtClean="0">
                <a:solidFill>
                  <a:srgbClr val="0070C0"/>
                </a:solidFill>
              </a:rPr>
              <a:t>checked</a:t>
            </a:r>
            <a:r>
              <a:rPr lang="en-US" i="1" dirty="0" smtClean="0"/>
              <a:t> or </a:t>
            </a:r>
            <a:r>
              <a:rPr lang="en-US" i="1" dirty="0" smtClean="0">
                <a:solidFill>
                  <a:srgbClr val="0070C0"/>
                </a:solidFill>
              </a:rPr>
              <a:t>unchecked</a:t>
            </a:r>
            <a:r>
              <a:rPr lang="en-US" i="1" dirty="0" smtClean="0"/>
              <a:t>. </a:t>
            </a:r>
          </a:p>
          <a:p>
            <a:r>
              <a:rPr lang="en-US" smtClean="0"/>
              <a:t>An </a:t>
            </a:r>
            <a:r>
              <a:rPr lang="en-US" dirty="0" smtClean="0"/>
              <a:t>example usage of a checkbox inside your activity would be the following: </a:t>
            </a:r>
            <a:endParaRPr lang="en-US" dirty="0"/>
          </a:p>
        </p:txBody>
      </p:sp>
      <p:pic>
        <p:nvPicPr>
          <p:cNvPr id="15362" name="Picture 2"/>
          <p:cNvPicPr>
            <a:picLocks noChangeAspect="1" noChangeArrowheads="1"/>
          </p:cNvPicPr>
          <p:nvPr/>
        </p:nvPicPr>
        <p:blipFill>
          <a:blip r:embed="rId3"/>
          <a:srcRect/>
          <a:stretch>
            <a:fillRect/>
          </a:stretch>
        </p:blipFill>
        <p:spPr bwMode="auto">
          <a:xfrm>
            <a:off x="5181600" y="1143000"/>
            <a:ext cx="3581400" cy="53721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Label</a:t>
            </a:r>
          </a:p>
          <a:p>
            <a:r>
              <a:rPr lang="en-US" dirty="0" smtClean="0"/>
              <a:t>Button</a:t>
            </a:r>
          </a:p>
          <a:p>
            <a:r>
              <a:rPr lang="en-US" dirty="0" smtClean="0"/>
              <a:t>Image View and Image Button</a:t>
            </a:r>
          </a:p>
          <a:p>
            <a:r>
              <a:rPr lang="en-US" dirty="0" err="1" smtClean="0"/>
              <a:t>EditText</a:t>
            </a:r>
            <a:endParaRPr lang="en-US" dirty="0" smtClean="0"/>
          </a:p>
          <a:p>
            <a:r>
              <a:rPr lang="en-US" dirty="0" err="1" smtClean="0"/>
              <a:t>CheckBox</a:t>
            </a:r>
            <a:endParaRPr lang="en-US" dirty="0" smtClean="0"/>
          </a:p>
          <a:p>
            <a:r>
              <a:rPr lang="en-US" dirty="0" err="1" smtClean="0"/>
              <a:t>RadioButton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Widgets: </a:t>
            </a:r>
            <a:r>
              <a:rPr lang="en-US" b="1" dirty="0" err="1" smtClean="0"/>
              <a:t>CheckBox</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r>
              <a:rPr lang="en-US" sz="2400" dirty="0" smtClean="0"/>
              <a:t>Complete code for the </a:t>
            </a:r>
            <a:r>
              <a:rPr lang="en-US" sz="2400" dirty="0" err="1" smtClean="0"/>
              <a:t>checkBoxdemo</a:t>
            </a:r>
            <a:r>
              <a:rPr lang="en-US" sz="2400" dirty="0" smtClean="0"/>
              <a:t> (1 of 3)</a:t>
            </a:r>
            <a:endParaRPr lang="en-US" sz="2400" dirty="0"/>
          </a:p>
        </p:txBody>
      </p:sp>
      <p:pic>
        <p:nvPicPr>
          <p:cNvPr id="16386" name="Picture 2"/>
          <p:cNvPicPr>
            <a:picLocks noChangeAspect="1" noChangeArrowheads="1"/>
          </p:cNvPicPr>
          <p:nvPr/>
        </p:nvPicPr>
        <p:blipFill>
          <a:blip r:embed="rId3"/>
          <a:srcRect/>
          <a:stretch>
            <a:fillRect/>
          </a:stretch>
        </p:blipFill>
        <p:spPr bwMode="auto">
          <a:xfrm>
            <a:off x="-9525" y="1981200"/>
            <a:ext cx="9153525" cy="45339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Widgets: </a:t>
            </a:r>
            <a:r>
              <a:rPr lang="en-US" b="1" dirty="0" err="1" smtClean="0"/>
              <a:t>CheckBox</a:t>
            </a:r>
            <a:endParaRPr lang="en-US" dirty="0"/>
          </a:p>
        </p:txBody>
      </p:sp>
      <p:sp>
        <p:nvSpPr>
          <p:cNvPr id="3" name="Content Placeholder 2"/>
          <p:cNvSpPr>
            <a:spLocks noGrp="1"/>
          </p:cNvSpPr>
          <p:nvPr>
            <p:ph idx="1"/>
          </p:nvPr>
        </p:nvSpPr>
        <p:spPr/>
        <p:txBody>
          <a:bodyPr>
            <a:normAutofit/>
          </a:bodyPr>
          <a:lstStyle/>
          <a:p>
            <a:r>
              <a:rPr lang="en-US" sz="2800" dirty="0" smtClean="0"/>
              <a:t>Complete code for the </a:t>
            </a:r>
            <a:r>
              <a:rPr lang="en-US" sz="2800" dirty="0" err="1" smtClean="0"/>
              <a:t>checkBoxdemo</a:t>
            </a:r>
            <a:r>
              <a:rPr lang="en-US" sz="2800" dirty="0" smtClean="0"/>
              <a:t> (2 of 3)</a:t>
            </a:r>
            <a:endParaRPr lang="en-US" sz="2800" dirty="0"/>
          </a:p>
        </p:txBody>
      </p:sp>
      <p:pic>
        <p:nvPicPr>
          <p:cNvPr id="17410" name="Picture 2"/>
          <p:cNvPicPr>
            <a:picLocks noChangeAspect="1" noChangeArrowheads="1"/>
          </p:cNvPicPr>
          <p:nvPr/>
        </p:nvPicPr>
        <p:blipFill>
          <a:blip r:embed="rId3"/>
          <a:srcRect/>
          <a:stretch>
            <a:fillRect/>
          </a:stretch>
        </p:blipFill>
        <p:spPr bwMode="auto">
          <a:xfrm>
            <a:off x="1295400" y="2286000"/>
            <a:ext cx="6778487" cy="4191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Widgets: </a:t>
            </a:r>
            <a:r>
              <a:rPr lang="en-US" b="1" dirty="0" err="1" smtClean="0"/>
              <a:t>CheckBox</a:t>
            </a:r>
            <a:endParaRPr lang="en-US" dirty="0"/>
          </a:p>
        </p:txBody>
      </p:sp>
      <p:sp>
        <p:nvSpPr>
          <p:cNvPr id="3" name="Content Placeholder 2"/>
          <p:cNvSpPr>
            <a:spLocks noGrp="1"/>
          </p:cNvSpPr>
          <p:nvPr>
            <p:ph idx="1"/>
          </p:nvPr>
        </p:nvSpPr>
        <p:spPr>
          <a:xfrm>
            <a:off x="457200" y="1447800"/>
            <a:ext cx="8229600" cy="4525963"/>
          </a:xfrm>
        </p:spPr>
        <p:txBody>
          <a:bodyPr/>
          <a:lstStyle/>
          <a:p>
            <a:r>
              <a:rPr lang="en-US" sz="2800" dirty="0" smtClean="0"/>
              <a:t>Complete code for the </a:t>
            </a:r>
            <a:r>
              <a:rPr lang="en-US" sz="2800" dirty="0" err="1" smtClean="0"/>
              <a:t>checkBox</a:t>
            </a:r>
            <a:r>
              <a:rPr lang="en-US" sz="2800" dirty="0" smtClean="0"/>
              <a:t> demo (3 of 3)</a:t>
            </a:r>
          </a:p>
          <a:p>
            <a:endParaRPr lang="en-US" dirty="0"/>
          </a:p>
        </p:txBody>
      </p:sp>
      <p:pic>
        <p:nvPicPr>
          <p:cNvPr id="18434" name="Picture 2"/>
          <p:cNvPicPr>
            <a:picLocks noChangeAspect="1" noChangeArrowheads="1"/>
          </p:cNvPicPr>
          <p:nvPr/>
        </p:nvPicPr>
        <p:blipFill>
          <a:blip r:embed="rId3"/>
          <a:srcRect/>
          <a:stretch>
            <a:fillRect/>
          </a:stretch>
        </p:blipFill>
        <p:spPr bwMode="auto">
          <a:xfrm>
            <a:off x="1143000" y="1981200"/>
            <a:ext cx="7095237" cy="46482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Widgets: </a:t>
            </a:r>
            <a:r>
              <a:rPr lang="en-US" b="1" dirty="0" err="1" smtClean="0"/>
              <a:t>RadioButtons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radio button is a two-states button that can be either </a:t>
            </a:r>
            <a:r>
              <a:rPr lang="en-US" b="1" i="1" dirty="0" smtClean="0">
                <a:solidFill>
                  <a:srgbClr val="0070C0"/>
                </a:solidFill>
              </a:rPr>
              <a:t>checked</a:t>
            </a:r>
            <a:r>
              <a:rPr lang="en-US" i="1" dirty="0" smtClean="0"/>
              <a:t> or </a:t>
            </a:r>
            <a:r>
              <a:rPr lang="en-US" b="1" i="1" dirty="0" smtClean="0">
                <a:solidFill>
                  <a:srgbClr val="0070C0"/>
                </a:solidFill>
              </a:rPr>
              <a:t>unchecked. </a:t>
            </a:r>
          </a:p>
          <a:p>
            <a:r>
              <a:rPr lang="en-US" dirty="0" smtClean="0"/>
              <a:t>When the radio button is unchecked, the user can press or click it to check it. </a:t>
            </a:r>
          </a:p>
          <a:p>
            <a:r>
              <a:rPr lang="en-US" dirty="0" smtClean="0"/>
              <a:t>Radio buttons are normally used together in a </a:t>
            </a:r>
            <a:r>
              <a:rPr lang="en-US" b="1" dirty="0" err="1" smtClean="0">
                <a:solidFill>
                  <a:srgbClr val="0070C0"/>
                </a:solidFill>
              </a:rPr>
              <a:t>RadioGroup</a:t>
            </a:r>
            <a:r>
              <a:rPr lang="en-US" b="1" dirty="0" smtClean="0"/>
              <a:t>. </a:t>
            </a:r>
          </a:p>
          <a:p>
            <a:r>
              <a:rPr lang="en-US" dirty="0" smtClean="0"/>
              <a:t>When several radio buttons live inside a radio group, checking one radio button </a:t>
            </a:r>
            <a:r>
              <a:rPr lang="en-US" b="1" i="1" dirty="0" err="1" smtClean="0">
                <a:solidFill>
                  <a:srgbClr val="0070C0"/>
                </a:solidFill>
              </a:rPr>
              <a:t>unchecks</a:t>
            </a:r>
            <a:r>
              <a:rPr lang="en-US" b="1" i="1" dirty="0" smtClean="0">
                <a:solidFill>
                  <a:srgbClr val="0070C0"/>
                </a:solidFill>
              </a:rPr>
              <a:t> </a:t>
            </a:r>
            <a:r>
              <a:rPr lang="en-US" dirty="0" smtClean="0"/>
              <a:t>all </a:t>
            </a:r>
            <a:r>
              <a:rPr lang="en-US" i="1" dirty="0" smtClean="0"/>
              <a:t>the others.</a:t>
            </a:r>
          </a:p>
          <a:p>
            <a:r>
              <a:rPr lang="en-US" dirty="0" smtClean="0"/>
              <a:t>Similarly, you can call </a:t>
            </a:r>
            <a:r>
              <a:rPr lang="en-US" b="1" dirty="0" err="1" smtClean="0">
                <a:solidFill>
                  <a:srgbClr val="0070C0"/>
                </a:solidFill>
              </a:rPr>
              <a:t>isChecked</a:t>
            </a:r>
            <a:r>
              <a:rPr lang="en-US" b="1" dirty="0" smtClean="0">
                <a:solidFill>
                  <a:srgbClr val="0070C0"/>
                </a:solidFill>
              </a:rPr>
              <a:t>() </a:t>
            </a:r>
            <a:r>
              <a:rPr lang="en-US" dirty="0" smtClean="0"/>
              <a:t>on a </a:t>
            </a:r>
            <a:r>
              <a:rPr lang="en-US" dirty="0" err="1" smtClean="0"/>
              <a:t>RadioButtonto</a:t>
            </a:r>
            <a:r>
              <a:rPr lang="en-US" dirty="0" smtClean="0"/>
              <a:t> see if it is selected, </a:t>
            </a:r>
            <a:r>
              <a:rPr lang="en-US" b="1" dirty="0" smtClean="0">
                <a:solidFill>
                  <a:srgbClr val="0070C0"/>
                </a:solidFill>
              </a:rPr>
              <a:t>toggle() </a:t>
            </a:r>
            <a:r>
              <a:rPr lang="en-US" dirty="0" smtClean="0"/>
              <a:t>to select it, and so on, like you can with a </a:t>
            </a:r>
            <a:r>
              <a:rPr lang="en-US" dirty="0" err="1" smtClean="0"/>
              <a:t>CheckBox</a:t>
            </a:r>
            <a:r>
              <a:rPr lang="en-US" dirty="0" smtClean="0"/>
              <a:t>.</a:t>
            </a:r>
          </a:p>
          <a:p>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Widgets: </a:t>
            </a:r>
            <a:r>
              <a:rPr lang="en-US" b="1" dirty="0" err="1" smtClean="0"/>
              <a:t>RadioButtons</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r>
              <a:rPr lang="en-US" sz="2000" dirty="0" smtClean="0"/>
              <a:t>We extend the previous example by adding a </a:t>
            </a:r>
            <a:r>
              <a:rPr lang="en-US" sz="2000" i="1" dirty="0" err="1" smtClean="0"/>
              <a:t>RadioGroupand</a:t>
            </a:r>
            <a:r>
              <a:rPr lang="en-US" sz="2000" i="1" dirty="0" smtClean="0"/>
              <a:t> three </a:t>
            </a:r>
            <a:r>
              <a:rPr lang="en-US" sz="2000" i="1" dirty="0" err="1" smtClean="0"/>
              <a:t>RadioButtons</a:t>
            </a:r>
            <a:r>
              <a:rPr lang="en-US" sz="2000" i="1" dirty="0" smtClean="0"/>
              <a:t>. Only new XML and Java code is shown:</a:t>
            </a:r>
            <a:endParaRPr lang="en-US" sz="2000" dirty="0"/>
          </a:p>
        </p:txBody>
      </p:sp>
      <p:pic>
        <p:nvPicPr>
          <p:cNvPr id="19458" name="Picture 2"/>
          <p:cNvPicPr>
            <a:picLocks noChangeAspect="1" noChangeArrowheads="1"/>
          </p:cNvPicPr>
          <p:nvPr/>
        </p:nvPicPr>
        <p:blipFill>
          <a:blip r:embed="rId3"/>
          <a:srcRect/>
          <a:stretch>
            <a:fillRect/>
          </a:stretch>
        </p:blipFill>
        <p:spPr bwMode="auto">
          <a:xfrm>
            <a:off x="685800" y="1917785"/>
            <a:ext cx="8001000" cy="494021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Widgets: </a:t>
            </a:r>
            <a:r>
              <a:rPr lang="en-US" b="1" dirty="0" err="1" smtClean="0"/>
              <a:t>RadioButtons</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r>
              <a:rPr lang="en-US" sz="2800" dirty="0" smtClean="0"/>
              <a:t>Android Activity (1 of 3)</a:t>
            </a:r>
            <a:endParaRPr lang="en-US" sz="2800" dirty="0"/>
          </a:p>
        </p:txBody>
      </p:sp>
      <p:pic>
        <p:nvPicPr>
          <p:cNvPr id="20482" name="Picture 2"/>
          <p:cNvPicPr>
            <a:picLocks noChangeAspect="1" noChangeArrowheads="1"/>
          </p:cNvPicPr>
          <p:nvPr/>
        </p:nvPicPr>
        <p:blipFill>
          <a:blip r:embed="rId3"/>
          <a:srcRect/>
          <a:stretch>
            <a:fillRect/>
          </a:stretch>
        </p:blipFill>
        <p:spPr bwMode="auto">
          <a:xfrm>
            <a:off x="1676400" y="1752600"/>
            <a:ext cx="5334000" cy="504567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Widgets: </a:t>
            </a:r>
            <a:r>
              <a:rPr lang="en-US" b="1" dirty="0" err="1" smtClean="0"/>
              <a:t>RadioButtons</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800" dirty="0" smtClean="0"/>
              <a:t>Android Activity (2 of 3)</a:t>
            </a:r>
          </a:p>
          <a:p>
            <a:endParaRPr lang="en-US" sz="2800" dirty="0"/>
          </a:p>
        </p:txBody>
      </p:sp>
      <p:pic>
        <p:nvPicPr>
          <p:cNvPr id="21506" name="Picture 2"/>
          <p:cNvPicPr>
            <a:picLocks noChangeAspect="1" noChangeArrowheads="1"/>
          </p:cNvPicPr>
          <p:nvPr/>
        </p:nvPicPr>
        <p:blipFill>
          <a:blip r:embed="rId3"/>
          <a:srcRect/>
          <a:stretch>
            <a:fillRect/>
          </a:stretch>
        </p:blipFill>
        <p:spPr bwMode="auto">
          <a:xfrm>
            <a:off x="228599" y="2133600"/>
            <a:ext cx="8842085" cy="33528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Widgets: </a:t>
            </a:r>
            <a:r>
              <a:rPr lang="en-US" b="1" dirty="0" err="1" smtClean="0"/>
              <a:t>RadioButtons</a:t>
            </a:r>
            <a:endParaRPr lang="en-US" dirty="0"/>
          </a:p>
        </p:txBody>
      </p:sp>
      <p:sp>
        <p:nvSpPr>
          <p:cNvPr id="3" name="Content Placeholder 2"/>
          <p:cNvSpPr>
            <a:spLocks noGrp="1"/>
          </p:cNvSpPr>
          <p:nvPr>
            <p:ph idx="1"/>
          </p:nvPr>
        </p:nvSpPr>
        <p:spPr/>
        <p:txBody>
          <a:bodyPr/>
          <a:lstStyle/>
          <a:p>
            <a:endParaRPr lang="en-US"/>
          </a:p>
        </p:txBody>
      </p:sp>
      <p:pic>
        <p:nvPicPr>
          <p:cNvPr id="22530" name="Picture 2"/>
          <p:cNvPicPr>
            <a:picLocks noChangeAspect="1" noChangeArrowheads="1"/>
          </p:cNvPicPr>
          <p:nvPr/>
        </p:nvPicPr>
        <p:blipFill>
          <a:blip r:embed="rId3"/>
          <a:srcRect/>
          <a:stretch>
            <a:fillRect/>
          </a:stretch>
        </p:blipFill>
        <p:spPr bwMode="auto">
          <a:xfrm>
            <a:off x="609600" y="1295400"/>
            <a:ext cx="8157308" cy="5334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Widgets: </a:t>
            </a:r>
            <a:r>
              <a:rPr lang="en-US" b="1" dirty="0" err="1" smtClean="0"/>
              <a:t>RadioButtons</a:t>
            </a:r>
            <a:endParaRPr lang="en-US" dirty="0"/>
          </a:p>
        </p:txBody>
      </p:sp>
      <p:sp>
        <p:nvSpPr>
          <p:cNvPr id="3" name="Content Placeholder 2"/>
          <p:cNvSpPr>
            <a:spLocks noGrp="1"/>
          </p:cNvSpPr>
          <p:nvPr>
            <p:ph idx="1"/>
          </p:nvPr>
        </p:nvSpPr>
        <p:spPr/>
        <p:txBody>
          <a:bodyPr/>
          <a:lstStyle/>
          <a:p>
            <a:pPr>
              <a:buNone/>
            </a:pPr>
            <a:r>
              <a:rPr lang="en-US" b="1" dirty="0" smtClean="0"/>
              <a:t>Example</a:t>
            </a:r>
          </a:p>
          <a:p>
            <a:pPr>
              <a:buNone/>
            </a:pPr>
            <a:r>
              <a:rPr lang="en-US" sz="2400" dirty="0" smtClean="0"/>
              <a:t>This UI uses </a:t>
            </a:r>
            <a:r>
              <a:rPr lang="en-US" sz="2400" i="1" dirty="0" err="1" smtClean="0"/>
              <a:t>RadioButtons</a:t>
            </a:r>
            <a:r>
              <a:rPr lang="en-US" sz="2400" i="1" dirty="0" smtClean="0"/>
              <a:t> </a:t>
            </a:r>
          </a:p>
          <a:p>
            <a:pPr>
              <a:buNone/>
            </a:pPr>
            <a:r>
              <a:rPr lang="en-US" sz="2400" i="1" dirty="0" smtClean="0"/>
              <a:t>and </a:t>
            </a:r>
            <a:r>
              <a:rPr lang="en-US" sz="2400" i="1" dirty="0" err="1" smtClean="0"/>
              <a:t>CheckBoxes</a:t>
            </a:r>
            <a:endParaRPr lang="en-US" sz="2400" i="1" dirty="0" smtClean="0"/>
          </a:p>
          <a:p>
            <a:pPr>
              <a:buNone/>
            </a:pPr>
            <a:r>
              <a:rPr lang="en-US" sz="2400" dirty="0" smtClean="0"/>
              <a:t>to define choices</a:t>
            </a:r>
            <a:endParaRPr lang="en-US" dirty="0"/>
          </a:p>
        </p:txBody>
      </p:sp>
      <p:pic>
        <p:nvPicPr>
          <p:cNvPr id="23554" name="Picture 2"/>
          <p:cNvPicPr>
            <a:picLocks noChangeAspect="1" noChangeArrowheads="1"/>
          </p:cNvPicPr>
          <p:nvPr/>
        </p:nvPicPr>
        <p:blipFill>
          <a:blip r:embed="rId3"/>
          <a:srcRect/>
          <a:stretch>
            <a:fillRect/>
          </a:stretch>
        </p:blipFill>
        <p:spPr bwMode="auto">
          <a:xfrm>
            <a:off x="4953000" y="1219200"/>
            <a:ext cx="3505200" cy="5257800"/>
          </a:xfrm>
          <a:prstGeom prst="rect">
            <a:avLst/>
          </a:prstGeom>
          <a:noFill/>
          <a:ln w="9525">
            <a:noFill/>
            <a:miter lim="800000"/>
            <a:headEnd/>
            <a:tailEnd/>
          </a:ln>
          <a:effectLst/>
        </p:spPr>
      </p:pic>
      <p:sp>
        <p:nvSpPr>
          <p:cNvPr id="5" name="Right Arrow 4"/>
          <p:cNvSpPr/>
          <p:nvPr/>
        </p:nvSpPr>
        <p:spPr>
          <a:xfrm>
            <a:off x="2819400" y="2895600"/>
            <a:ext cx="1981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RadioGroup</a:t>
            </a:r>
            <a:endParaRPr lang="en-US" sz="1600" dirty="0"/>
          </a:p>
        </p:txBody>
      </p:sp>
      <p:sp>
        <p:nvSpPr>
          <p:cNvPr id="6" name="Right Arrow 5"/>
          <p:cNvSpPr/>
          <p:nvPr/>
        </p:nvSpPr>
        <p:spPr>
          <a:xfrm>
            <a:off x="1905000" y="5181600"/>
            <a:ext cx="2743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Summary of choices</a:t>
            </a:r>
            <a:endParaRPr lang="en-US"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 measurement</a:t>
            </a:r>
            <a:br>
              <a:rPr lang="en-US" dirty="0" smtClean="0"/>
            </a:br>
            <a:r>
              <a:rPr lang="en-US" dirty="0" smtClean="0"/>
              <a:t>in Android</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px</a:t>
            </a:r>
            <a:r>
              <a:rPr lang="en-US" dirty="0" smtClean="0"/>
              <a:t> = Pixels </a:t>
            </a:r>
            <a:r>
              <a:rPr lang="en-US" dirty="0" smtClean="0"/>
              <a:t>– corresponds to actual pixels on the screen</a:t>
            </a:r>
            <a:r>
              <a:rPr lang="en-US" dirty="0" smtClean="0"/>
              <a:t>.</a:t>
            </a:r>
          </a:p>
          <a:p>
            <a:r>
              <a:rPr lang="en-US" dirty="0" smtClean="0"/>
              <a:t>pt = Points </a:t>
            </a:r>
            <a:r>
              <a:rPr lang="en-US" dirty="0" smtClean="0"/>
              <a:t>– 1/72 of an inch based on the physical size of the screen.</a:t>
            </a:r>
          </a:p>
          <a:p>
            <a:r>
              <a:rPr lang="en-US" dirty="0" err="1" smtClean="0"/>
              <a:t>d</a:t>
            </a:r>
            <a:r>
              <a:rPr lang="en-US" dirty="0" err="1" smtClean="0"/>
              <a:t>p</a:t>
            </a:r>
            <a:endParaRPr lang="en-US" dirty="0" smtClean="0"/>
          </a:p>
          <a:p>
            <a:pPr>
              <a:buNone/>
            </a:pPr>
            <a:r>
              <a:rPr lang="en-US" dirty="0" smtClean="0"/>
              <a:t>	Density-independent </a:t>
            </a:r>
            <a:r>
              <a:rPr lang="en-US" dirty="0" smtClean="0"/>
              <a:t>Pixels – an abstract unit that is based on the physical density of the screen. These units are relative to a 160 dpi screen, so one </a:t>
            </a:r>
            <a:r>
              <a:rPr lang="en-US" dirty="0" err="1" smtClean="0"/>
              <a:t>dp</a:t>
            </a:r>
            <a:r>
              <a:rPr lang="en-US" dirty="0" smtClean="0"/>
              <a:t> is one pixel on a 160 dpi screen. The ratio of </a:t>
            </a:r>
            <a:r>
              <a:rPr lang="en-US" dirty="0" err="1" smtClean="0"/>
              <a:t>dp</a:t>
            </a:r>
            <a:r>
              <a:rPr lang="en-US" dirty="0" smtClean="0"/>
              <a:t>-to-pixel will change with the screen density, but not necessarily in direct proportion. Note: The compiler accepts both “dip” and “</a:t>
            </a:r>
            <a:r>
              <a:rPr lang="en-US" dirty="0" err="1" smtClean="0"/>
              <a:t>dp</a:t>
            </a:r>
            <a:r>
              <a:rPr lang="en-US" dirty="0" smtClean="0"/>
              <a:t>”, though “</a:t>
            </a:r>
            <a:r>
              <a:rPr lang="en-US" dirty="0" err="1" smtClean="0"/>
              <a:t>dp</a:t>
            </a:r>
            <a:r>
              <a:rPr lang="en-US" dirty="0" smtClean="0"/>
              <a:t>” is more consistent with “sp”.</a:t>
            </a:r>
          </a:p>
          <a:p>
            <a:r>
              <a:rPr lang="en-US" dirty="0" smtClean="0"/>
              <a:t>sp</a:t>
            </a:r>
            <a:endParaRPr lang="en-US" dirty="0" smtClean="0"/>
          </a:p>
          <a:p>
            <a:pPr>
              <a:buNone/>
            </a:pPr>
            <a:r>
              <a:rPr lang="en-US" dirty="0" smtClean="0"/>
              <a:t>	Scale-independent </a:t>
            </a:r>
            <a:r>
              <a:rPr lang="en-US" dirty="0" smtClean="0"/>
              <a:t>Pixels – this is like the </a:t>
            </a:r>
            <a:r>
              <a:rPr lang="en-US" dirty="0" err="1" smtClean="0"/>
              <a:t>dp</a:t>
            </a:r>
            <a:r>
              <a:rPr lang="en-US" dirty="0" smtClean="0"/>
              <a:t> unit, but it is also scaled by the user’s font size preference. It is recommend you use this unit when specifying font sizes, so they will be adjusted for both the screen density and user’s preference.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Class</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b="1" dirty="0" smtClean="0">
                <a:solidFill>
                  <a:srgbClr val="0070C0"/>
                </a:solidFill>
              </a:rPr>
              <a:t>View</a:t>
            </a:r>
            <a:r>
              <a:rPr lang="en-US" dirty="0" smtClean="0"/>
              <a:t> class represents the basic building block for user interface components. </a:t>
            </a:r>
          </a:p>
          <a:p>
            <a:r>
              <a:rPr lang="en-US" dirty="0" smtClean="0"/>
              <a:t>View is the base class for </a:t>
            </a:r>
            <a:r>
              <a:rPr lang="en-US" b="1" i="1" dirty="0" smtClean="0">
                <a:solidFill>
                  <a:srgbClr val="0070C0"/>
                </a:solidFill>
              </a:rPr>
              <a:t>widgets</a:t>
            </a:r>
            <a:r>
              <a:rPr lang="en-US" i="1" dirty="0" smtClean="0"/>
              <a:t>, which are used to create interactive UI components (buttons, text fields, etc.). </a:t>
            </a:r>
          </a:p>
          <a:p>
            <a:r>
              <a:rPr lang="en-US" dirty="0" smtClean="0"/>
              <a:t>The </a:t>
            </a:r>
            <a:r>
              <a:rPr lang="en-US" b="1" dirty="0" err="1" smtClean="0">
                <a:solidFill>
                  <a:srgbClr val="0070C0"/>
                </a:solidFill>
              </a:rPr>
              <a:t>ViewGroup</a:t>
            </a:r>
            <a:r>
              <a:rPr lang="en-US" dirty="0" smtClean="0"/>
              <a:t> subclass is the base class for </a:t>
            </a:r>
            <a:r>
              <a:rPr lang="en-US" b="1" i="1" dirty="0" smtClean="0">
                <a:solidFill>
                  <a:srgbClr val="0070C0"/>
                </a:solidFill>
              </a:rPr>
              <a:t>layouts</a:t>
            </a:r>
            <a:r>
              <a:rPr lang="en-US" i="1" dirty="0" smtClean="0"/>
              <a:t>, which are invisible containers that hold other Views (or other </a:t>
            </a:r>
            <a:r>
              <a:rPr lang="en-US" i="1" dirty="0" err="1" smtClean="0"/>
              <a:t>ViewGroups</a:t>
            </a:r>
            <a:r>
              <a:rPr lang="en-US" i="1" dirty="0" smtClean="0"/>
              <a:t>) and define their layout properties.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Using @ in XML Layouts</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srcRect/>
          <a:stretch>
            <a:fillRect/>
          </a:stretch>
        </p:blipFill>
        <p:spPr bwMode="auto">
          <a:xfrm>
            <a:off x="457200" y="1600200"/>
            <a:ext cx="6419850" cy="18478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7010400" y="1524000"/>
            <a:ext cx="1752600" cy="2628900"/>
          </a:xfrm>
          <a:prstGeom prst="rect">
            <a:avLst/>
          </a:prstGeom>
          <a:noFill/>
          <a:ln w="9525">
            <a:noFill/>
            <a:miter lim="800000"/>
            <a:headEnd/>
            <a:tailEnd/>
          </a:ln>
          <a:effectLst/>
        </p:spPr>
      </p:pic>
      <p:sp>
        <p:nvSpPr>
          <p:cNvPr id="6" name="Rectangle 5"/>
          <p:cNvSpPr/>
          <p:nvPr/>
        </p:nvSpPr>
        <p:spPr>
          <a:xfrm>
            <a:off x="533400" y="3657600"/>
            <a:ext cx="6400800" cy="1938992"/>
          </a:xfrm>
          <a:prstGeom prst="rect">
            <a:avLst/>
          </a:prstGeom>
        </p:spPr>
        <p:txBody>
          <a:bodyPr wrap="square">
            <a:spAutoFit/>
          </a:bodyPr>
          <a:lstStyle/>
          <a:p>
            <a:r>
              <a:rPr lang="en-US" sz="2000" dirty="0" smtClean="0"/>
              <a:t>Anything you </a:t>
            </a:r>
            <a:r>
              <a:rPr lang="en-US" sz="2000" i="1" dirty="0" smtClean="0"/>
              <a:t>do want to use in your Java source needs an</a:t>
            </a:r>
          </a:p>
          <a:p>
            <a:r>
              <a:rPr lang="en-US" sz="2000" b="1" dirty="0" err="1" smtClean="0"/>
              <a:t>android:id</a:t>
            </a:r>
            <a:r>
              <a:rPr lang="en-US" sz="2000" b="1" dirty="0" smtClean="0"/>
              <a:t>=“…” </a:t>
            </a:r>
          </a:p>
          <a:p>
            <a:endParaRPr lang="en-US" sz="2000" dirty="0" smtClean="0"/>
          </a:p>
          <a:p>
            <a:r>
              <a:rPr lang="en-US" sz="2000" dirty="0" smtClean="0"/>
              <a:t>The convention is to use </a:t>
            </a:r>
            <a:r>
              <a:rPr lang="en-US" sz="2000" b="1" i="1" dirty="0" smtClean="0"/>
              <a:t>@+id/</a:t>
            </a:r>
            <a:r>
              <a:rPr lang="en-US" sz="2000" b="1" i="1" dirty="0" err="1" smtClean="0"/>
              <a:t>nnn</a:t>
            </a:r>
            <a:r>
              <a:rPr lang="en-US" sz="2000" b="1" i="1" dirty="0" smtClean="0"/>
              <a:t> </a:t>
            </a:r>
            <a:r>
              <a:rPr lang="en-US" sz="2000" dirty="0" smtClean="0"/>
              <a:t>as the id value</a:t>
            </a:r>
            <a:r>
              <a:rPr lang="en-US" sz="2000" b="1" i="1" dirty="0" smtClean="0"/>
              <a:t>, </a:t>
            </a:r>
            <a:r>
              <a:rPr lang="en-US" sz="2000" dirty="0" smtClean="0"/>
              <a:t>where</a:t>
            </a:r>
            <a:r>
              <a:rPr lang="en-US" sz="2000" b="1" i="1" dirty="0" smtClean="0"/>
              <a:t> the </a:t>
            </a:r>
            <a:r>
              <a:rPr lang="en-US" sz="2000" b="1" i="1" dirty="0" err="1" smtClean="0"/>
              <a:t>nnn</a:t>
            </a:r>
            <a:r>
              <a:rPr lang="en-US" sz="2000" b="1" i="1" dirty="0" smtClean="0"/>
              <a:t> </a:t>
            </a:r>
            <a:r>
              <a:rPr lang="en-US" sz="2000" dirty="0" smtClean="0"/>
              <a:t>represents your locally-unique name for the widget</a:t>
            </a:r>
            <a:r>
              <a:rPr lang="en-US" sz="2000" b="1" i="1" dirty="0" smtClean="0"/>
              <a:t> (</a:t>
            </a:r>
            <a:r>
              <a:rPr lang="en-US" sz="2000" b="1" i="1" dirty="0" err="1" smtClean="0"/>
              <a:t>eg</a:t>
            </a:r>
            <a:r>
              <a:rPr lang="en-US" sz="2000" b="1" i="1" dirty="0" smtClean="0"/>
              <a:t>. </a:t>
            </a:r>
            <a:r>
              <a:rPr lang="en-US" sz="2000" b="1" i="1" dirty="0" smtClean="0">
                <a:solidFill>
                  <a:srgbClr val="0070C0"/>
                </a:solidFill>
              </a:rPr>
              <a:t>@+id/</a:t>
            </a:r>
            <a:r>
              <a:rPr lang="en-US" sz="2000" b="1" i="1" dirty="0" err="1" smtClean="0">
                <a:solidFill>
                  <a:srgbClr val="0070C0"/>
                </a:solidFill>
              </a:rPr>
              <a:t>myButton</a:t>
            </a:r>
            <a:r>
              <a:rPr lang="en-US" sz="2000" b="1" i="1" dirty="0" smtClean="0"/>
              <a:t>). </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Attaching Layouts to Java Code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Assume </a:t>
            </a:r>
            <a:r>
              <a:rPr lang="en-US" b="1" i="1" dirty="0" smtClean="0">
                <a:solidFill>
                  <a:srgbClr val="0070C0"/>
                </a:solidFill>
              </a:rPr>
              <a:t>res/layout/main.xml</a:t>
            </a:r>
            <a:r>
              <a:rPr lang="en-US" i="1" dirty="0" smtClean="0"/>
              <a:t> </a:t>
            </a:r>
            <a:r>
              <a:rPr lang="en-US" dirty="0" smtClean="0"/>
              <a:t>has been created. This layout could be called by an application using the statement</a:t>
            </a:r>
          </a:p>
          <a:p>
            <a:pPr>
              <a:buNone/>
            </a:pPr>
            <a:r>
              <a:rPr lang="en-US" b="1" dirty="0" smtClean="0"/>
              <a:t>	</a:t>
            </a:r>
            <a:r>
              <a:rPr lang="en-US" b="1" dirty="0" err="1" smtClean="0"/>
              <a:t>setContentView</a:t>
            </a:r>
            <a:r>
              <a:rPr lang="en-US" b="1" dirty="0" smtClean="0"/>
              <a:t>(</a:t>
            </a:r>
            <a:r>
              <a:rPr lang="en-US" b="1" dirty="0" err="1" smtClean="0"/>
              <a:t>R.layout.</a:t>
            </a:r>
            <a:r>
              <a:rPr lang="en-US" b="1" i="1" dirty="0" err="1" smtClean="0"/>
              <a:t>main</a:t>
            </a:r>
            <a:r>
              <a:rPr lang="en-US" b="1" i="1" dirty="0" smtClean="0"/>
              <a:t>);</a:t>
            </a:r>
          </a:p>
          <a:p>
            <a:r>
              <a:rPr lang="en-US" dirty="0" smtClean="0"/>
              <a:t>Individual widgets, such as </a:t>
            </a:r>
            <a:r>
              <a:rPr lang="en-US" i="1" dirty="0" err="1" smtClean="0">
                <a:solidFill>
                  <a:srgbClr val="0070C0"/>
                </a:solidFill>
              </a:rPr>
              <a:t>myButton</a:t>
            </a:r>
            <a:r>
              <a:rPr lang="en-US" i="1" dirty="0" smtClean="0"/>
              <a:t> </a:t>
            </a:r>
            <a:r>
              <a:rPr lang="en-US" dirty="0" smtClean="0"/>
              <a:t>could be accessed by the application using the statement </a:t>
            </a:r>
            <a:r>
              <a:rPr lang="en-US" i="1" dirty="0" err="1" smtClean="0">
                <a:solidFill>
                  <a:srgbClr val="0070C0"/>
                </a:solidFill>
              </a:rPr>
              <a:t>findViewByID</a:t>
            </a:r>
            <a:r>
              <a:rPr lang="en-US" i="1" dirty="0" smtClean="0">
                <a:solidFill>
                  <a:srgbClr val="0070C0"/>
                </a:solidFill>
              </a:rPr>
              <a:t>(...) </a:t>
            </a:r>
            <a:r>
              <a:rPr lang="en-US" dirty="0" smtClean="0"/>
              <a:t>as in </a:t>
            </a:r>
          </a:p>
          <a:p>
            <a:pPr>
              <a:buNone/>
            </a:pPr>
            <a:r>
              <a:rPr lang="en-US" b="1" dirty="0" smtClean="0"/>
              <a:t>	Button </a:t>
            </a:r>
            <a:r>
              <a:rPr lang="en-US" b="1" dirty="0" err="1" smtClean="0"/>
              <a:t>btn</a:t>
            </a:r>
            <a:r>
              <a:rPr lang="en-US" b="1" dirty="0" smtClean="0"/>
              <a:t>= (Button) </a:t>
            </a:r>
            <a:r>
              <a:rPr lang="en-US" b="1" dirty="0" err="1" smtClean="0"/>
              <a:t>findViewById</a:t>
            </a:r>
            <a:r>
              <a:rPr lang="en-US" b="1" dirty="0" smtClean="0"/>
              <a:t>(</a:t>
            </a:r>
            <a:r>
              <a:rPr lang="en-US" b="1" dirty="0" err="1" smtClean="0"/>
              <a:t>R.id.</a:t>
            </a:r>
            <a:r>
              <a:rPr lang="en-US" b="1" i="1" dirty="0" err="1" smtClean="0"/>
              <a:t>myButton</a:t>
            </a:r>
            <a:r>
              <a:rPr lang="en-US" b="1" i="1" dirty="0" smtClean="0"/>
              <a:t>);</a:t>
            </a:r>
          </a:p>
          <a:p>
            <a:r>
              <a:rPr lang="en-US" dirty="0" smtClean="0"/>
              <a:t>Where </a:t>
            </a:r>
            <a:r>
              <a:rPr lang="en-US" b="1" dirty="0" smtClean="0">
                <a:solidFill>
                  <a:srgbClr val="0070C0"/>
                </a:solidFill>
              </a:rPr>
              <a:t>R</a:t>
            </a:r>
            <a:r>
              <a:rPr lang="en-US" dirty="0" smtClean="0"/>
              <a:t> is a class automatically generated to keep track of resources available to the application. In particular </a:t>
            </a:r>
            <a:r>
              <a:rPr lang="en-US" dirty="0" smtClean="0">
                <a:solidFill>
                  <a:srgbClr val="0070C0"/>
                </a:solidFill>
              </a:rPr>
              <a:t>R.id... </a:t>
            </a:r>
            <a:r>
              <a:rPr lang="en-US" dirty="0" smtClean="0"/>
              <a:t>is the collection of widgets defined in the XML layout.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Attaching Layouts to Java Code</a:t>
            </a:r>
            <a:endParaRPr lang="en-US" dirty="0"/>
          </a:p>
        </p:txBody>
      </p:sp>
      <p:sp>
        <p:nvSpPr>
          <p:cNvPr id="3" name="Content Placeholder 2"/>
          <p:cNvSpPr>
            <a:spLocks noGrp="1"/>
          </p:cNvSpPr>
          <p:nvPr>
            <p:ph idx="1"/>
          </p:nvPr>
        </p:nvSpPr>
        <p:spPr/>
        <p:txBody>
          <a:bodyPr>
            <a:normAutofit/>
          </a:bodyPr>
          <a:lstStyle/>
          <a:p>
            <a:pPr>
              <a:buNone/>
            </a:pPr>
            <a:r>
              <a:rPr lang="en-US" sz="2800" b="1" dirty="0" smtClean="0"/>
              <a:t>Attaching Listeners to the Widgets</a:t>
            </a:r>
          </a:p>
          <a:p>
            <a:r>
              <a:rPr lang="en-US" sz="2800" dirty="0" smtClean="0"/>
              <a:t>The button of our example could now be used, for instance a listener for the click event could be written as: </a:t>
            </a:r>
            <a:endParaRPr lang="en-US" sz="2800" dirty="0"/>
          </a:p>
        </p:txBody>
      </p:sp>
      <p:pic>
        <p:nvPicPr>
          <p:cNvPr id="3074" name="Picture 2"/>
          <p:cNvPicPr>
            <a:picLocks noChangeAspect="1" noChangeArrowheads="1"/>
          </p:cNvPicPr>
          <p:nvPr/>
        </p:nvPicPr>
        <p:blipFill>
          <a:blip r:embed="rId3"/>
          <a:srcRect/>
          <a:stretch>
            <a:fillRect/>
          </a:stretch>
        </p:blipFill>
        <p:spPr bwMode="auto">
          <a:xfrm>
            <a:off x="1600200" y="3505200"/>
            <a:ext cx="5638800" cy="248508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Widgets: Labels</a:t>
            </a:r>
            <a:endParaRPr lang="en-US" dirty="0"/>
          </a:p>
        </p:txBody>
      </p:sp>
      <p:sp>
        <p:nvSpPr>
          <p:cNvPr id="3" name="Content Placeholder 2"/>
          <p:cNvSpPr>
            <a:spLocks noGrp="1"/>
          </p:cNvSpPr>
          <p:nvPr>
            <p:ph idx="1"/>
          </p:nvPr>
        </p:nvSpPr>
        <p:spPr>
          <a:xfrm>
            <a:off x="457200" y="1600200"/>
            <a:ext cx="4343400" cy="4525963"/>
          </a:xfrm>
        </p:spPr>
        <p:txBody>
          <a:bodyPr>
            <a:normAutofit/>
          </a:bodyPr>
          <a:lstStyle/>
          <a:p>
            <a:r>
              <a:rPr lang="en-US" sz="2400" dirty="0" smtClean="0"/>
              <a:t>A label is called in android a </a:t>
            </a:r>
            <a:r>
              <a:rPr lang="en-US" sz="2400" b="1" dirty="0" err="1" smtClean="0">
                <a:solidFill>
                  <a:srgbClr val="0070C0"/>
                </a:solidFill>
              </a:rPr>
              <a:t>TextView</a:t>
            </a:r>
            <a:r>
              <a:rPr lang="en-US" sz="2400" b="1" dirty="0" smtClean="0"/>
              <a:t>.</a:t>
            </a:r>
          </a:p>
          <a:p>
            <a:r>
              <a:rPr lang="en-US" sz="2400" dirty="0" err="1" smtClean="0"/>
              <a:t>TextViews</a:t>
            </a:r>
            <a:r>
              <a:rPr lang="en-US" sz="2400" dirty="0" smtClean="0"/>
              <a:t> are typically used to display a caption. </a:t>
            </a:r>
          </a:p>
          <a:p>
            <a:r>
              <a:rPr lang="en-US" sz="2400" dirty="0" err="1" smtClean="0"/>
              <a:t>TextViews</a:t>
            </a:r>
            <a:r>
              <a:rPr lang="en-US" sz="2400" dirty="0" smtClean="0"/>
              <a:t> are </a:t>
            </a:r>
            <a:r>
              <a:rPr lang="en-US" sz="2400" i="1" dirty="0" smtClean="0"/>
              <a:t>not </a:t>
            </a:r>
            <a:r>
              <a:rPr lang="en-US" sz="2400" dirty="0" smtClean="0"/>
              <a:t>editable, therefore they take no input.</a:t>
            </a:r>
          </a:p>
          <a:p>
            <a:endParaRPr lang="en-US" sz="2400" dirty="0"/>
          </a:p>
        </p:txBody>
      </p:sp>
      <p:pic>
        <p:nvPicPr>
          <p:cNvPr id="4099" name="Picture 3"/>
          <p:cNvPicPr>
            <a:picLocks noChangeAspect="1" noChangeArrowheads="1"/>
          </p:cNvPicPr>
          <p:nvPr/>
        </p:nvPicPr>
        <p:blipFill>
          <a:blip r:embed="rId3"/>
          <a:srcRect/>
          <a:stretch>
            <a:fillRect/>
          </a:stretch>
        </p:blipFill>
        <p:spPr bwMode="auto">
          <a:xfrm>
            <a:off x="5257800" y="1447800"/>
            <a:ext cx="3038475" cy="4572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Widgets: Labels</a:t>
            </a:r>
            <a:endParaRPr lang="en-US" dirty="0"/>
          </a:p>
        </p:txBody>
      </p:sp>
      <p:sp>
        <p:nvSpPr>
          <p:cNvPr id="3" name="Content Placeholder 2"/>
          <p:cNvSpPr>
            <a:spLocks noGrp="1"/>
          </p:cNvSpPr>
          <p:nvPr>
            <p:ph idx="1"/>
          </p:nvPr>
        </p:nvSpPr>
        <p:spPr/>
        <p:txBody>
          <a:bodyPr/>
          <a:lstStyle/>
          <a:p>
            <a:endParaRPr lang="en-US"/>
          </a:p>
        </p:txBody>
      </p:sp>
      <p:pic>
        <p:nvPicPr>
          <p:cNvPr id="5123" name="Picture 3"/>
          <p:cNvPicPr>
            <a:picLocks noChangeAspect="1" noChangeArrowheads="1"/>
          </p:cNvPicPr>
          <p:nvPr/>
        </p:nvPicPr>
        <p:blipFill>
          <a:blip r:embed="rId3"/>
          <a:srcRect/>
          <a:stretch>
            <a:fillRect/>
          </a:stretch>
        </p:blipFill>
        <p:spPr bwMode="auto">
          <a:xfrm>
            <a:off x="685800" y="1295400"/>
            <a:ext cx="7930273" cy="52578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Widgets: Buttons</a:t>
            </a:r>
            <a:endParaRPr lang="en-US" dirty="0"/>
          </a:p>
        </p:txBody>
      </p:sp>
      <p:sp>
        <p:nvSpPr>
          <p:cNvPr id="3" name="Content Placeholder 2"/>
          <p:cNvSpPr>
            <a:spLocks noGrp="1"/>
          </p:cNvSpPr>
          <p:nvPr>
            <p:ph idx="1"/>
          </p:nvPr>
        </p:nvSpPr>
        <p:spPr>
          <a:xfrm>
            <a:off x="457200" y="1219200"/>
            <a:ext cx="8229600" cy="4525963"/>
          </a:xfrm>
        </p:spPr>
        <p:txBody>
          <a:bodyPr/>
          <a:lstStyle/>
          <a:p>
            <a:r>
              <a:rPr lang="en-US" sz="2000" dirty="0" smtClean="0"/>
              <a:t>A </a:t>
            </a:r>
            <a:r>
              <a:rPr lang="en-US" sz="2000" b="1" dirty="0" smtClean="0">
                <a:solidFill>
                  <a:srgbClr val="0070C0"/>
                </a:solidFill>
              </a:rPr>
              <a:t>Button</a:t>
            </a:r>
            <a:r>
              <a:rPr lang="en-US" sz="2000" dirty="0" smtClean="0"/>
              <a:t> widget allows the simulation of a clicking action on a GUI.</a:t>
            </a:r>
          </a:p>
          <a:p>
            <a:r>
              <a:rPr lang="en-US" sz="2000" dirty="0" smtClean="0"/>
              <a:t>Button is a subclass of </a:t>
            </a:r>
            <a:r>
              <a:rPr lang="en-US" sz="2000" dirty="0" err="1" smtClean="0"/>
              <a:t>TextView</a:t>
            </a:r>
            <a:r>
              <a:rPr lang="en-US" sz="2000" dirty="0" smtClean="0"/>
              <a:t>. Therefore formatting a Button’s face is similar to the setting of a </a:t>
            </a:r>
            <a:r>
              <a:rPr lang="en-US" sz="2000" dirty="0" err="1" smtClean="0"/>
              <a:t>TextView</a:t>
            </a:r>
            <a:r>
              <a:rPr lang="en-US" sz="2000" dirty="0" smtClean="0"/>
              <a:t>.</a:t>
            </a:r>
          </a:p>
          <a:p>
            <a:endParaRPr lang="en-US" dirty="0"/>
          </a:p>
        </p:txBody>
      </p:sp>
      <p:sp>
        <p:nvSpPr>
          <p:cNvPr id="6" name="Rectangle 5"/>
          <p:cNvSpPr/>
          <p:nvPr/>
        </p:nvSpPr>
        <p:spPr>
          <a:xfrm>
            <a:off x="533400" y="2362200"/>
            <a:ext cx="4800600" cy="3970318"/>
          </a:xfrm>
          <a:prstGeom prst="rect">
            <a:avLst/>
          </a:prstGeom>
        </p:spPr>
        <p:txBody>
          <a:bodyPr wrap="square">
            <a:spAutoFit/>
          </a:bodyPr>
          <a:lstStyle/>
          <a:p>
            <a:r>
              <a:rPr lang="en-US" b="1" dirty="0" smtClean="0"/>
              <a:t>...</a:t>
            </a:r>
          </a:p>
          <a:p>
            <a:r>
              <a:rPr lang="en-US" dirty="0" smtClean="0"/>
              <a:t>&lt;Button</a:t>
            </a:r>
          </a:p>
          <a:p>
            <a:r>
              <a:rPr lang="en-US" dirty="0" err="1" smtClean="0"/>
              <a:t>android:id</a:t>
            </a:r>
            <a:r>
              <a:rPr lang="en-US" dirty="0" smtClean="0">
                <a:solidFill>
                  <a:srgbClr val="0070C0"/>
                </a:solidFill>
              </a:rPr>
              <a:t>=</a:t>
            </a:r>
            <a:r>
              <a:rPr lang="en-US" i="1" dirty="0" smtClean="0">
                <a:solidFill>
                  <a:srgbClr val="0070C0"/>
                </a:solidFill>
              </a:rPr>
              <a:t>"@+id/</a:t>
            </a:r>
            <a:r>
              <a:rPr lang="en-US" i="1" dirty="0" err="1" smtClean="0">
                <a:solidFill>
                  <a:srgbClr val="0070C0"/>
                </a:solidFill>
              </a:rPr>
              <a:t>btnExitApp</a:t>
            </a:r>
            <a:r>
              <a:rPr lang="en-US" i="1" dirty="0" smtClean="0">
                <a:solidFill>
                  <a:srgbClr val="0070C0"/>
                </a:solidFill>
              </a:rPr>
              <a:t>"</a:t>
            </a:r>
          </a:p>
          <a:p>
            <a:r>
              <a:rPr lang="en-US" dirty="0" err="1" smtClean="0"/>
              <a:t>android:layout_width</a:t>
            </a:r>
            <a:r>
              <a:rPr lang="en-US" dirty="0" smtClean="0">
                <a:solidFill>
                  <a:srgbClr val="0070C0"/>
                </a:solidFill>
              </a:rPr>
              <a:t>=</a:t>
            </a:r>
            <a:r>
              <a:rPr lang="en-US" i="1" dirty="0" smtClean="0">
                <a:solidFill>
                  <a:srgbClr val="0070C0"/>
                </a:solidFill>
              </a:rPr>
              <a:t>"</a:t>
            </a:r>
            <a:r>
              <a:rPr lang="en-US" i="1" dirty="0" err="1" smtClean="0">
                <a:solidFill>
                  <a:srgbClr val="0070C0"/>
                </a:solidFill>
              </a:rPr>
              <a:t>wrap_content</a:t>
            </a:r>
            <a:r>
              <a:rPr lang="en-US" i="1" dirty="0" smtClean="0">
                <a:solidFill>
                  <a:srgbClr val="0070C0"/>
                </a:solidFill>
              </a:rPr>
              <a:t>"</a:t>
            </a:r>
          </a:p>
          <a:p>
            <a:r>
              <a:rPr lang="en-US" dirty="0" err="1" smtClean="0"/>
              <a:t>android:layout_height</a:t>
            </a:r>
            <a:r>
              <a:rPr lang="en-US" dirty="0" smtClean="0">
                <a:solidFill>
                  <a:srgbClr val="0070C0"/>
                </a:solidFill>
              </a:rPr>
              <a:t>=</a:t>
            </a:r>
            <a:r>
              <a:rPr lang="en-US" i="1" dirty="0" smtClean="0">
                <a:solidFill>
                  <a:srgbClr val="0070C0"/>
                </a:solidFill>
              </a:rPr>
              <a:t>"</a:t>
            </a:r>
            <a:r>
              <a:rPr lang="en-US" i="1" dirty="0" err="1" smtClean="0">
                <a:solidFill>
                  <a:srgbClr val="0070C0"/>
                </a:solidFill>
              </a:rPr>
              <a:t>wrap_content</a:t>
            </a:r>
            <a:r>
              <a:rPr lang="en-US" i="1" dirty="0" smtClean="0">
                <a:solidFill>
                  <a:srgbClr val="0070C0"/>
                </a:solidFill>
              </a:rPr>
              <a:t>"</a:t>
            </a:r>
          </a:p>
          <a:p>
            <a:r>
              <a:rPr lang="en-US" dirty="0" err="1" smtClean="0"/>
              <a:t>android:padding</a:t>
            </a:r>
            <a:r>
              <a:rPr lang="en-US" dirty="0" smtClean="0">
                <a:solidFill>
                  <a:srgbClr val="0070C0"/>
                </a:solidFill>
              </a:rPr>
              <a:t>=</a:t>
            </a:r>
            <a:r>
              <a:rPr lang="en-US" i="1" dirty="0" smtClean="0">
                <a:solidFill>
                  <a:srgbClr val="0070C0"/>
                </a:solidFill>
              </a:rPr>
              <a:t>"10px"</a:t>
            </a:r>
          </a:p>
          <a:p>
            <a:r>
              <a:rPr lang="en-US" dirty="0" err="1" smtClean="0"/>
              <a:t>android:layout_marginLeft</a:t>
            </a:r>
            <a:r>
              <a:rPr lang="en-US" dirty="0" smtClean="0">
                <a:solidFill>
                  <a:srgbClr val="0070C0"/>
                </a:solidFill>
              </a:rPr>
              <a:t>=</a:t>
            </a:r>
            <a:r>
              <a:rPr lang="en-US" i="1" dirty="0" smtClean="0">
                <a:solidFill>
                  <a:srgbClr val="0070C0"/>
                </a:solidFill>
              </a:rPr>
              <a:t>"5px"</a:t>
            </a:r>
          </a:p>
          <a:p>
            <a:r>
              <a:rPr lang="en-US" dirty="0" err="1" smtClean="0"/>
              <a:t>android:text</a:t>
            </a:r>
            <a:r>
              <a:rPr lang="en-US" dirty="0" smtClean="0">
                <a:solidFill>
                  <a:srgbClr val="0070C0"/>
                </a:solidFill>
              </a:rPr>
              <a:t>=</a:t>
            </a:r>
            <a:r>
              <a:rPr lang="en-US" i="1" dirty="0" smtClean="0">
                <a:solidFill>
                  <a:srgbClr val="0070C0"/>
                </a:solidFill>
              </a:rPr>
              <a:t>"Exit Application"</a:t>
            </a:r>
          </a:p>
          <a:p>
            <a:r>
              <a:rPr lang="en-US" dirty="0" err="1" smtClean="0"/>
              <a:t>android:textSize</a:t>
            </a:r>
            <a:r>
              <a:rPr lang="en-US" dirty="0" smtClean="0">
                <a:solidFill>
                  <a:srgbClr val="0070C0"/>
                </a:solidFill>
              </a:rPr>
              <a:t>=</a:t>
            </a:r>
            <a:r>
              <a:rPr lang="en-US" i="1" dirty="0" smtClean="0">
                <a:solidFill>
                  <a:srgbClr val="0070C0"/>
                </a:solidFill>
              </a:rPr>
              <a:t>"16sp"</a:t>
            </a:r>
          </a:p>
          <a:p>
            <a:r>
              <a:rPr lang="en-US" dirty="0" err="1" smtClean="0"/>
              <a:t>android:textStyle</a:t>
            </a:r>
            <a:r>
              <a:rPr lang="en-US" dirty="0" smtClean="0">
                <a:solidFill>
                  <a:srgbClr val="0070C0"/>
                </a:solidFill>
              </a:rPr>
              <a:t>=</a:t>
            </a:r>
            <a:r>
              <a:rPr lang="en-US" i="1" dirty="0" smtClean="0">
                <a:solidFill>
                  <a:srgbClr val="0070C0"/>
                </a:solidFill>
              </a:rPr>
              <a:t>"bold"</a:t>
            </a:r>
          </a:p>
          <a:p>
            <a:r>
              <a:rPr lang="en-US" dirty="0" err="1" smtClean="0"/>
              <a:t>android:gravity</a:t>
            </a:r>
            <a:r>
              <a:rPr lang="en-US" dirty="0" smtClean="0">
                <a:solidFill>
                  <a:srgbClr val="0070C0"/>
                </a:solidFill>
              </a:rPr>
              <a:t>=</a:t>
            </a:r>
            <a:r>
              <a:rPr lang="en-US" i="1" dirty="0" smtClean="0">
                <a:solidFill>
                  <a:srgbClr val="0070C0"/>
                </a:solidFill>
              </a:rPr>
              <a:t>"center"</a:t>
            </a:r>
          </a:p>
          <a:p>
            <a:r>
              <a:rPr lang="en-US" dirty="0" err="1" smtClean="0"/>
              <a:t>android:layout_gravity</a:t>
            </a:r>
            <a:r>
              <a:rPr lang="en-US" dirty="0" smtClean="0"/>
              <a:t>=</a:t>
            </a:r>
            <a:r>
              <a:rPr lang="en-US" i="1" dirty="0" smtClean="0"/>
              <a:t>"</a:t>
            </a:r>
            <a:r>
              <a:rPr lang="en-US" i="1" dirty="0" err="1" smtClean="0">
                <a:solidFill>
                  <a:srgbClr val="0070C0"/>
                </a:solidFill>
              </a:rPr>
              <a:t>center_horizontal</a:t>
            </a:r>
            <a:r>
              <a:rPr lang="en-US" i="1" dirty="0" smtClean="0">
                <a:solidFill>
                  <a:srgbClr val="0070C0"/>
                </a:solidFill>
              </a:rPr>
              <a:t>"</a:t>
            </a:r>
          </a:p>
          <a:p>
            <a:r>
              <a:rPr lang="en-US" dirty="0" smtClean="0"/>
              <a:t>&gt;</a:t>
            </a:r>
          </a:p>
          <a:p>
            <a:r>
              <a:rPr lang="en-US" dirty="0" smtClean="0"/>
              <a:t>&lt;/Button&gt;</a:t>
            </a:r>
            <a:endParaRPr lang="en-US" dirty="0"/>
          </a:p>
        </p:txBody>
      </p:sp>
      <p:pic>
        <p:nvPicPr>
          <p:cNvPr id="6148" name="Picture 4"/>
          <p:cNvPicPr>
            <a:picLocks noChangeAspect="1" noChangeArrowheads="1"/>
          </p:cNvPicPr>
          <p:nvPr/>
        </p:nvPicPr>
        <p:blipFill>
          <a:blip r:embed="rId3"/>
          <a:srcRect/>
          <a:stretch>
            <a:fillRect/>
          </a:stretch>
        </p:blipFill>
        <p:spPr bwMode="auto">
          <a:xfrm>
            <a:off x="5029200" y="3124200"/>
            <a:ext cx="3817307" cy="17526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880</Words>
  <Application>Microsoft Office PowerPoint</Application>
  <PresentationFormat>On-screen Show (4:3)</PresentationFormat>
  <Paragraphs>151</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Android  User Interface</vt:lpstr>
      <vt:lpstr>Outline</vt:lpstr>
      <vt:lpstr>The View Class</vt:lpstr>
      <vt:lpstr>Using @ in XML Layouts</vt:lpstr>
      <vt:lpstr>Attaching Layouts to Java Code</vt:lpstr>
      <vt:lpstr>Attaching Layouts to Java Code</vt:lpstr>
      <vt:lpstr>Basic Widgets: Labels</vt:lpstr>
      <vt:lpstr>Basic Widgets: Labels</vt:lpstr>
      <vt:lpstr>Basic Widgets: Buttons</vt:lpstr>
      <vt:lpstr>Basic Widgets: Images</vt:lpstr>
      <vt:lpstr>Basic Widgets: Images</vt:lpstr>
      <vt:lpstr>Basic Widgets: EditText</vt:lpstr>
      <vt:lpstr>Basic Widgets: EditText</vt:lpstr>
      <vt:lpstr>Basic Widgets: Example 1</vt:lpstr>
      <vt:lpstr>Basic Widgets: Example 1</vt:lpstr>
      <vt:lpstr>Basic Widgets: Example 1</vt:lpstr>
      <vt:lpstr>Basic Widgets: Example 1</vt:lpstr>
      <vt:lpstr>Basic Widgets: Example 1</vt:lpstr>
      <vt:lpstr>Basic Widgets: CheckBox</vt:lpstr>
      <vt:lpstr>Basic Widgets: CheckBox</vt:lpstr>
      <vt:lpstr>Basic Widgets: CheckBox</vt:lpstr>
      <vt:lpstr>Basic Widgets: CheckBox</vt:lpstr>
      <vt:lpstr>Basic Widgets: RadioButtons</vt:lpstr>
      <vt:lpstr>Basic Widgets: RadioButtons</vt:lpstr>
      <vt:lpstr>Basic Widgets: RadioButtons</vt:lpstr>
      <vt:lpstr>Basic Widgets: RadioButtons</vt:lpstr>
      <vt:lpstr>Basic Widgets: RadioButtons</vt:lpstr>
      <vt:lpstr>Basic Widgets: RadioButtons</vt:lpstr>
      <vt:lpstr>Unit measurement in Android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User Interface</dc:title>
  <dc:creator/>
  <cp:lastModifiedBy>yuli</cp:lastModifiedBy>
  <cp:revision>69</cp:revision>
  <dcterms:created xsi:type="dcterms:W3CDTF">2006-08-16T00:00:00Z</dcterms:created>
  <dcterms:modified xsi:type="dcterms:W3CDTF">2011-10-13T23:25:56Z</dcterms:modified>
</cp:coreProperties>
</file>