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28" r:id="rId3"/>
    <p:sldId id="257" r:id="rId4"/>
    <p:sldId id="258" r:id="rId5"/>
    <p:sldId id="259" r:id="rId6"/>
    <p:sldId id="260" r:id="rId7"/>
    <p:sldId id="291" r:id="rId8"/>
    <p:sldId id="295" r:id="rId9"/>
    <p:sldId id="262" r:id="rId10"/>
    <p:sldId id="263" r:id="rId11"/>
    <p:sldId id="265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4" r:id="rId20"/>
    <p:sldId id="266" r:id="rId21"/>
    <p:sldId id="296" r:id="rId22"/>
    <p:sldId id="297" r:id="rId23"/>
    <p:sldId id="301" r:id="rId24"/>
    <p:sldId id="302" r:id="rId25"/>
    <p:sldId id="325" r:id="rId26"/>
    <p:sldId id="326" r:id="rId27"/>
    <p:sldId id="267" r:id="rId28"/>
    <p:sldId id="268" r:id="rId29"/>
    <p:sldId id="269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270" r:id="rId40"/>
    <p:sldId id="271" r:id="rId41"/>
    <p:sldId id="272" r:id="rId42"/>
    <p:sldId id="312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7" r:id="rId54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li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8" autoAdjust="0"/>
    <p:restoredTop sz="86323" autoAdjust="0"/>
  </p:normalViewPr>
  <p:slideViewPr>
    <p:cSldViewPr>
      <p:cViewPr varScale="1">
        <p:scale>
          <a:sx n="59" d="100"/>
          <a:sy n="59" d="100"/>
        </p:scale>
        <p:origin x="-3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18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5B3625D-51E2-4226-8A5C-266F4B72C0A7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C2D02F1-C4DB-4E9D-9484-A03D720956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5CE4EE0-99B4-4822-A57E-2F371877DAF4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1F811D9-FB80-4E03-8625-EF269C3A7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811D9-FB80-4E03-8625-EF269C3A72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34D2-50F9-405A-9F7D-73B40438896A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1FBC-2FB5-419B-BB9A-3C6F21286C53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B6FB-89E0-463B-8A45-A111DF28C7E9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B5C0-AAEF-4DBF-B9F4-A47458F9CBD7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3A2A-3C47-4173-B4F8-1405E77C4F3E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43D-9EBB-40DC-8691-72BD9AECE524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EC1CC-D877-4C66-A252-F5D67F593D7D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E852-4812-4FD5-9A78-11F9E8A02F1F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A20E-B8BF-402F-80DF-547B3ED2219A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A84C-2DFE-4368-97C3-C0743326B7EF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2FA4-FF58-42C1-883A-47B808EB2665}" type="datetime1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97B3-6C98-43AF-BAF8-4C98766A23BF}" type="datetime1">
              <a:rPr lang="en-US" smtClean="0"/>
              <a:pPr/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Politeknik Elektronika Negeri Surabaya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ndroid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8600" y="5572125"/>
            <a:ext cx="1533525" cy="1285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br>
              <a:rPr lang="en-US" dirty="0" smtClean="0"/>
            </a:br>
            <a:r>
              <a:rPr lang="en-US" dirty="0" smtClean="0"/>
              <a:t>Using Menus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Yuliana</a:t>
            </a:r>
            <a:r>
              <a:rPr lang="en-US" sz="2800" dirty="0" smtClean="0"/>
              <a:t> </a:t>
            </a:r>
            <a:r>
              <a:rPr lang="en-US" sz="2800" dirty="0" err="1" smtClean="0"/>
              <a:t>Setiowati</a:t>
            </a:r>
            <a:endParaRPr lang="en-US" sz="2800" dirty="0" smtClean="0"/>
          </a:p>
          <a:p>
            <a:r>
              <a:rPr lang="en-US" sz="2800" dirty="0" err="1" smtClean="0"/>
              <a:t>Rizky</a:t>
            </a:r>
            <a:r>
              <a:rPr lang="en-US" sz="2800" dirty="0" smtClean="0"/>
              <a:t> </a:t>
            </a:r>
            <a:r>
              <a:rPr lang="en-US" sz="2800" dirty="0" err="1" smtClean="0"/>
              <a:t>Yuniar</a:t>
            </a:r>
            <a:r>
              <a:rPr lang="en-US" sz="2800" dirty="0" smtClean="0"/>
              <a:t> </a:t>
            </a:r>
            <a:r>
              <a:rPr lang="en-US" sz="2800" dirty="0" err="1" smtClean="0"/>
              <a:t>Hakkun</a:t>
            </a:r>
            <a:endParaRPr lang="en-US" sz="2800" dirty="0" smtClean="0"/>
          </a:p>
          <a:p>
            <a:r>
              <a:rPr lang="en-US" sz="2800" dirty="0" smtClean="0"/>
              <a:t>Ahmad </a:t>
            </a:r>
            <a:r>
              <a:rPr lang="en-US" sz="2800" dirty="0" err="1" smtClean="0"/>
              <a:t>Syauqi</a:t>
            </a:r>
            <a:r>
              <a:rPr lang="en-US" sz="2800" dirty="0" smtClean="0"/>
              <a:t> </a:t>
            </a:r>
            <a:r>
              <a:rPr lang="en-US" sz="2800" dirty="0" err="1" smtClean="0"/>
              <a:t>Ahsan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1: Using an Option Menu</a:t>
            </a:r>
            <a:endParaRPr 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0574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33400"/>
            <a:ext cx="2667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981200"/>
            <a:ext cx="248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2209800"/>
            <a:ext cx="1905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Up to six options will be displayed on the Option menu.</a:t>
            </a:r>
          </a:p>
          <a:p>
            <a:r>
              <a:rPr lang="en-US" dirty="0" smtClean="0"/>
              <a:t>If there are more than six options pushing the </a:t>
            </a:r>
            <a:r>
              <a:rPr lang="en-US" b="1" dirty="0" smtClean="0"/>
              <a:t>More button will show the rest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9400" y="59436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Click the </a:t>
            </a:r>
            <a:r>
              <a:rPr lang="en-US" b="1" dirty="0" smtClean="0"/>
              <a:t>More button to see additional options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5943600"/>
            <a:ext cx="2742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Additional choices of the Option menu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438400" y="4648200"/>
            <a:ext cx="28194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495800" y="5638800"/>
            <a:ext cx="5334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29200" y="5181600"/>
            <a:ext cx="838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Example 1: Using a Context Menu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view could have an associated </a:t>
            </a:r>
          </a:p>
          <a:p>
            <a:r>
              <a:rPr lang="en-US" dirty="0" smtClean="0"/>
              <a:t>Context Menu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5908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371600"/>
            <a:ext cx="279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743200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267200" y="5715000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Long-press a textbox to invoke its Context Menu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62400" y="2971800"/>
            <a:ext cx="838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657600"/>
            <a:ext cx="220980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 1: Using Option and Context Menu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The app shows two text boxes. Menus are used to change text’s size, color, and style.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0"/>
            <a:ext cx="6858000" cy="435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1: Using Option and Context Menu</a:t>
            </a:r>
          </a:p>
          <a:p>
            <a:pPr>
              <a:buNone/>
            </a:pPr>
            <a:r>
              <a:rPr lang="en-US" sz="2000" dirty="0" smtClean="0"/>
              <a:t>	The app shows two text boxes. Menus are used to change text’s size, color, and style.</a:t>
            </a:r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725" y="2362200"/>
            <a:ext cx="7153275" cy="42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1: Using Option and Context Menu</a:t>
            </a:r>
          </a:p>
          <a:p>
            <a:pPr>
              <a:buNone/>
            </a:pPr>
            <a:r>
              <a:rPr lang="en-US" sz="2000" dirty="0" smtClean="0"/>
              <a:t>	The app shows two text boxes. Menus are used to change text’s size, color, and style.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1" y="2362200"/>
            <a:ext cx="5867400" cy="43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Example 1: Using Option and Context Menu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The app shows two text boxes. Menus are used to change text’s size, color, and style.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93808"/>
            <a:ext cx="5105400" cy="456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1: Using Option and Context Menu</a:t>
            </a:r>
          </a:p>
          <a:p>
            <a:pPr>
              <a:buNone/>
            </a:pPr>
            <a:r>
              <a:rPr lang="en-US" sz="2400" dirty="0" smtClean="0"/>
              <a:t>	The app shows two text boxes. Menus are used to change text’s size, color, and style.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276600"/>
            <a:ext cx="603569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Example 1: Using Option and Context Menu</a:t>
            </a:r>
          </a:p>
          <a:p>
            <a:pPr>
              <a:buNone/>
            </a:pPr>
            <a:r>
              <a:rPr lang="en-US" sz="1800" dirty="0" smtClean="0"/>
              <a:t>	The app shows two text boxes. Menus are used to change text’s size, color, and style.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32245"/>
            <a:ext cx="6629400" cy="492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Example 1: Using Option and Context Menu</a:t>
            </a:r>
          </a:p>
          <a:p>
            <a:pPr>
              <a:buNone/>
            </a:pPr>
            <a:r>
              <a:rPr lang="en-US" sz="2000" dirty="0" smtClean="0"/>
              <a:t>	The app shows two text boxes. Menus are used to change text’s size, color, and style.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81438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 2: Enhancing Option/Context Menu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9" y="1981200"/>
            <a:ext cx="54148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352800"/>
            <a:ext cx="2057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1828800"/>
            <a:ext cx="281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This extension of the previous example adds </a:t>
            </a:r>
            <a:r>
              <a:rPr lang="en-US" sz="1600" b="1" dirty="0" smtClean="0"/>
              <a:t>icons </a:t>
            </a:r>
            <a:r>
              <a:rPr lang="en-US" sz="1600" b="1" smtClean="0"/>
              <a:t>and links to </a:t>
            </a:r>
            <a:r>
              <a:rPr lang="en-US" sz="1600" b="1" dirty="0" smtClean="0"/>
              <a:t>the Option Menu entries, as well as a sub-menu list tied to one the option menu buttons.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743200" y="5029200"/>
            <a:ext cx="14478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486400" y="4572000"/>
            <a:ext cx="990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562600" y="4572000"/>
            <a:ext cx="14478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429000" y="60198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Click on </a:t>
            </a:r>
            <a:r>
              <a:rPr lang="en-US" b="1" dirty="0" err="1" smtClean="0"/>
              <a:t>SubMenu</a:t>
            </a:r>
            <a:r>
              <a:rPr lang="en-US" b="1" dirty="0" smtClean="0"/>
              <a:t> to see additional options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ContextMenu</a:t>
            </a:r>
            <a:endParaRPr lang="en-US" dirty="0" smtClean="0"/>
          </a:p>
          <a:p>
            <a:r>
              <a:rPr lang="en-US" dirty="0" err="1" smtClean="0"/>
              <a:t>OptionMenu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 2: Enhancing Option/Context Menu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extension of the previous example adds </a:t>
            </a:r>
            <a:r>
              <a:rPr lang="en-US" b="1" dirty="0" smtClean="0"/>
              <a:t>icons and </a:t>
            </a:r>
            <a:r>
              <a:rPr lang="en-US" b="1" dirty="0" err="1" smtClean="0"/>
              <a:t>linksto</a:t>
            </a:r>
            <a:r>
              <a:rPr lang="en-US" b="1" dirty="0" smtClean="0"/>
              <a:t> the Option Menu entries, as well as a sub-menu list tied to one the option menu buttons.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05000"/>
            <a:ext cx="3200400" cy="47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590800"/>
            <a:ext cx="2599544" cy="377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 2: Enhancing Option/Context Menu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553200" y="533400"/>
            <a:ext cx="2362200" cy="8617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600" dirty="0" smtClean="0"/>
              <a:t>Replace the method </a:t>
            </a:r>
          </a:p>
          <a:p>
            <a:r>
              <a:rPr lang="en-US" sz="1600" b="1" dirty="0" err="1" smtClean="0"/>
              <a:t>populateMyFirstMenu</a:t>
            </a:r>
            <a:endParaRPr lang="en-US" sz="1600" b="1" dirty="0" smtClean="0"/>
          </a:p>
          <a:p>
            <a:r>
              <a:rPr lang="en-US" sz="1600" dirty="0" smtClean="0"/>
              <a:t>with the following code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14525"/>
            <a:ext cx="81057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Example 2: Enhancing Option/Context Menu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283" y="1828800"/>
            <a:ext cx="8786597" cy="460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00800" y="228600"/>
            <a:ext cx="251460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600" i="1" dirty="0" smtClean="0"/>
              <a:t>Continuation…</a:t>
            </a:r>
          </a:p>
          <a:p>
            <a:r>
              <a:rPr lang="en-US" sz="1600" dirty="0" smtClean="0"/>
              <a:t>Replace the method </a:t>
            </a:r>
          </a:p>
          <a:p>
            <a:r>
              <a:rPr lang="en-US" sz="1600" b="1" dirty="0" err="1" smtClean="0"/>
              <a:t>populateMyFirstMenu</a:t>
            </a:r>
            <a:endParaRPr lang="en-US" sz="1600" b="1" dirty="0" smtClean="0"/>
          </a:p>
          <a:p>
            <a:r>
              <a:rPr lang="en-US" sz="1600" dirty="0" smtClean="0"/>
              <a:t>with the following code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2: Enhancing Option/Context Menu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86010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400800" y="228600"/>
            <a:ext cx="251460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600" i="1" dirty="0" smtClean="0"/>
              <a:t>Continuation…</a:t>
            </a:r>
          </a:p>
          <a:p>
            <a:r>
              <a:rPr lang="en-US" sz="1600" dirty="0" smtClean="0"/>
              <a:t>Replace the method </a:t>
            </a:r>
          </a:p>
          <a:p>
            <a:r>
              <a:rPr lang="en-US" sz="1600" b="1" dirty="0" err="1" smtClean="0"/>
              <a:t>applyMenuOption</a:t>
            </a:r>
            <a:endParaRPr lang="en-US" sz="1600" b="1" dirty="0" smtClean="0"/>
          </a:p>
          <a:p>
            <a:r>
              <a:rPr lang="en-US" sz="1600" dirty="0" smtClean="0"/>
              <a:t>with the following code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2: Enhancing Option/Context Menu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0"/>
            <a:ext cx="7172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00800" y="228600"/>
            <a:ext cx="2514600" cy="135421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600" i="1" dirty="0" smtClean="0"/>
              <a:t>Continuation…</a:t>
            </a:r>
          </a:p>
          <a:p>
            <a:r>
              <a:rPr lang="en-US" sz="1600" dirty="0" smtClean="0"/>
              <a:t>Replace the method </a:t>
            </a:r>
          </a:p>
          <a:p>
            <a:r>
              <a:rPr lang="en-US" sz="1600" b="1" dirty="0" err="1" smtClean="0"/>
              <a:t>applyMenuOption</a:t>
            </a:r>
            <a:endParaRPr lang="en-US" sz="1600" b="1" dirty="0" smtClean="0"/>
          </a:p>
          <a:p>
            <a:r>
              <a:rPr lang="en-US" sz="1600" dirty="0" smtClean="0"/>
              <a:t>with the following code</a:t>
            </a:r>
          </a:p>
          <a:p>
            <a:r>
              <a:rPr lang="en-US" sz="1600" dirty="0" smtClean="0"/>
              <a:t>Same as before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Comments on Creating Submenus</a:t>
            </a:r>
          </a:p>
          <a:p>
            <a:r>
              <a:rPr lang="en-US" sz="2800" dirty="0" smtClean="0"/>
              <a:t>Submenus are displayed as regular </a:t>
            </a:r>
            <a:r>
              <a:rPr lang="en-US" sz="2800" i="1" dirty="0" smtClean="0"/>
              <a:t>Menus Items. When selected they just display more options. </a:t>
            </a:r>
          </a:p>
          <a:p>
            <a:r>
              <a:rPr lang="en-US" sz="2800" dirty="0" smtClean="0"/>
              <a:t>To avoid cluttered UIs, submenus are not displayed using three-like structure, instead they appear as a simple </a:t>
            </a:r>
            <a:r>
              <a:rPr lang="en-US" sz="2800" i="1" dirty="0" smtClean="0"/>
              <a:t>floating window presenting a list of items.</a:t>
            </a:r>
          </a:p>
          <a:p>
            <a:r>
              <a:rPr lang="en-US" sz="2800" dirty="0" smtClean="0"/>
              <a:t>Android does not support nested submenus.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b="1" dirty="0" smtClean="0"/>
              <a:t>Comments on Creating Submenus</a:t>
            </a:r>
          </a:p>
          <a:p>
            <a:pPr>
              <a:buNone/>
            </a:pPr>
            <a:r>
              <a:rPr lang="en-US" sz="2000" b="1" dirty="0" smtClean="0"/>
              <a:t>	Example: </a:t>
            </a:r>
          </a:p>
          <a:p>
            <a:pPr>
              <a:buNone/>
            </a:pPr>
            <a:r>
              <a:rPr lang="en-US" sz="2000" dirty="0" smtClean="0"/>
              <a:t>	Extend previous example by adding a fifth entry to the existing menu list. The new entry is of the </a:t>
            </a:r>
            <a:r>
              <a:rPr lang="en-US" sz="2000" i="1" dirty="0" err="1" smtClean="0"/>
              <a:t>SubMenutype</a:t>
            </a:r>
            <a:r>
              <a:rPr lang="en-US" sz="2000" i="1" dirty="0" smtClean="0"/>
              <a:t>. It should offer three options of its own.</a:t>
            </a: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Note: add this code to the end of the: </a:t>
            </a:r>
            <a:r>
              <a:rPr lang="en-US" sz="2000" b="1" dirty="0" err="1" smtClean="0"/>
              <a:t>onCreateOptionsMenu</a:t>
            </a:r>
            <a:r>
              <a:rPr lang="en-US" sz="2000" b="1" dirty="0" smtClean="0"/>
              <a:t>(…)method.</a:t>
            </a:r>
            <a:endParaRPr lang="en-US" sz="20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" y="3200400"/>
            <a:ext cx="851008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3: Using Option/Context Menu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133600"/>
            <a:ext cx="24955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066800"/>
            <a:ext cx="284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38200" y="2209800"/>
            <a:ext cx="213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Observe how the selection made from the Menu changes the </a:t>
            </a:r>
            <a:r>
              <a:rPr lang="en-US" b="1" dirty="0" smtClean="0"/>
              <a:t>inter-row spacing of the </a:t>
            </a:r>
            <a:r>
              <a:rPr lang="en-US" b="1" dirty="0" err="1" smtClean="0"/>
              <a:t>ListView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434340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Click on </a:t>
            </a:r>
            <a:r>
              <a:rPr lang="en-US" b="1" dirty="0" smtClean="0"/>
              <a:t>Menu to see spacing options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5562600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After choosing option:</a:t>
            </a:r>
          </a:p>
          <a:p>
            <a:r>
              <a:rPr lang="en-US" sz="1600" b="1" dirty="0" smtClean="0"/>
              <a:t>24 Pixels</a:t>
            </a:r>
          </a:p>
          <a:p>
            <a:r>
              <a:rPr lang="en-US" sz="1600" dirty="0" smtClean="0"/>
              <a:t>of row separation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Example 3: Using Option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905000"/>
            <a:ext cx="24955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066800"/>
            <a:ext cx="279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19800" y="5562600"/>
            <a:ext cx="2362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After choosing option:</a:t>
            </a:r>
          </a:p>
          <a:p>
            <a:r>
              <a:rPr lang="en-US" sz="1600" b="1" dirty="0" smtClean="0"/>
              <a:t>More</a:t>
            </a:r>
          </a:p>
          <a:p>
            <a:r>
              <a:rPr lang="en-US" sz="1600" dirty="0" smtClean="0"/>
              <a:t>a new menu is shown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838200" y="4724400"/>
            <a:ext cx="175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Click on </a:t>
            </a:r>
            <a:r>
              <a:rPr lang="en-US" b="1" dirty="0" smtClean="0"/>
              <a:t>Menu to see spacing options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38400" y="4876800"/>
            <a:ext cx="7620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3: Using a Context Menu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057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6858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553200" y="5638800"/>
            <a:ext cx="1905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Choices listed in a floating </a:t>
            </a:r>
          </a:p>
          <a:p>
            <a:r>
              <a:rPr lang="en-US" sz="1600" dirty="0" err="1" smtClean="0"/>
              <a:t>ListView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57200" y="3429000"/>
            <a:ext cx="16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Tap &amp; Hold</a:t>
            </a:r>
          </a:p>
          <a:p>
            <a:r>
              <a:rPr lang="en-US" dirty="0" smtClean="0"/>
              <a:t>any row to bring</a:t>
            </a:r>
          </a:p>
          <a:p>
            <a:r>
              <a:rPr lang="en-US" dirty="0" smtClean="0"/>
              <a:t>Context Menu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790700" y="3924300"/>
            <a:ext cx="9144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Menus </a:t>
            </a:r>
            <a:r>
              <a:rPr lang="en-US" dirty="0" smtClean="0"/>
              <a:t>is not consuming </a:t>
            </a:r>
            <a:r>
              <a:rPr lang="en-US" dirty="0" smtClean="0"/>
              <a:t>‘much’ view space. </a:t>
            </a:r>
          </a:p>
          <a:p>
            <a:pPr>
              <a:buNone/>
            </a:pPr>
            <a:r>
              <a:rPr lang="en-US" dirty="0" smtClean="0"/>
              <a:t>	Android provides two types of menu known as: </a:t>
            </a:r>
            <a:r>
              <a:rPr lang="en-US" b="1" dirty="0" smtClean="0">
                <a:solidFill>
                  <a:srgbClr val="0070C0"/>
                </a:solidFill>
              </a:rPr>
              <a:t>options menu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context menu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i="1" dirty="0" smtClean="0">
                <a:solidFill>
                  <a:srgbClr val="0070C0"/>
                </a:solidFill>
              </a:rPr>
              <a:t>options menu </a:t>
            </a:r>
            <a:r>
              <a:rPr lang="en-US" dirty="0" smtClean="0"/>
              <a:t>is triggered by pressing the hardware </a:t>
            </a:r>
            <a:r>
              <a:rPr lang="en-US" b="1" dirty="0" smtClean="0">
                <a:solidFill>
                  <a:srgbClr val="0070C0"/>
                </a:solidFill>
              </a:rPr>
              <a:t>Menu</a:t>
            </a:r>
            <a:r>
              <a:rPr lang="en-US" b="1" dirty="0" smtClean="0"/>
              <a:t> </a:t>
            </a:r>
            <a:r>
              <a:rPr lang="en-US" dirty="0" smtClean="0"/>
              <a:t>button on the device, while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i="1" dirty="0" smtClean="0">
                <a:solidFill>
                  <a:srgbClr val="0070C0"/>
                </a:solidFill>
              </a:rPr>
              <a:t>context menu </a:t>
            </a:r>
            <a:r>
              <a:rPr lang="en-US" dirty="0" smtClean="0"/>
              <a:t>is raised by a </a:t>
            </a:r>
            <a:r>
              <a:rPr lang="en-US" i="1" dirty="0" smtClean="0"/>
              <a:t>tap-and-hold </a:t>
            </a:r>
            <a:r>
              <a:rPr lang="en-US" dirty="0" smtClean="0"/>
              <a:t>on the widget associated to the menu.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Example 3: Creating an Option &amp; Context Menu </a:t>
            </a:r>
            <a:endParaRPr lang="en-US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75628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3: Creating an Option &amp; Context Menu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90800"/>
            <a:ext cx="4038600" cy="259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3: Creating an Option &amp; Context Menu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0"/>
            <a:ext cx="77152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Example 3: Creating an Option &amp; Context Menu 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6629400" cy="4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3: Creating an Option &amp; Context Menu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0"/>
            <a:ext cx="660963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3: Creating an Option &amp; Context Menu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62200"/>
            <a:ext cx="6076304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Example 3: Creating an Option &amp; Context Menu 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57400"/>
            <a:ext cx="8077200" cy="438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3: Creating an Option &amp; Context Menu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133600"/>
            <a:ext cx="557463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Example 3: Creating an Option &amp; Context Menu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09800"/>
            <a:ext cx="492173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Example 4: Another App Using Menus that include Icons &amp; Text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057400"/>
            <a:ext cx="2971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057400"/>
            <a:ext cx="21717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2286000"/>
            <a:ext cx="281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is a simple application designed around a </a:t>
            </a:r>
            <a:r>
              <a:rPr lang="en-US" dirty="0" err="1" smtClean="0"/>
              <a:t>TableLayout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1. The </a:t>
            </a:r>
            <a:r>
              <a:rPr lang="en-US" b="1" dirty="0" smtClean="0"/>
              <a:t>first row shows a summary of the data collected from the screen. </a:t>
            </a:r>
          </a:p>
          <a:p>
            <a:r>
              <a:rPr lang="en-US" dirty="0" smtClean="0"/>
              <a:t>2. The </a:t>
            </a:r>
            <a:r>
              <a:rPr lang="en-US" b="1" dirty="0" smtClean="0"/>
              <a:t>second row exposes a </a:t>
            </a:r>
            <a:r>
              <a:rPr lang="en-US" b="1" dirty="0" err="1" smtClean="0"/>
              <a:t>RadioGroupand</a:t>
            </a:r>
            <a:r>
              <a:rPr lang="en-US" b="1" dirty="0" smtClean="0"/>
              <a:t> a </a:t>
            </a:r>
            <a:r>
              <a:rPr lang="en-US" b="1" dirty="0" err="1" smtClean="0"/>
              <a:t>textBox</a:t>
            </a:r>
            <a:r>
              <a:rPr lang="en-US" b="1" dirty="0" smtClean="0"/>
              <a:t>. </a:t>
            </a:r>
          </a:p>
          <a:p>
            <a:r>
              <a:rPr lang="en-US" dirty="0" smtClean="0"/>
              <a:t>3. The </a:t>
            </a:r>
            <a:r>
              <a:rPr lang="en-US" b="1" dirty="0" smtClean="0"/>
              <a:t>third row shows a list of the calls made to the option and context menus.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791200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This Option Menu shows its options using text &amp; icons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5562600"/>
            <a:ext cx="9906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2400" b="1" dirty="0" smtClean="0"/>
              <a:t>Example</a:t>
            </a:r>
            <a:r>
              <a:rPr lang="en-US" sz="2400" dirty="0" smtClean="0"/>
              <a:t>: Using an </a:t>
            </a:r>
            <a:r>
              <a:rPr lang="en-US" sz="2400" b="1" i="1" dirty="0" smtClean="0"/>
              <a:t>option menu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981200"/>
            <a:ext cx="2667000" cy="321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905000"/>
            <a:ext cx="228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2400" y="3352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Options available   in this context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4419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 Menu Button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5334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max of six   entries per menu. Excess will be displayed as part of the </a:t>
            </a:r>
            <a:r>
              <a:rPr lang="en-US" b="1" dirty="0" smtClean="0"/>
              <a:t>More </a:t>
            </a:r>
            <a:r>
              <a:rPr lang="en-US" dirty="0" smtClean="0"/>
              <a:t>option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Example 4: Another App Using Menus that include Icons &amp; Text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438400"/>
            <a:ext cx="2157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Application’s Layout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057400"/>
            <a:ext cx="269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999" y="3581400"/>
            <a:ext cx="384717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Example 4: Another App Using Menus that include Icons &amp; Text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133600"/>
            <a:ext cx="269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981199"/>
            <a:ext cx="4119979" cy="484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2590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Application’s Layout.</a:t>
            </a:r>
          </a:p>
          <a:p>
            <a:r>
              <a:rPr lang="en-US" b="1" dirty="0" smtClean="0"/>
              <a:t>Hierarchy 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71600"/>
            <a:ext cx="664626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1600"/>
            <a:ext cx="60483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63010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758206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Example 4. Menu Using Icons &amp; Text</a:t>
            </a:r>
          </a:p>
          <a:p>
            <a:pPr>
              <a:buNone/>
            </a:pPr>
            <a:r>
              <a:rPr lang="en-US" sz="2000" dirty="0" smtClean="0"/>
              <a:t>	This custom layout (</a:t>
            </a:r>
            <a:r>
              <a:rPr lang="en-US" sz="2000" i="1" dirty="0" smtClean="0"/>
              <a:t>main1.xml) is used to show the </a:t>
            </a:r>
            <a:r>
              <a:rPr lang="en-US" sz="2000" b="1" i="1" dirty="0" err="1" smtClean="0"/>
              <a:t>ListView</a:t>
            </a:r>
            <a:r>
              <a:rPr lang="en-US" sz="2000" b="1" i="1" dirty="0" smtClean="0"/>
              <a:t> rows  </a:t>
            </a:r>
            <a:r>
              <a:rPr lang="en-US" sz="2000" dirty="0" smtClean="0"/>
              <a:t>(shown as red rows –big font )</a:t>
            </a:r>
            <a:endParaRPr lang="en-US" sz="2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3200"/>
            <a:ext cx="59150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438400"/>
            <a:ext cx="264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Example 4. Menu Using Icons &amp; Text</a:t>
            </a:r>
          </a:p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8800"/>
            <a:ext cx="8001000" cy="485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Example 4. Menu Using Icons &amp; Text</a:t>
            </a:r>
          </a:p>
          <a:p>
            <a:endParaRPr lang="en-US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882319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400" b="1" dirty="0" smtClean="0"/>
              <a:t>Example 4. Menu Using Icons &amp; Text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8915400" cy="49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Using an </a:t>
            </a:r>
            <a:r>
              <a:rPr lang="en-US" b="1" i="1" dirty="0" smtClean="0"/>
              <a:t>option menu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09800"/>
            <a:ext cx="5029200" cy="369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3886200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Available </a:t>
            </a:r>
          </a:p>
          <a:p>
            <a:r>
              <a:rPr lang="en-US" dirty="0" smtClean="0"/>
              <a:t>Options in </a:t>
            </a:r>
          </a:p>
          <a:p>
            <a:r>
              <a:rPr lang="en-US" dirty="0" smtClean="0"/>
              <a:t>this context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" y="4876800"/>
            <a:ext cx="12192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43800" y="21336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Press </a:t>
            </a:r>
            <a:r>
              <a:rPr lang="en-US" b="1" dirty="0" smtClean="0"/>
              <a:t>Menu </a:t>
            </a:r>
          </a:p>
          <a:p>
            <a:r>
              <a:rPr lang="en-US" dirty="0" smtClean="0"/>
              <a:t>button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943600" y="2819400"/>
            <a:ext cx="19812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Example 4. Menu Using Icons &amp; Text</a:t>
            </a:r>
          </a:p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81547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Example 4. Menu Using Icons &amp; Text</a:t>
            </a:r>
          </a:p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81694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</a:t>
            </a:r>
            <a:br>
              <a:rPr lang="en-US" dirty="0" smtClean="0"/>
            </a:br>
            <a:r>
              <a:rPr lang="en-US" sz="3600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Example 4. Menu Using Icons &amp; Text</a:t>
            </a:r>
          </a:p>
          <a:p>
            <a:endParaRPr lang="en-US" sz="28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05000"/>
            <a:ext cx="6781800" cy="456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Comments on Creating Submenus</a:t>
            </a:r>
          </a:p>
          <a:p>
            <a:pPr>
              <a:buNone/>
            </a:pPr>
            <a:r>
              <a:rPr lang="en-US" sz="2000" b="1" dirty="0" smtClean="0"/>
              <a:t>	Example: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800" dirty="0" smtClean="0"/>
              <a:t>Extend previous example by adding a fifth entry to the existing menu list. The new entry is of the </a:t>
            </a:r>
            <a:r>
              <a:rPr lang="en-US" sz="1800" i="1" dirty="0" err="1" smtClean="0"/>
              <a:t>SubMenutype</a:t>
            </a:r>
            <a:r>
              <a:rPr lang="en-US" sz="1800" i="1" dirty="0" smtClean="0"/>
              <a:t>. It should offer three options of its own.</a:t>
            </a:r>
            <a:endParaRPr lang="en-US" sz="2000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432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6670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676400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:</a:t>
            </a:r>
            <a:endParaRPr lang="en-US" sz="2000" dirty="0" smtClean="0"/>
          </a:p>
          <a:p>
            <a:r>
              <a:rPr lang="en-US" sz="2000" dirty="0" smtClean="0"/>
              <a:t>Dealing with SMS (text-messages) by using the built-in </a:t>
            </a:r>
            <a:r>
              <a:rPr lang="en-US" sz="2000" i="1" dirty="0" smtClean="0"/>
              <a:t>Messaging </a:t>
            </a:r>
            <a:r>
              <a:rPr lang="en-US" sz="2000" dirty="0" smtClean="0"/>
              <a:t>app’s</a:t>
            </a:r>
          </a:p>
          <a:p>
            <a:r>
              <a:rPr lang="en-US" sz="2000" b="1" i="1" dirty="0" smtClean="0"/>
              <a:t>context menu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800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Tap-&amp;-Hold</a:t>
            </a:r>
          </a:p>
          <a:p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00200"/>
            <a:ext cx="59626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2800" b="1" dirty="0" smtClean="0"/>
              <a:t>Comments on Creating Context Menu </a:t>
            </a:r>
            <a:endParaRPr lang="en-US" b="1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Indicate which widget(s) on your activity have context menus. To do this, call 	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err="1" smtClean="0">
                <a:solidFill>
                  <a:srgbClr val="0070C0"/>
                </a:solidFill>
              </a:rPr>
              <a:t>registerForContextMenu</a:t>
            </a:r>
            <a:r>
              <a:rPr lang="en-US" sz="2400" b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</a:rPr>
              <a:t>theWidget</a:t>
            </a:r>
            <a:r>
              <a:rPr lang="en-US" sz="2400" b="1" i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400" dirty="0" smtClean="0"/>
              <a:t>supplying the View that is the widget needing a context menu.</a:t>
            </a:r>
          </a:p>
          <a:p>
            <a:pPr>
              <a:buNone/>
            </a:pPr>
            <a:r>
              <a:rPr lang="en-US" sz="2400" dirty="0" smtClean="0"/>
              <a:t>	Implement </a:t>
            </a:r>
            <a:r>
              <a:rPr lang="en-US" sz="2400" b="1" dirty="0" err="1" smtClean="0">
                <a:solidFill>
                  <a:srgbClr val="0070C0"/>
                </a:solidFill>
              </a:rPr>
              <a:t>onCreateContextMenu</a:t>
            </a:r>
            <a:r>
              <a:rPr lang="en-US" sz="2400" b="1" dirty="0" smtClean="0">
                <a:solidFill>
                  <a:srgbClr val="0070C0"/>
                </a:solidFill>
              </a:rPr>
              <a:t>(…)</a:t>
            </a:r>
            <a:endParaRPr lang="en-US" sz="2400" i="1" dirty="0" smtClean="0"/>
          </a:p>
          <a:p>
            <a:r>
              <a:rPr lang="en-US" sz="2400" dirty="0" smtClean="0"/>
              <a:t>To find out when a context menu choice was chosen, implement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onContextItemSelected</a:t>
            </a:r>
            <a:r>
              <a:rPr lang="en-US" sz="2400" b="1" i="1" dirty="0" smtClean="0">
                <a:solidFill>
                  <a:srgbClr val="0070C0"/>
                </a:solidFill>
              </a:rPr>
              <a:t>() </a:t>
            </a:r>
            <a:r>
              <a:rPr lang="en-US" sz="2400" i="1" dirty="0" smtClean="0"/>
              <a:t>on the activity.</a:t>
            </a:r>
          </a:p>
          <a:p>
            <a:pPr>
              <a:buNone/>
            </a:pPr>
            <a:endParaRPr lang="en-US" sz="1800" i="1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Comments on Creating Option Menu </a:t>
            </a:r>
            <a:endParaRPr lang="en-US" b="1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dirty="0" smtClean="0"/>
              <a:t>Pressing the hardware </a:t>
            </a:r>
            <a:r>
              <a:rPr lang="en-US" b="1" dirty="0" smtClean="0">
                <a:solidFill>
                  <a:srgbClr val="0070C0"/>
                </a:solidFill>
              </a:rPr>
              <a:t>Menu</a:t>
            </a:r>
            <a:r>
              <a:rPr lang="en-US" b="1" dirty="0" smtClean="0"/>
              <a:t> </a:t>
            </a:r>
            <a:r>
              <a:rPr lang="en-US" dirty="0" smtClean="0"/>
              <a:t>button on the device.</a:t>
            </a:r>
          </a:p>
          <a:p>
            <a:pPr>
              <a:buNone/>
            </a:pPr>
            <a:r>
              <a:rPr lang="en-US" dirty="0" smtClean="0"/>
              <a:t>	Implement </a:t>
            </a:r>
            <a:r>
              <a:rPr lang="en-US" b="1" dirty="0" err="1" smtClean="0">
                <a:solidFill>
                  <a:srgbClr val="0070C0"/>
                </a:solidFill>
              </a:rPr>
              <a:t>onCreateOptionMenu</a:t>
            </a:r>
            <a:r>
              <a:rPr lang="en-US" b="1" dirty="0" smtClean="0">
                <a:solidFill>
                  <a:srgbClr val="0070C0"/>
                </a:solidFill>
              </a:rPr>
              <a:t>(…)</a:t>
            </a:r>
            <a:endParaRPr lang="en-US" i="1" dirty="0" smtClean="0"/>
          </a:p>
          <a:p>
            <a:r>
              <a:rPr lang="en-US" dirty="0" smtClean="0"/>
              <a:t>To find out when a option menu choice was chosen, implement </a:t>
            </a:r>
            <a:r>
              <a:rPr lang="en-US" b="1" i="1" dirty="0" err="1" smtClean="0">
                <a:solidFill>
                  <a:srgbClr val="0070C0"/>
                </a:solidFill>
              </a:rPr>
              <a:t>onOptionItemSelected</a:t>
            </a:r>
            <a:r>
              <a:rPr lang="en-US" b="1" i="1" dirty="0" smtClean="0">
                <a:solidFill>
                  <a:srgbClr val="0070C0"/>
                </a:solidFill>
              </a:rPr>
              <a:t>() </a:t>
            </a:r>
            <a:r>
              <a:rPr lang="en-US" i="1" dirty="0" smtClean="0"/>
              <a:t>on the activity.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Menus</a:t>
            </a:r>
            <a:br>
              <a:rPr lang="en-US" dirty="0" smtClean="0"/>
            </a:br>
            <a:r>
              <a:rPr lang="en-US" sz="3600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Example 1</a:t>
            </a:r>
            <a:r>
              <a:rPr lang="en-US" sz="2400" dirty="0" smtClean="0"/>
              <a:t>: Using an </a:t>
            </a:r>
            <a:r>
              <a:rPr lang="en-US" sz="2400" b="1" dirty="0" smtClean="0"/>
              <a:t>Option Menu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0574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057400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2286000"/>
            <a:ext cx="167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this application the Option menu offers a way of changing the text size (on both </a:t>
            </a:r>
            <a:r>
              <a:rPr lang="en-US" sz="1600" dirty="0" err="1" smtClean="0"/>
              <a:t>EditText</a:t>
            </a:r>
            <a:r>
              <a:rPr lang="en-US" sz="1600" dirty="0" smtClean="0"/>
              <a:t> boxes)</a:t>
            </a:r>
          </a:p>
          <a:p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4343400"/>
            <a:ext cx="144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Click on </a:t>
            </a:r>
            <a:r>
              <a:rPr lang="en-US" b="1" dirty="0" err="1" smtClean="0"/>
              <a:t>Menubutton</a:t>
            </a:r>
            <a:r>
              <a:rPr lang="en-US" b="1" dirty="0" smtClean="0"/>
              <a:t> to see size options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81600" y="60198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After choosing option:</a:t>
            </a:r>
          </a:p>
          <a:p>
            <a:r>
              <a:rPr lang="en-US" b="1" dirty="0" smtClean="0"/>
              <a:t>50 points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4800600"/>
            <a:ext cx="28194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71600" y="5257800"/>
            <a:ext cx="838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Politeknik Elektronika Negeri Surabaya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1151</Words>
  <Application>Microsoft Office PowerPoint</Application>
  <PresentationFormat>On-screen Show (4:3)</PresentationFormat>
  <Paragraphs>368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Android Using Menus</vt:lpstr>
      <vt:lpstr>Outline</vt:lpstr>
      <vt:lpstr>Using Menus</vt:lpstr>
      <vt:lpstr>Using Menus</vt:lpstr>
      <vt:lpstr>Using Menus</vt:lpstr>
      <vt:lpstr>Using Menus</vt:lpstr>
      <vt:lpstr>Using Menus</vt:lpstr>
      <vt:lpstr>Using Menus</vt:lpstr>
      <vt:lpstr>Using Menus Example 1</vt:lpstr>
      <vt:lpstr>Using Menus Example 1</vt:lpstr>
      <vt:lpstr>Using Menus Example 1</vt:lpstr>
      <vt:lpstr>Using Menus Example 1</vt:lpstr>
      <vt:lpstr>Using Menus Example 1</vt:lpstr>
      <vt:lpstr>Using Menus Example 1</vt:lpstr>
      <vt:lpstr>Using Menus Example 1</vt:lpstr>
      <vt:lpstr>Using Menus Example 1</vt:lpstr>
      <vt:lpstr>Using Menus Example 1</vt:lpstr>
      <vt:lpstr>Using Menus Example 1</vt:lpstr>
      <vt:lpstr>Using Menu Example 2</vt:lpstr>
      <vt:lpstr>Using Menu Example 2</vt:lpstr>
      <vt:lpstr>Using Menu Example 2</vt:lpstr>
      <vt:lpstr>Using Menu Example 2</vt:lpstr>
      <vt:lpstr>Using Menu Example 2</vt:lpstr>
      <vt:lpstr>Using Menu Example 2</vt:lpstr>
      <vt:lpstr>Using Menu</vt:lpstr>
      <vt:lpstr>Using Menu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3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 Example 4</vt:lpstr>
      <vt:lpstr>Using Menu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Using Menus</dc:title>
  <dc:creator/>
  <cp:lastModifiedBy>yuli</cp:lastModifiedBy>
  <cp:revision>119</cp:revision>
  <dcterms:created xsi:type="dcterms:W3CDTF">2006-08-16T00:00:00Z</dcterms:created>
  <dcterms:modified xsi:type="dcterms:W3CDTF">2011-10-08T03:32:29Z</dcterms:modified>
</cp:coreProperties>
</file>