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0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2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8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9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3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5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4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3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31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8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182B5-E078-43CA-A71A-E5C2B2A01D7F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39078-BF49-4BAF-8D49-66762FB9F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9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Kecerdasan</a:t>
            </a:r>
            <a:r>
              <a:rPr lang="en-US" dirty="0" smtClean="0"/>
              <a:t> </a:t>
            </a:r>
            <a:r>
              <a:rPr lang="en-US" dirty="0" err="1" smtClean="0"/>
              <a:t>Komputasional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Program </a:t>
            </a:r>
            <a:r>
              <a:rPr lang="en-US" dirty="0" err="1" smtClean="0"/>
              <a:t>D3</a:t>
            </a:r>
            <a:r>
              <a:rPr lang="en-US" dirty="0" smtClean="0"/>
              <a:t>/</a:t>
            </a:r>
            <a:r>
              <a:rPr lang="en-US" dirty="0" err="1" smtClean="0"/>
              <a:t>D4</a:t>
            </a:r>
            <a:r>
              <a:rPr lang="en-US" dirty="0" smtClean="0"/>
              <a:t> </a:t>
            </a:r>
            <a:r>
              <a:rPr lang="en-US" dirty="0" err="1" smtClean="0"/>
              <a:t>Reguler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77" y="54512"/>
            <a:ext cx="1065093" cy="101333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5730875"/>
            <a:ext cx="12192000" cy="1122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Politeknik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Elektronika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Negeri</a:t>
            </a:r>
            <a:r>
              <a:rPr lang="en-US" sz="2800" b="1" dirty="0" smtClean="0">
                <a:solidFill>
                  <a:schemeClr val="tx1"/>
                </a:solidFill>
              </a:rPr>
              <a:t> Surabaya</a:t>
            </a:r>
          </a:p>
        </p:txBody>
      </p:sp>
    </p:spTree>
    <p:extLst>
      <p:ext uri="{BB962C8B-B14F-4D97-AF65-F5344CB8AC3E}">
        <p14:creationId xmlns:p14="http://schemas.microsoft.com/office/powerpoint/2010/main" val="105803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</a:t>
            </a:r>
            <a:r>
              <a:rPr lang="en-US" dirty="0" err="1"/>
              <a:t>Atributes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693824"/>
              </p:ext>
            </p:extLst>
          </p:nvPr>
        </p:nvGraphicFramePr>
        <p:xfrm>
          <a:off x="1451022" y="1654324"/>
          <a:ext cx="9723484" cy="3460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1731"/>
                <a:gridCol w="7301753"/>
              </a:tblGrid>
              <a:tr h="31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Kode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VE201101 (teori) dan VE201102 (praktikum)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Nama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Kecerdasan Buatan (Artificial Intelligence)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sks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2 sks teori dan 1 sks praktikum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Durasi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2 jam/minggu (teori) dan 3 jam/minggu (praktkum)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Tipe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 dirty="0" smtClean="0">
                          <a:effectLst/>
                        </a:rPr>
                        <a:t>Mata </a:t>
                      </a:r>
                      <a:r>
                        <a:rPr lang="fi-FI" sz="2000" u="none" strike="noStrike" dirty="0">
                          <a:effectLst/>
                        </a:rPr>
                        <a:t>Kuliah Dasar 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Dosen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Dr. Tita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Karlita</a:t>
                      </a:r>
                      <a:r>
                        <a:rPr lang="en-US" sz="2000" u="none" strike="noStrike" dirty="0" smtClean="0">
                          <a:effectLst/>
                        </a:rPr>
                        <a:t>,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S.Kom</a:t>
                      </a:r>
                      <a:r>
                        <a:rPr lang="en-US" sz="2000" u="none" strike="noStrike" dirty="0" smtClean="0">
                          <a:effectLst/>
                        </a:rPr>
                        <a:t>.,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M.Kom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MK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Prasyarat</a:t>
                      </a:r>
                      <a:r>
                        <a:rPr lang="en-US" sz="2000" u="none" strike="noStrike" dirty="0" smtClean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Statistics </a:t>
                      </a:r>
                      <a:r>
                        <a:rPr lang="en-US" sz="2000" u="none" strike="noStrike" dirty="0">
                          <a:effectLst/>
                        </a:rPr>
                        <a:t>and </a:t>
                      </a:r>
                      <a:r>
                        <a:rPr lang="en-US" sz="2000" u="none" strike="noStrike" dirty="0" smtClean="0">
                          <a:effectLst/>
                        </a:rPr>
                        <a:t>Probabilistic </a:t>
                      </a:r>
                      <a:r>
                        <a:rPr lang="en-US" sz="2000" u="none" strike="noStrike" dirty="0">
                          <a:effectLst/>
                        </a:rPr>
                        <a:t>and Programming Languages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Media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Pembelajaran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Software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Jprolog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, C, </a:t>
                      </a:r>
                      <a:r>
                        <a:rPr lang="en-US" sz="2000" u="none" strike="noStrike" baseline="0" dirty="0" err="1" smtClean="0">
                          <a:effectLst/>
                        </a:rPr>
                        <a:t>Matlab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, Java, </a:t>
                      </a:r>
                      <a:r>
                        <a:rPr lang="en-US" sz="2000" u="none" strike="noStrike" baseline="0" dirty="0" err="1" smtClean="0">
                          <a:effectLst/>
                        </a:rPr>
                        <a:t>atau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effectLst/>
                        </a:rPr>
                        <a:t>Python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575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Hardware </a:t>
                      </a:r>
                      <a:r>
                        <a:rPr lang="en-US" sz="2000" u="none" strike="noStrike" dirty="0" smtClean="0">
                          <a:effectLst/>
                        </a:rPr>
                        <a:t>PC/Laptop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effectLst/>
                        </a:rPr>
                        <a:t>LCD </a:t>
                      </a:r>
                      <a:r>
                        <a:rPr lang="en-US" sz="2000" u="none" strike="noStrike" dirty="0">
                          <a:effectLst/>
                        </a:rPr>
                        <a:t>Projector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 smtClean="0">
                          <a:effectLst/>
                        </a:rPr>
                        <a:t>Asesmen</a:t>
                      </a:r>
                      <a:r>
                        <a:rPr lang="en-US" sz="2000" u="none" strike="noStrike" dirty="0" smtClean="0">
                          <a:effectLst/>
                        </a:rPr>
                        <a:t> (%)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 smtClean="0">
                          <a:effectLst/>
                        </a:rPr>
                        <a:t>TEORI</a:t>
                      </a:r>
                      <a:r>
                        <a:rPr lang="en-US" sz="2000" u="none" strike="noStrike" dirty="0" smtClean="0">
                          <a:effectLst/>
                        </a:rPr>
                        <a:t>: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UTS</a:t>
                      </a:r>
                      <a:r>
                        <a:rPr lang="en-US" sz="2000" u="none" strike="noStrike" dirty="0" smtClean="0">
                          <a:effectLst/>
                        </a:rPr>
                        <a:t> </a:t>
                      </a:r>
                      <a:r>
                        <a:rPr lang="en-US" sz="2000" u="none" strike="noStrike" dirty="0">
                          <a:effectLst/>
                        </a:rPr>
                        <a:t>(35 %), </a:t>
                      </a:r>
                      <a:r>
                        <a:rPr lang="en-US" sz="2000" u="none" strike="noStrike" dirty="0" err="1">
                          <a:effectLst/>
                        </a:rPr>
                        <a:t>UAS</a:t>
                      </a:r>
                      <a:r>
                        <a:rPr lang="en-US" sz="2000" u="none" strike="noStrike" dirty="0">
                          <a:effectLst/>
                        </a:rPr>
                        <a:t> (40 %), </a:t>
                      </a:r>
                      <a:r>
                        <a:rPr lang="en-US" sz="2000" u="none" strike="noStrike" dirty="0" err="1">
                          <a:effectLst/>
                        </a:rPr>
                        <a:t>Tugas</a:t>
                      </a:r>
                      <a:r>
                        <a:rPr lang="en-US" sz="2000" u="none" strike="noStrike" dirty="0">
                          <a:effectLst/>
                        </a:rPr>
                        <a:t> (25 </a:t>
                      </a:r>
                      <a:r>
                        <a:rPr lang="en-US" sz="2000" u="none" strike="noStrike" dirty="0" smtClean="0">
                          <a:effectLst/>
                        </a:rPr>
                        <a:t>%)</a:t>
                      </a:r>
                    </a:p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PRAKTIKUM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Tugas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F5F6-C308-48C7-B525-9CF60C3BBABF}" type="slidenum">
              <a:rPr lang="id-ID" smtClean="0"/>
              <a:pPr/>
              <a:t>2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326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6802"/>
            <a:ext cx="9365674" cy="10678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 smtClean="0">
                <a:solidFill>
                  <a:schemeClr val="tx1"/>
                </a:solidFill>
              </a:rPr>
              <a:t>Materi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377940"/>
            <a:ext cx="12192000" cy="4752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Politeknik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Elektronika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Negeri</a:t>
            </a:r>
            <a:r>
              <a:rPr lang="en-US" sz="2800" b="1" dirty="0" smtClean="0">
                <a:solidFill>
                  <a:schemeClr val="tx1"/>
                </a:solidFill>
              </a:rPr>
              <a:t> Surabaya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77" y="54512"/>
            <a:ext cx="1065093" cy="1013337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8187" y="1599026"/>
            <a:ext cx="6168868" cy="3860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-1: </a:t>
            </a:r>
            <a:r>
              <a:rPr lang="en-AU" sz="2000" dirty="0" err="1"/>
              <a:t>Pengenalan</a:t>
            </a:r>
            <a:r>
              <a:rPr lang="en-AU" sz="2000" dirty="0"/>
              <a:t> </a:t>
            </a:r>
            <a:r>
              <a:rPr lang="en-AU" sz="2000" dirty="0" err="1"/>
              <a:t>Kecerdasan</a:t>
            </a:r>
            <a:r>
              <a:rPr lang="en-AU" sz="2000" dirty="0"/>
              <a:t> </a:t>
            </a:r>
            <a:r>
              <a:rPr lang="en-AU" sz="2000" dirty="0" err="1"/>
              <a:t>Buatan</a:t>
            </a:r>
            <a:endParaRPr lang="en-US" sz="2000" dirty="0"/>
          </a:p>
          <a:p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-2: </a:t>
            </a:r>
            <a:r>
              <a:rPr lang="en-AU" sz="2000" dirty="0" err="1"/>
              <a:t>Representasi</a:t>
            </a:r>
            <a:r>
              <a:rPr lang="en-AU" sz="2000" dirty="0"/>
              <a:t> </a:t>
            </a:r>
            <a:r>
              <a:rPr lang="en-AU" sz="2000" dirty="0" err="1"/>
              <a:t>Pengetahuan</a:t>
            </a:r>
            <a:endParaRPr lang="en-AU" sz="2000" dirty="0"/>
          </a:p>
          <a:p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-3</a:t>
            </a:r>
            <a:r>
              <a:rPr lang="en-US" sz="2000" dirty="0" smtClean="0"/>
              <a:t>: </a:t>
            </a:r>
            <a:r>
              <a:rPr lang="en-AU" sz="2000" dirty="0" smtClean="0"/>
              <a:t>Reasoning, </a:t>
            </a:r>
            <a:r>
              <a:rPr lang="en-AU" sz="2000" dirty="0"/>
              <a:t>Semantic Network, Frame</a:t>
            </a:r>
          </a:p>
          <a:p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-4 </a:t>
            </a:r>
            <a:r>
              <a:rPr lang="en-US" sz="2000" dirty="0" err="1" smtClean="0"/>
              <a:t>dan</a:t>
            </a:r>
            <a:r>
              <a:rPr lang="en-US" sz="2000" dirty="0" smtClean="0"/>
              <a:t> 5: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</a:t>
            </a:r>
            <a:r>
              <a:rPr lang="en-AU" sz="2000" dirty="0" err="1" smtClean="0"/>
              <a:t>Algoritma</a:t>
            </a:r>
            <a:r>
              <a:rPr lang="en-AU" sz="2000" dirty="0" smtClean="0"/>
              <a:t> </a:t>
            </a:r>
            <a:r>
              <a:rPr lang="en-AU" sz="2000" dirty="0" err="1"/>
              <a:t>Pencarian</a:t>
            </a:r>
            <a:r>
              <a:rPr lang="en-AU" sz="2000" dirty="0"/>
              <a:t> </a:t>
            </a:r>
            <a:r>
              <a:rPr lang="en-AU" sz="2000" dirty="0" err="1" smtClean="0"/>
              <a:t>Sederhana</a:t>
            </a:r>
            <a:r>
              <a:rPr lang="en-US" sz="2000" dirty="0" smtClean="0"/>
              <a:t>,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</a:t>
            </a:r>
            <a:r>
              <a:rPr lang="en-AU" sz="2000" dirty="0" err="1" smtClean="0"/>
              <a:t>Algoritma</a:t>
            </a:r>
            <a:r>
              <a:rPr lang="en-AU" sz="2000" dirty="0" smtClean="0"/>
              <a:t> </a:t>
            </a:r>
            <a:r>
              <a:rPr lang="en-AU" sz="2000" dirty="0" err="1"/>
              <a:t>Pencarian</a:t>
            </a:r>
            <a:r>
              <a:rPr lang="en-AU" sz="2000" dirty="0"/>
              <a:t> </a:t>
            </a:r>
            <a:r>
              <a:rPr lang="en-AU" sz="2000" dirty="0" err="1" smtClean="0"/>
              <a:t>Heuristik</a:t>
            </a:r>
            <a:r>
              <a:rPr lang="en-AU" sz="2000" dirty="0" smtClean="0"/>
              <a:t> </a:t>
            </a:r>
            <a:r>
              <a:rPr lang="en-AU" sz="2000" dirty="0" err="1" smtClean="0"/>
              <a:t>dan</a:t>
            </a:r>
            <a:r>
              <a:rPr lang="en-AU" sz="2000" dirty="0" smtClean="0"/>
              <a:t> </a:t>
            </a:r>
          </a:p>
          <a:p>
            <a:pPr marL="0" indent="0">
              <a:buNone/>
            </a:pPr>
            <a:r>
              <a:rPr lang="en-AU" sz="2000" dirty="0"/>
              <a:t> </a:t>
            </a:r>
            <a:r>
              <a:rPr lang="en-AU" sz="2000" dirty="0" smtClean="0"/>
              <a:t>                           </a:t>
            </a:r>
            <a:r>
              <a:rPr lang="en-AU" sz="2000" dirty="0" smtClean="0"/>
              <a:t>Game Play</a:t>
            </a:r>
            <a:endParaRPr lang="en-US" sz="2000" dirty="0"/>
          </a:p>
          <a:p>
            <a:r>
              <a:rPr lang="en-US" sz="2000" dirty="0" err="1" smtClean="0"/>
              <a:t>Minggu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-6: </a:t>
            </a:r>
            <a:r>
              <a:rPr lang="en-AU" sz="2000" dirty="0"/>
              <a:t>Natural Language </a:t>
            </a:r>
            <a:r>
              <a:rPr lang="en-AU" sz="2000" dirty="0" smtClean="0"/>
              <a:t>Processing</a:t>
            </a:r>
          </a:p>
          <a:p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-7: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AU" sz="2000" dirty="0"/>
              <a:t>Natural Language Processing</a:t>
            </a:r>
            <a:endParaRPr lang="en-US" sz="2000" dirty="0" smtClean="0"/>
          </a:p>
          <a:p>
            <a:r>
              <a:rPr lang="en-US" sz="2000" b="1" dirty="0" err="1" smtClean="0"/>
              <a:t>Minggu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</a:t>
            </a:r>
            <a:r>
              <a:rPr lang="en-US" sz="2000" b="1" dirty="0" smtClean="0"/>
              <a:t>-8 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UTS</a:t>
            </a:r>
            <a:endParaRPr lang="en-US" sz="2000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6567055" y="1599026"/>
            <a:ext cx="5336770" cy="3206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-9: </a:t>
            </a:r>
            <a:r>
              <a:rPr lang="en-AU" sz="2000" dirty="0" err="1"/>
              <a:t>Sistem</a:t>
            </a:r>
            <a:r>
              <a:rPr lang="en-AU" sz="2000" dirty="0"/>
              <a:t> </a:t>
            </a:r>
            <a:r>
              <a:rPr lang="en-AU" sz="2000" dirty="0" err="1"/>
              <a:t>Pakar</a:t>
            </a:r>
            <a:r>
              <a:rPr lang="en-AU" sz="2000" dirty="0"/>
              <a:t> </a:t>
            </a:r>
            <a:endParaRPr lang="en-US" sz="20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-10: </a:t>
            </a: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/>
              <a:t>Kasus</a:t>
            </a:r>
            <a:r>
              <a:rPr lang="en-US" sz="2000" dirty="0"/>
              <a:t> S</a:t>
            </a:r>
            <a:r>
              <a:rPr lang="en-AU" sz="2000" dirty="0" err="1"/>
              <a:t>istem</a:t>
            </a:r>
            <a:r>
              <a:rPr lang="en-AU" sz="2000" dirty="0"/>
              <a:t> </a:t>
            </a:r>
            <a:r>
              <a:rPr lang="en-AU" sz="2000" dirty="0" err="1"/>
              <a:t>Pakar</a:t>
            </a:r>
            <a:r>
              <a:rPr lang="en-AU" sz="2000" dirty="0"/>
              <a:t> </a:t>
            </a:r>
            <a:endParaRPr lang="en-US" sz="20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-11: </a:t>
            </a:r>
            <a:r>
              <a:rPr lang="en-AU" sz="2000" dirty="0" err="1"/>
              <a:t>Logika</a:t>
            </a:r>
            <a:r>
              <a:rPr lang="en-AU" sz="2000" dirty="0"/>
              <a:t> Fuzzy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-12: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AU" sz="2000" dirty="0" err="1"/>
              <a:t>Logika</a:t>
            </a:r>
            <a:r>
              <a:rPr lang="en-AU" sz="2000" dirty="0"/>
              <a:t> Fuzzy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-13: </a:t>
            </a:r>
            <a:r>
              <a:rPr lang="en-AU" sz="2000" dirty="0" err="1"/>
              <a:t>Algoritma</a:t>
            </a:r>
            <a:r>
              <a:rPr lang="en-AU" sz="2000" dirty="0"/>
              <a:t> </a:t>
            </a:r>
            <a:r>
              <a:rPr lang="en-AU" sz="2000" dirty="0" err="1"/>
              <a:t>Genetika</a:t>
            </a:r>
            <a:endParaRPr lang="en-US" sz="20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-14: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AU" sz="2000" dirty="0" err="1"/>
              <a:t>Algoritma</a:t>
            </a:r>
            <a:r>
              <a:rPr lang="en-AU" sz="2000" dirty="0"/>
              <a:t> </a:t>
            </a:r>
            <a:r>
              <a:rPr lang="en-AU" sz="2000" dirty="0" err="1"/>
              <a:t>Genetika</a:t>
            </a:r>
            <a:endParaRPr lang="en-AU" sz="20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-15: </a:t>
            </a:r>
            <a:r>
              <a:rPr lang="en-AU" sz="2000" dirty="0"/>
              <a:t>Neural </a:t>
            </a:r>
            <a:r>
              <a:rPr lang="en-AU" sz="2000" dirty="0" smtClean="0"/>
              <a:t>Network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b="1" dirty="0" err="1" smtClean="0"/>
              <a:t>Minggu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</a:t>
            </a:r>
            <a:r>
              <a:rPr lang="en-US" sz="2000" b="1" dirty="0" smtClean="0"/>
              <a:t>-16 </a:t>
            </a:r>
            <a:r>
              <a:rPr lang="en-US" sz="2000" b="1" dirty="0"/>
              <a:t>: </a:t>
            </a:r>
            <a:r>
              <a:rPr lang="en-US" sz="2000" b="1" dirty="0" err="1"/>
              <a:t>UAS</a:t>
            </a:r>
            <a:endParaRPr lang="en-US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3562391" y="5879958"/>
            <a:ext cx="5255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di http://</a:t>
            </a:r>
            <a:r>
              <a:rPr lang="en-US" dirty="0" err="1"/>
              <a:t>tita.lecturer.pens.ac.id</a:t>
            </a:r>
            <a:r>
              <a:rPr lang="en-US" dirty="0"/>
              <a:t>/AI</a:t>
            </a:r>
          </a:p>
        </p:txBody>
      </p:sp>
    </p:spTree>
    <p:extLst>
      <p:ext uri="{BB962C8B-B14F-4D97-AF65-F5344CB8AC3E}">
        <p14:creationId xmlns:p14="http://schemas.microsoft.com/office/powerpoint/2010/main" val="287440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 smtClean="0">
                <a:solidFill>
                  <a:schemeClr val="tx1"/>
                </a:solidFill>
              </a:rPr>
              <a:t>Penilaian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377940"/>
            <a:ext cx="12192000" cy="4752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Politeknik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Elektronika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Negeri</a:t>
            </a:r>
            <a:r>
              <a:rPr lang="en-US" sz="2800" b="1" dirty="0" smtClean="0">
                <a:solidFill>
                  <a:schemeClr val="tx1"/>
                </a:solidFill>
              </a:rPr>
              <a:t> Surabaya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77" y="54512"/>
            <a:ext cx="1065093" cy="1013337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94360" y="1487170"/>
            <a:ext cx="892371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Teori</a:t>
            </a:r>
            <a:endParaRPr lang="en-US" dirty="0" smtClean="0"/>
          </a:p>
          <a:p>
            <a:pPr lvl="1"/>
            <a:r>
              <a:rPr lang="en-US" dirty="0" err="1" smtClean="0"/>
              <a:t>UTS</a:t>
            </a:r>
            <a:r>
              <a:rPr lang="en-US" dirty="0" smtClean="0"/>
              <a:t>		: 35%</a:t>
            </a:r>
          </a:p>
          <a:p>
            <a:pPr lvl="1"/>
            <a:r>
              <a:rPr lang="en-US" dirty="0" err="1" smtClean="0"/>
              <a:t>UAS</a:t>
            </a:r>
            <a:r>
              <a:rPr lang="en-US" dirty="0" smtClean="0"/>
              <a:t>		: 35%</a:t>
            </a:r>
          </a:p>
          <a:p>
            <a:pPr lvl="1"/>
            <a:r>
              <a:rPr lang="en-US" dirty="0" err="1" smtClean="0"/>
              <a:t>Tugas</a:t>
            </a:r>
            <a:r>
              <a:rPr lang="en-US" dirty="0" smtClean="0"/>
              <a:t> 		: 30%</a:t>
            </a:r>
          </a:p>
          <a:p>
            <a:endParaRPr lang="en-US" dirty="0" smtClean="0"/>
          </a:p>
          <a:p>
            <a:r>
              <a:rPr lang="en-US" dirty="0" err="1" smtClean="0"/>
              <a:t>Praktikum</a:t>
            </a:r>
            <a:endParaRPr lang="en-US" dirty="0" smtClean="0"/>
          </a:p>
          <a:p>
            <a:pPr lvl="1"/>
            <a:r>
              <a:rPr lang="en-US" dirty="0" err="1" smtClean="0"/>
              <a:t>Tugas</a:t>
            </a:r>
            <a:r>
              <a:rPr lang="en-US" dirty="0" smtClean="0"/>
              <a:t>		: 100%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Praktikum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Dikumpulkan</a:t>
            </a:r>
            <a:r>
              <a:rPr lang="en-US" sz="2400" dirty="0" smtClean="0"/>
              <a:t> via </a:t>
            </a:r>
            <a:r>
              <a:rPr lang="en-US" sz="2400" dirty="0" err="1" smtClean="0"/>
              <a:t>google</a:t>
            </a:r>
            <a:r>
              <a:rPr lang="en-US" sz="2400" dirty="0" smtClean="0"/>
              <a:t> classroom</a:t>
            </a:r>
          </a:p>
          <a:p>
            <a:r>
              <a:rPr lang="en-US" sz="2400" dirty="0" smtClean="0"/>
              <a:t>Format file</a:t>
            </a:r>
          </a:p>
          <a:p>
            <a:pPr lvl="1"/>
            <a:r>
              <a:rPr lang="en-US" sz="2000" dirty="0" err="1" smtClean="0"/>
              <a:t>Teori</a:t>
            </a:r>
            <a:r>
              <a:rPr lang="en-US" sz="2000" dirty="0" smtClean="0"/>
              <a:t>: </a:t>
            </a:r>
            <a:r>
              <a:rPr lang="en-US" sz="2000" dirty="0" err="1" smtClean="0"/>
              <a:t>teoriNoPert_NamaLengkap_3DigitTerakhirNrp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 err="1" smtClean="0">
                <a:sym typeface="Wingdings" panose="05000000000000000000" pitchFamily="2" charset="2"/>
              </a:rPr>
              <a:t>teori3_TitaKarlita_105</a:t>
            </a:r>
            <a:endParaRPr lang="en-US" sz="2000" dirty="0" smtClean="0"/>
          </a:p>
          <a:p>
            <a:pPr lvl="1"/>
            <a:r>
              <a:rPr lang="en-US" sz="2000" dirty="0" err="1" smtClean="0"/>
              <a:t>Prak</a:t>
            </a:r>
            <a:r>
              <a:rPr lang="en-US" sz="2000" dirty="0" smtClean="0"/>
              <a:t>: </a:t>
            </a:r>
            <a:r>
              <a:rPr lang="en-US" sz="2000" dirty="0" err="1" smtClean="0"/>
              <a:t>prakNoPert_NamaLengkap_3DigitTerakhirNrp</a:t>
            </a:r>
            <a:r>
              <a:rPr lang="en-US" sz="2000" dirty="0" smtClean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 smtClean="0">
                <a:sym typeface="Wingdings" panose="05000000000000000000" pitchFamily="2" charset="2"/>
              </a:rPr>
              <a:t>prak3_TitaKarlita_105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F5F6-C308-48C7-B525-9CF60C3BBABF}" type="slidenum">
              <a:rPr lang="id-ID" smtClean="0"/>
              <a:pPr/>
              <a:t>5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7283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Book References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6551" y="1194343"/>
            <a:ext cx="7683920" cy="513631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F5F6-C308-48C7-B525-9CF60C3BBABF}" type="slidenum">
              <a:rPr lang="id-ID" smtClean="0"/>
              <a:pPr/>
              <a:t>6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3903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Syllabus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Artificial Intelligence, MIT Open Course Ware</a:t>
            </a:r>
          </a:p>
          <a:p>
            <a:r>
              <a:rPr lang="en-US" dirty="0" smtClean="0"/>
              <a:t>Artificial </a:t>
            </a:r>
            <a:r>
              <a:rPr lang="en-US" dirty="0"/>
              <a:t>Intelligence, MIT Computer Science and Artificial Intelligence Laboratory</a:t>
            </a:r>
          </a:p>
          <a:p>
            <a:r>
              <a:rPr lang="en-US" dirty="0" smtClean="0"/>
              <a:t>Syllabus </a:t>
            </a:r>
            <a:r>
              <a:rPr lang="en-US" dirty="0"/>
              <a:t>for CS 182 Artificial Intelligence, Harvard University</a:t>
            </a:r>
          </a:p>
          <a:p>
            <a:r>
              <a:rPr lang="en-US" dirty="0" err="1" smtClean="0"/>
              <a:t>CS221</a:t>
            </a:r>
            <a:r>
              <a:rPr lang="en-US" dirty="0"/>
              <a:t>: Artificial Intelligence: Principles and Techniques, Stanford University</a:t>
            </a:r>
          </a:p>
          <a:p>
            <a:r>
              <a:rPr lang="en-US" dirty="0" smtClean="0"/>
              <a:t>COS </a:t>
            </a:r>
            <a:r>
              <a:rPr lang="en-US" dirty="0"/>
              <a:t>402 Machine Learning and Artificial Intelligence, Princeton University</a:t>
            </a:r>
          </a:p>
          <a:p>
            <a:r>
              <a:rPr lang="en-US" dirty="0" err="1" smtClean="0"/>
              <a:t>CSC.T272</a:t>
            </a:r>
            <a:r>
              <a:rPr lang="en-US" dirty="0" smtClean="0"/>
              <a:t> </a:t>
            </a:r>
            <a:r>
              <a:rPr lang="en-US" dirty="0"/>
              <a:t>Artificial Intelligence, Open Course Ware, Tokyo Institute of Technology</a:t>
            </a:r>
          </a:p>
          <a:p>
            <a:r>
              <a:rPr lang="en-US" dirty="0" err="1" smtClean="0"/>
              <a:t>Bhagath</a:t>
            </a:r>
            <a:r>
              <a:rPr lang="en-US" dirty="0" smtClean="0"/>
              <a:t> </a:t>
            </a:r>
            <a:r>
              <a:rPr lang="en-US" dirty="0" err="1"/>
              <a:t>Sivadasan</a:t>
            </a:r>
            <a:r>
              <a:rPr lang="en-US" dirty="0"/>
              <a:t>, Application of Artificial Intelligence in Electrical </a:t>
            </a:r>
            <a:r>
              <a:rPr lang="en-US" dirty="0" smtClean="0"/>
              <a:t>Engineering, Department </a:t>
            </a:r>
            <a:r>
              <a:rPr lang="en-US" dirty="0"/>
              <a:t>of Electrical and Electronics Engineering, </a:t>
            </a:r>
            <a:r>
              <a:rPr lang="en-US" dirty="0" err="1"/>
              <a:t>Adi</a:t>
            </a:r>
            <a:r>
              <a:rPr lang="en-US" dirty="0"/>
              <a:t> </a:t>
            </a:r>
            <a:r>
              <a:rPr lang="en-US" dirty="0" err="1"/>
              <a:t>Shankara</a:t>
            </a:r>
            <a:r>
              <a:rPr lang="en-US" dirty="0"/>
              <a:t> Institute </a:t>
            </a:r>
            <a:r>
              <a:rPr lang="en-US" dirty="0" smtClean="0"/>
              <a:t>of Engineering </a:t>
            </a:r>
            <a:r>
              <a:rPr lang="en-US" dirty="0"/>
              <a:t>and Technology, </a:t>
            </a:r>
            <a:r>
              <a:rPr lang="en-US" dirty="0" err="1"/>
              <a:t>Kalady</a:t>
            </a:r>
            <a:r>
              <a:rPr lang="en-US" dirty="0"/>
              <a:t>, Kerala.</a:t>
            </a:r>
          </a:p>
          <a:p>
            <a:r>
              <a:rPr lang="en-US" dirty="0" err="1" smtClean="0"/>
              <a:t>Hasmat</a:t>
            </a:r>
            <a:r>
              <a:rPr lang="en-US" dirty="0" smtClean="0"/>
              <a:t> </a:t>
            </a:r>
            <a:r>
              <a:rPr lang="en-US" dirty="0"/>
              <a:t>Malik, </a:t>
            </a:r>
            <a:r>
              <a:rPr lang="en-US" dirty="0" err="1"/>
              <a:t>Shafqat</a:t>
            </a:r>
            <a:r>
              <a:rPr lang="en-US" dirty="0"/>
              <a:t> Mughal, </a:t>
            </a:r>
            <a:r>
              <a:rPr lang="en-US" dirty="0" err="1"/>
              <a:t>R.K.Jarial</a:t>
            </a:r>
            <a:r>
              <a:rPr lang="en-US" dirty="0"/>
              <a:t>, </a:t>
            </a:r>
            <a:r>
              <a:rPr lang="en-US" dirty="0" err="1"/>
              <a:t>Y.R</a:t>
            </a:r>
            <a:r>
              <a:rPr lang="en-US" dirty="0"/>
              <a:t>. </a:t>
            </a:r>
            <a:r>
              <a:rPr lang="en-US" dirty="0" err="1"/>
              <a:t>Sood</a:t>
            </a:r>
            <a:r>
              <a:rPr lang="en-US" dirty="0"/>
              <a:t>, Application </a:t>
            </a:r>
            <a:r>
              <a:rPr lang="en-US" dirty="0" smtClean="0"/>
              <a:t>and Implementation </a:t>
            </a:r>
            <a:r>
              <a:rPr lang="en-US" dirty="0"/>
              <a:t>of Artificial Intelligence in Electrical System, conference </a:t>
            </a:r>
            <a:r>
              <a:rPr lang="en-US" dirty="0" smtClean="0"/>
              <a:t>on advances </a:t>
            </a:r>
            <a:r>
              <a:rPr lang="en-US" dirty="0"/>
              <a:t>in computing and communication(</a:t>
            </a:r>
            <a:r>
              <a:rPr lang="en-US" dirty="0" err="1"/>
              <a:t>ICACC</a:t>
            </a:r>
            <a:r>
              <a:rPr lang="en-US" dirty="0"/>
              <a:t>-2011)IEEE-</a:t>
            </a:r>
            <a:r>
              <a:rPr lang="en-US" dirty="0" err="1"/>
              <a:t>MTTS</a:t>
            </a:r>
            <a:r>
              <a:rPr lang="en-US" dirty="0"/>
              <a:t> (499-505</a:t>
            </a:r>
            <a:r>
              <a:rPr lang="en-US" dirty="0" smtClean="0"/>
              <a:t>), January </a:t>
            </a:r>
            <a:r>
              <a:rPr lang="en-US" dirty="0"/>
              <a:t>2011.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F5F6-C308-48C7-B525-9CF60C3BBABF}" type="slidenum">
              <a:rPr lang="id-ID" smtClean="0"/>
              <a:pPr/>
              <a:t>7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8546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383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Kecerdasan Komputasional</vt:lpstr>
      <vt:lpstr>Course Atributes</vt:lpstr>
      <vt:lpstr>PowerPoint Presentation</vt:lpstr>
      <vt:lpstr>PowerPoint Presentation</vt:lpstr>
      <vt:lpstr>Tugas Teori dan Praktikum</vt:lpstr>
      <vt:lpstr>Main Book References</vt:lpstr>
      <vt:lpstr>Main Syllabus References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dan Struktur Data</dc:title>
  <dc:creator>tita</dc:creator>
  <cp:lastModifiedBy>tita</cp:lastModifiedBy>
  <cp:revision>25</cp:revision>
  <dcterms:created xsi:type="dcterms:W3CDTF">2020-03-11T04:06:07Z</dcterms:created>
  <dcterms:modified xsi:type="dcterms:W3CDTF">2021-02-21T15:37:25Z</dcterms:modified>
</cp:coreProperties>
</file>