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48" r:id="rId4"/>
    <p:sldId id="261" r:id="rId5"/>
    <p:sldId id="375" r:id="rId6"/>
    <p:sldId id="262" r:id="rId7"/>
    <p:sldId id="322" r:id="rId8"/>
    <p:sldId id="341" r:id="rId9"/>
    <p:sldId id="274" r:id="rId10"/>
    <p:sldId id="367" r:id="rId11"/>
    <p:sldId id="340" r:id="rId12"/>
    <p:sldId id="275" r:id="rId13"/>
    <p:sldId id="376" r:id="rId14"/>
    <p:sldId id="276" r:id="rId15"/>
    <p:sldId id="374" r:id="rId16"/>
    <p:sldId id="361" r:id="rId17"/>
    <p:sldId id="362" r:id="rId18"/>
    <p:sldId id="363" r:id="rId19"/>
    <p:sldId id="357" r:id="rId20"/>
    <p:sldId id="368" r:id="rId21"/>
    <p:sldId id="358" r:id="rId22"/>
    <p:sldId id="370" r:id="rId23"/>
    <p:sldId id="359" r:id="rId24"/>
    <p:sldId id="360" r:id="rId25"/>
    <p:sldId id="366" r:id="rId26"/>
    <p:sldId id="371" r:id="rId27"/>
    <p:sldId id="390" r:id="rId28"/>
    <p:sldId id="297" r:id="rId29"/>
    <p:sldId id="298" r:id="rId30"/>
    <p:sldId id="372" r:id="rId31"/>
    <p:sldId id="373" r:id="rId32"/>
    <p:sldId id="300" r:id="rId33"/>
    <p:sldId id="314" r:id="rId34"/>
    <p:sldId id="316" r:id="rId35"/>
    <p:sldId id="315" r:id="rId36"/>
    <p:sldId id="317" r:id="rId37"/>
    <p:sldId id="318" r:id="rId38"/>
    <p:sldId id="301" r:id="rId39"/>
    <p:sldId id="304" r:id="rId40"/>
    <p:sldId id="380" r:id="rId41"/>
    <p:sldId id="308" r:id="rId42"/>
    <p:sldId id="379" r:id="rId43"/>
    <p:sldId id="381" r:id="rId44"/>
    <p:sldId id="377" r:id="rId45"/>
    <p:sldId id="388" r:id="rId46"/>
    <p:sldId id="378" r:id="rId47"/>
    <p:sldId id="389" r:id="rId48"/>
    <p:sldId id="387" r:id="rId49"/>
    <p:sldId id="383" r:id="rId50"/>
    <p:sldId id="384" r:id="rId51"/>
    <p:sldId id="385" r:id="rId52"/>
    <p:sldId id="386" r:id="rId53"/>
    <p:sldId id="321" r:id="rId54"/>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6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D8DD7A-7D35-4152-89DC-92F5B03002CF}"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583D7-7636-4FB8-814D-EF3C9492FCD2}" type="slidenum">
              <a:rPr lang="en-US" smtClean="0"/>
              <a:t>‹#›</a:t>
            </a:fld>
            <a:endParaRPr lang="en-US"/>
          </a:p>
        </p:txBody>
      </p:sp>
    </p:spTree>
    <p:extLst>
      <p:ext uri="{BB962C8B-B14F-4D97-AF65-F5344CB8AC3E}">
        <p14:creationId xmlns:p14="http://schemas.microsoft.com/office/powerpoint/2010/main" val="35246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8DD7A-7D35-4152-89DC-92F5B03002CF}"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583D7-7636-4FB8-814D-EF3C9492FCD2}" type="slidenum">
              <a:rPr lang="en-US" smtClean="0"/>
              <a:t>‹#›</a:t>
            </a:fld>
            <a:endParaRPr lang="en-US"/>
          </a:p>
        </p:txBody>
      </p:sp>
    </p:spTree>
    <p:extLst>
      <p:ext uri="{BB962C8B-B14F-4D97-AF65-F5344CB8AC3E}">
        <p14:creationId xmlns:p14="http://schemas.microsoft.com/office/powerpoint/2010/main" val="53728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8DD7A-7D35-4152-89DC-92F5B03002CF}"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583D7-7636-4FB8-814D-EF3C9492FCD2}" type="slidenum">
              <a:rPr lang="en-US" smtClean="0"/>
              <a:t>‹#›</a:t>
            </a:fld>
            <a:endParaRPr lang="en-US"/>
          </a:p>
        </p:txBody>
      </p:sp>
    </p:spTree>
    <p:extLst>
      <p:ext uri="{BB962C8B-B14F-4D97-AF65-F5344CB8AC3E}">
        <p14:creationId xmlns:p14="http://schemas.microsoft.com/office/powerpoint/2010/main" val="1293974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8DD7A-7D35-4152-89DC-92F5B03002CF}"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583D7-7636-4FB8-814D-EF3C9492FCD2}" type="slidenum">
              <a:rPr lang="en-US" smtClean="0"/>
              <a:t>‹#›</a:t>
            </a:fld>
            <a:endParaRPr lang="en-US"/>
          </a:p>
        </p:txBody>
      </p:sp>
    </p:spTree>
    <p:extLst>
      <p:ext uri="{BB962C8B-B14F-4D97-AF65-F5344CB8AC3E}">
        <p14:creationId xmlns:p14="http://schemas.microsoft.com/office/powerpoint/2010/main" val="209604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D8DD7A-7D35-4152-89DC-92F5B03002CF}"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583D7-7636-4FB8-814D-EF3C9492FCD2}" type="slidenum">
              <a:rPr lang="en-US" smtClean="0"/>
              <a:t>‹#›</a:t>
            </a:fld>
            <a:endParaRPr lang="en-US"/>
          </a:p>
        </p:txBody>
      </p:sp>
    </p:spTree>
    <p:extLst>
      <p:ext uri="{BB962C8B-B14F-4D97-AF65-F5344CB8AC3E}">
        <p14:creationId xmlns:p14="http://schemas.microsoft.com/office/powerpoint/2010/main" val="403762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D8DD7A-7D35-4152-89DC-92F5B03002CF}"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583D7-7636-4FB8-814D-EF3C9492FCD2}" type="slidenum">
              <a:rPr lang="en-US" smtClean="0"/>
              <a:t>‹#›</a:t>
            </a:fld>
            <a:endParaRPr lang="en-US"/>
          </a:p>
        </p:txBody>
      </p:sp>
    </p:spTree>
    <p:extLst>
      <p:ext uri="{BB962C8B-B14F-4D97-AF65-F5344CB8AC3E}">
        <p14:creationId xmlns:p14="http://schemas.microsoft.com/office/powerpoint/2010/main" val="328430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D8DD7A-7D35-4152-89DC-92F5B03002CF}" type="datetimeFigureOut">
              <a:rPr lang="en-US" smtClean="0"/>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D583D7-7636-4FB8-814D-EF3C9492FCD2}" type="slidenum">
              <a:rPr lang="en-US" smtClean="0"/>
              <a:t>‹#›</a:t>
            </a:fld>
            <a:endParaRPr lang="en-US"/>
          </a:p>
        </p:txBody>
      </p:sp>
    </p:spTree>
    <p:extLst>
      <p:ext uri="{BB962C8B-B14F-4D97-AF65-F5344CB8AC3E}">
        <p14:creationId xmlns:p14="http://schemas.microsoft.com/office/powerpoint/2010/main" val="76845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D8DD7A-7D35-4152-89DC-92F5B03002CF}" type="datetimeFigureOut">
              <a:rPr lang="en-US" smtClean="0"/>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D583D7-7636-4FB8-814D-EF3C9492FCD2}" type="slidenum">
              <a:rPr lang="en-US" smtClean="0"/>
              <a:t>‹#›</a:t>
            </a:fld>
            <a:endParaRPr lang="en-US"/>
          </a:p>
        </p:txBody>
      </p:sp>
    </p:spTree>
    <p:extLst>
      <p:ext uri="{BB962C8B-B14F-4D97-AF65-F5344CB8AC3E}">
        <p14:creationId xmlns:p14="http://schemas.microsoft.com/office/powerpoint/2010/main" val="402905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DD7A-7D35-4152-89DC-92F5B03002CF}" type="datetimeFigureOut">
              <a:rPr lang="en-US" smtClean="0"/>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D583D7-7636-4FB8-814D-EF3C9492FCD2}" type="slidenum">
              <a:rPr lang="en-US" smtClean="0"/>
              <a:t>‹#›</a:t>
            </a:fld>
            <a:endParaRPr lang="en-US"/>
          </a:p>
        </p:txBody>
      </p:sp>
    </p:spTree>
    <p:extLst>
      <p:ext uri="{BB962C8B-B14F-4D97-AF65-F5344CB8AC3E}">
        <p14:creationId xmlns:p14="http://schemas.microsoft.com/office/powerpoint/2010/main" val="3750186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D8DD7A-7D35-4152-89DC-92F5B03002CF}"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583D7-7636-4FB8-814D-EF3C9492FCD2}" type="slidenum">
              <a:rPr lang="en-US" smtClean="0"/>
              <a:t>‹#›</a:t>
            </a:fld>
            <a:endParaRPr lang="en-US"/>
          </a:p>
        </p:txBody>
      </p:sp>
    </p:spTree>
    <p:extLst>
      <p:ext uri="{BB962C8B-B14F-4D97-AF65-F5344CB8AC3E}">
        <p14:creationId xmlns:p14="http://schemas.microsoft.com/office/powerpoint/2010/main" val="376370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D8DD7A-7D35-4152-89DC-92F5B03002CF}"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583D7-7636-4FB8-814D-EF3C9492FCD2}" type="slidenum">
              <a:rPr lang="en-US" smtClean="0"/>
              <a:t>‹#›</a:t>
            </a:fld>
            <a:endParaRPr lang="en-US"/>
          </a:p>
        </p:txBody>
      </p:sp>
    </p:spTree>
    <p:extLst>
      <p:ext uri="{BB962C8B-B14F-4D97-AF65-F5344CB8AC3E}">
        <p14:creationId xmlns:p14="http://schemas.microsoft.com/office/powerpoint/2010/main" val="51564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8DD7A-7D35-4152-89DC-92F5B03002CF}" type="datetimeFigureOut">
              <a:rPr lang="en-US" smtClean="0"/>
              <a:t>3/8/2021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583D7-7636-4FB8-814D-EF3C9492FCD2}" type="slidenum">
              <a:rPr lang="en-US" smtClean="0"/>
              <a:t>‹#›</a:t>
            </a:fld>
            <a:endParaRPr lang="en-US"/>
          </a:p>
        </p:txBody>
      </p:sp>
    </p:spTree>
    <p:extLst>
      <p:ext uri="{BB962C8B-B14F-4D97-AF65-F5344CB8AC3E}">
        <p14:creationId xmlns:p14="http://schemas.microsoft.com/office/powerpoint/2010/main" val="10865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javatpoint.com/ai-informed-search-algorithm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eeksforgeeks.org/search-algorithms-in-a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geeksforgeeks.org/search-algorithms-in-ai/"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geeksforgeeks.org/job-assignment-problem-using-branch-and-bound/"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geeksforgeeks.org/job-assignment-problem-using-branch-and-bound/"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hyperlink" Target="https://www.geeksforgeeks.org/search-algorithms-in-ai/"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geeksforgeeks.org/a-search-algorithm/"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syifamss.wordpress.com/2017/12/08/metode-pencarian-buta-blind-search-metode-pencarian-heuristik/" TargetMode="External"/><Relationship Id="rId7" Type="http://schemas.openxmlformats.org/officeDocument/2006/relationships/hyperlink" Target="https://fitrahadiarief.wordpress.com/2017/12/09/metode-pencarian-buta-blind-search-method-dan-metode-pencarian-heuristik/" TargetMode="External"/><Relationship Id="rId2" Type="http://schemas.openxmlformats.org/officeDocument/2006/relationships/hyperlink" Target="https://users.cs.cf.ac.uk/Dave.Marshall/AI2/node22.html#figdep_tree" TargetMode="External"/><Relationship Id="rId1" Type="http://schemas.openxmlformats.org/officeDocument/2006/relationships/slideLayout" Target="../slideLayouts/slideLayout2.xml"/><Relationship Id="rId6" Type="http://schemas.openxmlformats.org/officeDocument/2006/relationships/hyperlink" Target="http://alfanfikri27.blogspot.com/2017/12/metode-blind-search-heuristik.html" TargetMode="External"/><Relationship Id="rId5" Type="http://schemas.openxmlformats.org/officeDocument/2006/relationships/hyperlink" Target="https://www.javatpoint.com/ai-uninformed-search-algorithms" TargetMode="External"/><Relationship Id="rId4" Type="http://schemas.openxmlformats.org/officeDocument/2006/relationships/hyperlink" Target="https://www.geeksforgeeks.org/search-algorithms-in-a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Heuristic Searching</a:t>
            </a:r>
            <a:endParaRPr lang="en-US" dirty="0"/>
          </a:p>
        </p:txBody>
      </p:sp>
      <p:sp>
        <p:nvSpPr>
          <p:cNvPr id="3" name="Subtitle 2"/>
          <p:cNvSpPr>
            <a:spLocks noGrp="1"/>
          </p:cNvSpPr>
          <p:nvPr>
            <p:ph type="subTitle" idx="1"/>
          </p:nvPr>
        </p:nvSpPr>
        <p:spPr/>
        <p:txBody>
          <a:bodyPr>
            <a:normAutofit/>
          </a:bodyPr>
          <a:lstStyle/>
          <a:p>
            <a:r>
              <a:rPr lang="en-US" sz="3600" b="1" dirty="0" err="1" smtClean="0"/>
              <a:t>Kecerdasan</a:t>
            </a:r>
            <a:r>
              <a:rPr lang="en-US" sz="3600" b="1" dirty="0" smtClean="0"/>
              <a:t> </a:t>
            </a:r>
            <a:r>
              <a:rPr lang="en-US" sz="3600" b="1" dirty="0" err="1" smtClean="0"/>
              <a:t>Komputational</a:t>
            </a:r>
            <a:endParaRPr lang="en-US" sz="3600" b="1" dirty="0"/>
          </a:p>
        </p:txBody>
      </p:sp>
    </p:spTree>
    <p:extLst>
      <p:ext uri="{BB962C8B-B14F-4D97-AF65-F5344CB8AC3E}">
        <p14:creationId xmlns:p14="http://schemas.microsoft.com/office/powerpoint/2010/main" val="1319385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533400" y="284609"/>
            <a:ext cx="7696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lnSpc>
                <a:spcPct val="89000"/>
              </a:lnSpc>
              <a:spcBef>
                <a:spcPct val="0"/>
              </a:spcBef>
              <a:spcAft>
                <a:spcPct val="0"/>
              </a:spcAft>
              <a:defRPr sz="3000" b="1" kern="1200">
                <a:solidFill>
                  <a:schemeClr val="tx1"/>
                </a:solidFill>
                <a:latin typeface="+mj-lt"/>
                <a:ea typeface="+mj-ea"/>
                <a:cs typeface="+mj-cs"/>
              </a:defRPr>
            </a:lvl1pPr>
            <a:lvl2pPr algn="l" rtl="0" eaLnBrk="0" fontAlgn="base" hangingPunct="0">
              <a:lnSpc>
                <a:spcPct val="89000"/>
              </a:lnSpc>
              <a:spcBef>
                <a:spcPct val="0"/>
              </a:spcBef>
              <a:spcAft>
                <a:spcPct val="0"/>
              </a:spcAft>
              <a:defRPr sz="3000" b="1">
                <a:solidFill>
                  <a:schemeClr val="tx1"/>
                </a:solidFill>
                <a:latin typeface="Arial" panose="020B0604020202020204" pitchFamily="34" charset="0"/>
              </a:defRPr>
            </a:lvl2pPr>
            <a:lvl3pPr algn="l" rtl="0" eaLnBrk="0" fontAlgn="base" hangingPunct="0">
              <a:lnSpc>
                <a:spcPct val="89000"/>
              </a:lnSpc>
              <a:spcBef>
                <a:spcPct val="0"/>
              </a:spcBef>
              <a:spcAft>
                <a:spcPct val="0"/>
              </a:spcAft>
              <a:defRPr sz="3000" b="1">
                <a:solidFill>
                  <a:schemeClr val="tx1"/>
                </a:solidFill>
                <a:latin typeface="Arial" panose="020B0604020202020204" pitchFamily="34" charset="0"/>
              </a:defRPr>
            </a:lvl3pPr>
            <a:lvl4pPr algn="l" rtl="0" eaLnBrk="0" fontAlgn="base" hangingPunct="0">
              <a:lnSpc>
                <a:spcPct val="89000"/>
              </a:lnSpc>
              <a:spcBef>
                <a:spcPct val="0"/>
              </a:spcBef>
              <a:spcAft>
                <a:spcPct val="0"/>
              </a:spcAft>
              <a:defRPr sz="3000" b="1">
                <a:solidFill>
                  <a:schemeClr val="tx1"/>
                </a:solidFill>
                <a:latin typeface="Arial" panose="020B0604020202020204" pitchFamily="34" charset="0"/>
              </a:defRPr>
            </a:lvl4pPr>
            <a:lvl5pPr algn="l" rtl="0" eaLnBrk="0" fontAlgn="base" hangingPunct="0">
              <a:lnSpc>
                <a:spcPct val="89000"/>
              </a:lnSpc>
              <a:spcBef>
                <a:spcPct val="0"/>
              </a:spcBef>
              <a:spcAft>
                <a:spcPct val="0"/>
              </a:spcAft>
              <a:defRPr sz="3000" b="1">
                <a:solidFill>
                  <a:schemeClr val="tx1"/>
                </a:solidFill>
                <a:latin typeface="Arial" panose="020B0604020202020204" pitchFamily="34" charset="0"/>
              </a:defRPr>
            </a:lvl5pPr>
            <a:lvl6pPr marL="457200" algn="l" rtl="0" eaLnBrk="0" fontAlgn="base" hangingPunct="0">
              <a:lnSpc>
                <a:spcPct val="89000"/>
              </a:lnSpc>
              <a:spcBef>
                <a:spcPct val="0"/>
              </a:spcBef>
              <a:spcAft>
                <a:spcPct val="0"/>
              </a:spcAft>
              <a:defRPr sz="3000" b="1">
                <a:solidFill>
                  <a:schemeClr val="tx1"/>
                </a:solidFill>
                <a:latin typeface="Arial" panose="020B0604020202020204" pitchFamily="34" charset="0"/>
              </a:defRPr>
            </a:lvl6pPr>
            <a:lvl7pPr marL="914400" algn="l" rtl="0" eaLnBrk="0" fontAlgn="base" hangingPunct="0">
              <a:lnSpc>
                <a:spcPct val="89000"/>
              </a:lnSpc>
              <a:spcBef>
                <a:spcPct val="0"/>
              </a:spcBef>
              <a:spcAft>
                <a:spcPct val="0"/>
              </a:spcAft>
              <a:defRPr sz="3000" b="1">
                <a:solidFill>
                  <a:schemeClr val="tx1"/>
                </a:solidFill>
                <a:latin typeface="Arial" panose="020B0604020202020204" pitchFamily="34" charset="0"/>
              </a:defRPr>
            </a:lvl7pPr>
            <a:lvl8pPr marL="1371600" algn="l" rtl="0" eaLnBrk="0" fontAlgn="base" hangingPunct="0">
              <a:lnSpc>
                <a:spcPct val="89000"/>
              </a:lnSpc>
              <a:spcBef>
                <a:spcPct val="0"/>
              </a:spcBef>
              <a:spcAft>
                <a:spcPct val="0"/>
              </a:spcAft>
              <a:defRPr sz="3000" b="1">
                <a:solidFill>
                  <a:schemeClr val="tx1"/>
                </a:solidFill>
                <a:latin typeface="Arial" panose="020B0604020202020204" pitchFamily="34" charset="0"/>
              </a:defRPr>
            </a:lvl8pPr>
            <a:lvl9pPr marL="1828800" algn="l" rtl="0" eaLnBrk="0" fontAlgn="base" hangingPunct="0">
              <a:lnSpc>
                <a:spcPct val="89000"/>
              </a:lnSpc>
              <a:spcBef>
                <a:spcPct val="0"/>
              </a:spcBef>
              <a:spcAft>
                <a:spcPct val="0"/>
              </a:spcAft>
              <a:defRPr sz="3000" b="1">
                <a:solidFill>
                  <a:schemeClr val="tx1"/>
                </a:solidFill>
                <a:latin typeface="Arial" panose="020B0604020202020204" pitchFamily="34" charset="0"/>
              </a:defRPr>
            </a:lvl9pPr>
          </a:lstStyle>
          <a:p>
            <a:r>
              <a:rPr lang="en-US" dirty="0">
                <a:latin typeface="+mn-lt"/>
              </a:rPr>
              <a:t>What is in a “heuristic?”</a:t>
            </a:r>
          </a:p>
        </p:txBody>
      </p:sp>
      <p:sp>
        <p:nvSpPr>
          <p:cNvPr id="5" name="Rectangle 4"/>
          <p:cNvSpPr>
            <a:spLocks noGrp="1" noChangeArrowheads="1"/>
          </p:cNvSpPr>
          <p:nvPr/>
        </p:nvSpPr>
        <p:spPr bwMode="auto">
          <a:xfrm>
            <a:off x="2476500" y="1276912"/>
            <a:ext cx="716280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lnSpc>
                <a:spcPct val="89000"/>
              </a:lnSpc>
              <a:spcBef>
                <a:spcPct val="50000"/>
              </a:spcBef>
              <a:spcAft>
                <a:spcPct val="10000"/>
              </a:spcAft>
              <a:defRPr sz="2400" b="1" kern="1200">
                <a:solidFill>
                  <a:schemeClr val="tx1"/>
                </a:solidFill>
                <a:latin typeface="+mn-lt"/>
                <a:ea typeface="+mn-ea"/>
                <a:cs typeface="+mn-cs"/>
              </a:defRPr>
            </a:lvl1pPr>
            <a:lvl2pPr marL="685800" indent="-228600" algn="l" rtl="0" eaLnBrk="0" fontAlgn="base" hangingPunct="0">
              <a:lnSpc>
                <a:spcPct val="89000"/>
              </a:lnSpc>
              <a:spcBef>
                <a:spcPct val="50000"/>
              </a:spcBef>
              <a:spcAft>
                <a:spcPct val="0"/>
              </a:spcAft>
              <a:buClr>
                <a:srgbClr val="0000FF"/>
              </a:buClr>
              <a:buSzPct val="100000"/>
              <a:buFont typeface="Symbol" panose="05050102010706020507" pitchFamily="18" charset="2"/>
              <a:buChar char="·"/>
              <a:defRPr b="1" kern="1200">
                <a:solidFill>
                  <a:schemeClr val="tx1"/>
                </a:solidFill>
                <a:latin typeface="+mn-lt"/>
                <a:ea typeface="+mn-ea"/>
                <a:cs typeface="+mn-cs"/>
              </a:defRPr>
            </a:lvl2pPr>
            <a:lvl3pPr marL="1143000" indent="-228600" algn="l" rtl="0" eaLnBrk="0" fontAlgn="base" hangingPunct="0">
              <a:lnSpc>
                <a:spcPct val="89000"/>
              </a:lnSpc>
              <a:spcBef>
                <a:spcPct val="30000"/>
              </a:spcBef>
              <a:spcAft>
                <a:spcPct val="0"/>
              </a:spcAft>
              <a:buClr>
                <a:srgbClr val="0000FF"/>
              </a:buClr>
              <a:buSzPct val="59000"/>
              <a:buFont typeface="Symbol" panose="05050102010706020507" pitchFamily="18" charset="2"/>
              <a:buChar char="·"/>
              <a:defRPr kern="1200">
                <a:solidFill>
                  <a:schemeClr val="tx1"/>
                </a:solidFill>
                <a:latin typeface="+mn-lt"/>
                <a:ea typeface="+mn-ea"/>
                <a:cs typeface="+mn-cs"/>
              </a:defRPr>
            </a:lvl3pPr>
            <a:lvl4pPr marL="1543050" indent="-171450" algn="l" rtl="0" eaLnBrk="0" fontAlgn="base" hangingPunct="0">
              <a:lnSpc>
                <a:spcPct val="89000"/>
              </a:lnSpc>
              <a:spcBef>
                <a:spcPct val="30000"/>
              </a:spcBef>
              <a:spcAft>
                <a:spcPct val="0"/>
              </a:spcAft>
              <a:buClr>
                <a:srgbClr val="0000FF"/>
              </a:buClr>
              <a:buSzPct val="100000"/>
              <a:buChar char="–"/>
              <a:defRPr sz="1400" kern="1200">
                <a:solidFill>
                  <a:schemeClr val="tx1"/>
                </a:solidFill>
                <a:latin typeface="+mn-lt"/>
                <a:ea typeface="+mn-ea"/>
                <a:cs typeface="+mn-cs"/>
              </a:defRPr>
            </a:lvl4pPr>
            <a:lvl5pPr marL="2000250" indent="-171450" algn="l" rtl="0" eaLnBrk="0" fontAlgn="base" hangingPunct="0">
              <a:lnSpc>
                <a:spcPct val="89000"/>
              </a:lnSpc>
              <a:spcBef>
                <a:spcPct val="30000"/>
              </a:spcBef>
              <a:spcAft>
                <a:spcPct val="0"/>
              </a:spcAft>
              <a:buClr>
                <a:srgbClr val="0000FF"/>
              </a:buClr>
              <a:buSzPct val="10000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f(n) = g(n) + h(n)</a:t>
            </a:r>
          </a:p>
        </p:txBody>
      </p:sp>
      <p:sp>
        <p:nvSpPr>
          <p:cNvPr id="6" name="Line 5"/>
          <p:cNvSpPr>
            <a:spLocks noChangeShapeType="1"/>
          </p:cNvSpPr>
          <p:nvPr/>
        </p:nvSpPr>
        <p:spPr bwMode="auto">
          <a:xfrm flipV="1">
            <a:off x="4381500" y="1734112"/>
            <a:ext cx="533400" cy="685800"/>
          </a:xfrm>
          <a:prstGeom prst="line">
            <a:avLst/>
          </a:prstGeom>
          <a:noFill/>
          <a:ln w="127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1pPr>
            <a:lvl2pPr marL="4572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2pPr>
            <a:lvl3pPr marL="9144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3pPr>
            <a:lvl4pPr marL="13716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4pPr>
            <a:lvl5pPr marL="18288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5pPr>
            <a:lvl6pPr marL="2286000" algn="l" defTabSz="914400" rtl="0" eaLnBrk="1" latinLnBrk="0" hangingPunct="1">
              <a:defRPr sz="2000" b="1" kern="1200">
                <a:solidFill>
                  <a:schemeClr val="accent1"/>
                </a:solidFill>
                <a:latin typeface="Arial" panose="020B0604020202020204" pitchFamily="34" charset="0"/>
                <a:ea typeface="+mn-ea"/>
                <a:cs typeface="+mn-cs"/>
              </a:defRPr>
            </a:lvl6pPr>
            <a:lvl7pPr marL="2743200" algn="l" defTabSz="914400" rtl="0" eaLnBrk="1" latinLnBrk="0" hangingPunct="1">
              <a:defRPr sz="2000" b="1" kern="1200">
                <a:solidFill>
                  <a:schemeClr val="accent1"/>
                </a:solidFill>
                <a:latin typeface="Arial" panose="020B0604020202020204" pitchFamily="34" charset="0"/>
                <a:ea typeface="+mn-ea"/>
                <a:cs typeface="+mn-cs"/>
              </a:defRPr>
            </a:lvl7pPr>
            <a:lvl8pPr marL="3200400" algn="l" defTabSz="914400" rtl="0" eaLnBrk="1" latinLnBrk="0" hangingPunct="1">
              <a:defRPr sz="2000" b="1" kern="1200">
                <a:solidFill>
                  <a:schemeClr val="accent1"/>
                </a:solidFill>
                <a:latin typeface="Arial" panose="020B0604020202020204" pitchFamily="34" charset="0"/>
                <a:ea typeface="+mn-ea"/>
                <a:cs typeface="+mn-cs"/>
              </a:defRPr>
            </a:lvl8pPr>
            <a:lvl9pPr marL="3657600" algn="l" defTabSz="914400" rtl="0" eaLnBrk="1" latinLnBrk="0" hangingPunct="1">
              <a:defRPr sz="2000" b="1" kern="1200">
                <a:solidFill>
                  <a:schemeClr val="accent1"/>
                </a:solidFill>
                <a:latin typeface="Arial" panose="020B0604020202020204" pitchFamily="34" charset="0"/>
                <a:ea typeface="+mn-ea"/>
                <a:cs typeface="+mn-cs"/>
              </a:defRPr>
            </a:lvl9pPr>
          </a:lstStyle>
          <a:p>
            <a:endParaRPr lang="en-US"/>
          </a:p>
        </p:txBody>
      </p:sp>
      <p:sp>
        <p:nvSpPr>
          <p:cNvPr id="7" name="Line 6"/>
          <p:cNvSpPr>
            <a:spLocks noChangeShapeType="1"/>
          </p:cNvSpPr>
          <p:nvPr/>
        </p:nvSpPr>
        <p:spPr bwMode="auto">
          <a:xfrm flipV="1">
            <a:off x="5930153" y="1734112"/>
            <a:ext cx="141194" cy="1049431"/>
          </a:xfrm>
          <a:prstGeom prst="line">
            <a:avLst/>
          </a:prstGeom>
          <a:noFill/>
          <a:ln w="127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1pPr>
            <a:lvl2pPr marL="4572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2pPr>
            <a:lvl3pPr marL="9144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3pPr>
            <a:lvl4pPr marL="13716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4pPr>
            <a:lvl5pPr marL="18288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5pPr>
            <a:lvl6pPr marL="2286000" algn="l" defTabSz="914400" rtl="0" eaLnBrk="1" latinLnBrk="0" hangingPunct="1">
              <a:defRPr sz="2000" b="1" kern="1200">
                <a:solidFill>
                  <a:schemeClr val="accent1"/>
                </a:solidFill>
                <a:latin typeface="Arial" panose="020B0604020202020204" pitchFamily="34" charset="0"/>
                <a:ea typeface="+mn-ea"/>
                <a:cs typeface="+mn-cs"/>
              </a:defRPr>
            </a:lvl6pPr>
            <a:lvl7pPr marL="2743200" algn="l" defTabSz="914400" rtl="0" eaLnBrk="1" latinLnBrk="0" hangingPunct="1">
              <a:defRPr sz="2000" b="1" kern="1200">
                <a:solidFill>
                  <a:schemeClr val="accent1"/>
                </a:solidFill>
                <a:latin typeface="Arial" panose="020B0604020202020204" pitchFamily="34" charset="0"/>
                <a:ea typeface="+mn-ea"/>
                <a:cs typeface="+mn-cs"/>
              </a:defRPr>
            </a:lvl7pPr>
            <a:lvl8pPr marL="3200400" algn="l" defTabSz="914400" rtl="0" eaLnBrk="1" latinLnBrk="0" hangingPunct="1">
              <a:defRPr sz="2000" b="1" kern="1200">
                <a:solidFill>
                  <a:schemeClr val="accent1"/>
                </a:solidFill>
                <a:latin typeface="Arial" panose="020B0604020202020204" pitchFamily="34" charset="0"/>
                <a:ea typeface="+mn-ea"/>
                <a:cs typeface="+mn-cs"/>
              </a:defRPr>
            </a:lvl8pPr>
            <a:lvl9pPr marL="3657600" algn="l" defTabSz="914400" rtl="0" eaLnBrk="1" latinLnBrk="0" hangingPunct="1">
              <a:defRPr sz="2000" b="1" kern="1200">
                <a:solidFill>
                  <a:schemeClr val="accent1"/>
                </a:solidFill>
                <a:latin typeface="Arial" panose="020B0604020202020204" pitchFamily="34" charset="0"/>
                <a:ea typeface="+mn-ea"/>
                <a:cs typeface="+mn-cs"/>
              </a:defRPr>
            </a:lvl9pPr>
          </a:lstStyle>
          <a:p>
            <a:endParaRPr lang="en-US"/>
          </a:p>
        </p:txBody>
      </p:sp>
      <p:sp>
        <p:nvSpPr>
          <p:cNvPr id="8" name="Line 7"/>
          <p:cNvSpPr>
            <a:spLocks noChangeShapeType="1"/>
          </p:cNvSpPr>
          <p:nvPr/>
        </p:nvSpPr>
        <p:spPr bwMode="auto">
          <a:xfrm flipH="1" flipV="1">
            <a:off x="7048500" y="1734112"/>
            <a:ext cx="457200" cy="685800"/>
          </a:xfrm>
          <a:prstGeom prst="line">
            <a:avLst/>
          </a:prstGeom>
          <a:noFill/>
          <a:ln w="127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1pPr>
            <a:lvl2pPr marL="4572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2pPr>
            <a:lvl3pPr marL="9144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3pPr>
            <a:lvl4pPr marL="13716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4pPr>
            <a:lvl5pPr marL="18288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5pPr>
            <a:lvl6pPr marL="2286000" algn="l" defTabSz="914400" rtl="0" eaLnBrk="1" latinLnBrk="0" hangingPunct="1">
              <a:defRPr sz="2000" b="1" kern="1200">
                <a:solidFill>
                  <a:schemeClr val="accent1"/>
                </a:solidFill>
                <a:latin typeface="Arial" panose="020B0604020202020204" pitchFamily="34" charset="0"/>
                <a:ea typeface="+mn-ea"/>
                <a:cs typeface="+mn-cs"/>
              </a:defRPr>
            </a:lvl6pPr>
            <a:lvl7pPr marL="2743200" algn="l" defTabSz="914400" rtl="0" eaLnBrk="1" latinLnBrk="0" hangingPunct="1">
              <a:defRPr sz="2000" b="1" kern="1200">
                <a:solidFill>
                  <a:schemeClr val="accent1"/>
                </a:solidFill>
                <a:latin typeface="Arial" panose="020B0604020202020204" pitchFamily="34" charset="0"/>
                <a:ea typeface="+mn-ea"/>
                <a:cs typeface="+mn-cs"/>
              </a:defRPr>
            </a:lvl7pPr>
            <a:lvl8pPr marL="3200400" algn="l" defTabSz="914400" rtl="0" eaLnBrk="1" latinLnBrk="0" hangingPunct="1">
              <a:defRPr sz="2000" b="1" kern="1200">
                <a:solidFill>
                  <a:schemeClr val="accent1"/>
                </a:solidFill>
                <a:latin typeface="Arial" panose="020B0604020202020204" pitchFamily="34" charset="0"/>
                <a:ea typeface="+mn-ea"/>
                <a:cs typeface="+mn-cs"/>
              </a:defRPr>
            </a:lvl8pPr>
            <a:lvl9pPr marL="3657600" algn="l" defTabSz="914400" rtl="0" eaLnBrk="1" latinLnBrk="0" hangingPunct="1">
              <a:defRPr sz="2000" b="1" kern="1200">
                <a:solidFill>
                  <a:schemeClr val="accent1"/>
                </a:solidFill>
                <a:latin typeface="Arial" panose="020B0604020202020204" pitchFamily="34" charset="0"/>
                <a:ea typeface="+mn-ea"/>
                <a:cs typeface="+mn-cs"/>
              </a:defRPr>
            </a:lvl9pPr>
          </a:lstStyle>
          <a:p>
            <a:endParaRPr lang="en-US"/>
          </a:p>
        </p:txBody>
      </p:sp>
      <p:sp>
        <p:nvSpPr>
          <p:cNvPr id="9" name="Text Box 8"/>
          <p:cNvSpPr txBox="1">
            <a:spLocks noChangeArrowheads="1"/>
          </p:cNvSpPr>
          <p:nvPr/>
        </p:nvSpPr>
        <p:spPr bwMode="auto">
          <a:xfrm>
            <a:off x="1221582" y="2623697"/>
            <a:ext cx="3977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1pPr>
            <a:lvl2pPr marL="4572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2pPr>
            <a:lvl3pPr marL="9144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3pPr>
            <a:lvl4pPr marL="13716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4pPr>
            <a:lvl5pPr marL="18288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5pPr>
            <a:lvl6pPr marL="2286000" algn="l" defTabSz="914400" rtl="0" eaLnBrk="1" latinLnBrk="0" hangingPunct="1">
              <a:defRPr sz="2000" b="1" kern="1200">
                <a:solidFill>
                  <a:schemeClr val="accent1"/>
                </a:solidFill>
                <a:latin typeface="Arial" panose="020B0604020202020204" pitchFamily="34" charset="0"/>
                <a:ea typeface="+mn-ea"/>
                <a:cs typeface="+mn-cs"/>
              </a:defRPr>
            </a:lvl6pPr>
            <a:lvl7pPr marL="2743200" algn="l" defTabSz="914400" rtl="0" eaLnBrk="1" latinLnBrk="0" hangingPunct="1">
              <a:defRPr sz="2000" b="1" kern="1200">
                <a:solidFill>
                  <a:schemeClr val="accent1"/>
                </a:solidFill>
                <a:latin typeface="Arial" panose="020B0604020202020204" pitchFamily="34" charset="0"/>
                <a:ea typeface="+mn-ea"/>
                <a:cs typeface="+mn-cs"/>
              </a:defRPr>
            </a:lvl7pPr>
            <a:lvl8pPr marL="3200400" algn="l" defTabSz="914400" rtl="0" eaLnBrk="1" latinLnBrk="0" hangingPunct="1">
              <a:defRPr sz="2000" b="1" kern="1200">
                <a:solidFill>
                  <a:schemeClr val="accent1"/>
                </a:solidFill>
                <a:latin typeface="Arial" panose="020B0604020202020204" pitchFamily="34" charset="0"/>
                <a:ea typeface="+mn-ea"/>
                <a:cs typeface="+mn-cs"/>
              </a:defRPr>
            </a:lvl8pPr>
            <a:lvl9pPr marL="3657600" algn="l" defTabSz="914400" rtl="0" eaLnBrk="1" latinLnBrk="0" hangingPunct="1">
              <a:defRPr sz="2000" b="1" kern="1200">
                <a:solidFill>
                  <a:schemeClr val="accent1"/>
                </a:solidFill>
                <a:latin typeface="Arial" panose="020B0604020202020204" pitchFamily="34" charset="0"/>
                <a:ea typeface="+mn-ea"/>
                <a:cs typeface="+mn-cs"/>
              </a:defRPr>
            </a:lvl9pPr>
          </a:lstStyle>
          <a:p>
            <a:pPr algn="l">
              <a:spcBef>
                <a:spcPct val="50000"/>
              </a:spcBef>
            </a:pPr>
            <a:r>
              <a:rPr lang="en-US" sz="1600" b="0" dirty="0">
                <a:solidFill>
                  <a:schemeClr val="tx1"/>
                </a:solidFill>
              </a:rPr>
              <a:t>The heuristic value </a:t>
            </a:r>
            <a:r>
              <a:rPr lang="en-US" sz="1600" b="0" dirty="0" smtClean="0">
                <a:solidFill>
                  <a:schemeClr val="tx1"/>
                </a:solidFill>
              </a:rPr>
              <a:t>of node </a:t>
            </a:r>
            <a:r>
              <a:rPr lang="en-US" sz="1600" b="0" dirty="0">
                <a:solidFill>
                  <a:schemeClr val="tx1"/>
                </a:solidFill>
              </a:rPr>
              <a:t>n</a:t>
            </a:r>
          </a:p>
        </p:txBody>
      </p:sp>
      <p:sp>
        <p:nvSpPr>
          <p:cNvPr id="10" name="Text Box 9"/>
          <p:cNvSpPr txBox="1">
            <a:spLocks noChangeArrowheads="1"/>
          </p:cNvSpPr>
          <p:nvPr/>
        </p:nvSpPr>
        <p:spPr bwMode="auto">
          <a:xfrm>
            <a:off x="3307976" y="3200448"/>
            <a:ext cx="46271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1pPr>
            <a:lvl2pPr marL="4572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2pPr>
            <a:lvl3pPr marL="9144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3pPr>
            <a:lvl4pPr marL="13716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4pPr>
            <a:lvl5pPr marL="18288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5pPr>
            <a:lvl6pPr marL="2286000" algn="l" defTabSz="914400" rtl="0" eaLnBrk="1" latinLnBrk="0" hangingPunct="1">
              <a:defRPr sz="2000" b="1" kern="1200">
                <a:solidFill>
                  <a:schemeClr val="accent1"/>
                </a:solidFill>
                <a:latin typeface="Arial" panose="020B0604020202020204" pitchFamily="34" charset="0"/>
                <a:ea typeface="+mn-ea"/>
                <a:cs typeface="+mn-cs"/>
              </a:defRPr>
            </a:lvl6pPr>
            <a:lvl7pPr marL="2743200" algn="l" defTabSz="914400" rtl="0" eaLnBrk="1" latinLnBrk="0" hangingPunct="1">
              <a:defRPr sz="2000" b="1" kern="1200">
                <a:solidFill>
                  <a:schemeClr val="accent1"/>
                </a:solidFill>
                <a:latin typeface="Arial" panose="020B0604020202020204" pitchFamily="34" charset="0"/>
                <a:ea typeface="+mn-ea"/>
                <a:cs typeface="+mn-cs"/>
              </a:defRPr>
            </a:lvl7pPr>
            <a:lvl8pPr marL="3200400" algn="l" defTabSz="914400" rtl="0" eaLnBrk="1" latinLnBrk="0" hangingPunct="1">
              <a:defRPr sz="2000" b="1" kern="1200">
                <a:solidFill>
                  <a:schemeClr val="accent1"/>
                </a:solidFill>
                <a:latin typeface="Arial" panose="020B0604020202020204" pitchFamily="34" charset="0"/>
                <a:ea typeface="+mn-ea"/>
                <a:cs typeface="+mn-cs"/>
              </a:defRPr>
            </a:lvl8pPr>
            <a:lvl9pPr marL="3657600" algn="l" defTabSz="914400" rtl="0" eaLnBrk="1" latinLnBrk="0" hangingPunct="1">
              <a:defRPr sz="2000" b="1" kern="1200">
                <a:solidFill>
                  <a:schemeClr val="accent1"/>
                </a:solidFill>
                <a:latin typeface="Arial" panose="020B0604020202020204" pitchFamily="34" charset="0"/>
                <a:ea typeface="+mn-ea"/>
                <a:cs typeface="+mn-cs"/>
              </a:defRPr>
            </a:lvl9pPr>
          </a:lstStyle>
          <a:p>
            <a:pPr algn="l">
              <a:spcBef>
                <a:spcPct val="50000"/>
              </a:spcBef>
            </a:pPr>
            <a:r>
              <a:rPr lang="en-US" sz="1600" b="0" dirty="0">
                <a:solidFill>
                  <a:schemeClr val="tx1"/>
                </a:solidFill>
              </a:rPr>
              <a:t>The </a:t>
            </a:r>
            <a:r>
              <a:rPr lang="en-US" sz="1600" b="0" u="sng" dirty="0">
                <a:solidFill>
                  <a:schemeClr val="tx1"/>
                </a:solidFill>
              </a:rPr>
              <a:t>actual</a:t>
            </a:r>
            <a:r>
              <a:rPr lang="en-US" sz="1600" b="0" dirty="0">
                <a:solidFill>
                  <a:schemeClr val="tx1"/>
                </a:solidFill>
              </a:rPr>
              <a:t> cost </a:t>
            </a:r>
            <a:r>
              <a:rPr lang="en-US" sz="1600" b="0" dirty="0" smtClean="0">
                <a:solidFill>
                  <a:schemeClr val="tx1"/>
                </a:solidFill>
              </a:rPr>
              <a:t>of node </a:t>
            </a:r>
            <a:r>
              <a:rPr lang="en-US" sz="1600" b="0" dirty="0">
                <a:solidFill>
                  <a:schemeClr val="tx1"/>
                </a:solidFill>
              </a:rPr>
              <a:t>n </a:t>
            </a:r>
          </a:p>
          <a:p>
            <a:pPr algn="l">
              <a:spcBef>
                <a:spcPct val="50000"/>
              </a:spcBef>
            </a:pPr>
            <a:r>
              <a:rPr lang="en-US" sz="1600" b="0" dirty="0">
                <a:solidFill>
                  <a:schemeClr val="tx1"/>
                </a:solidFill>
              </a:rPr>
              <a:t>(from the root to </a:t>
            </a:r>
            <a:r>
              <a:rPr lang="en-US" sz="1600" b="0" dirty="0" smtClean="0">
                <a:solidFill>
                  <a:schemeClr val="tx1"/>
                </a:solidFill>
              </a:rPr>
              <a:t>current node n</a:t>
            </a:r>
            <a:r>
              <a:rPr lang="en-US" sz="1600" b="0" dirty="0">
                <a:solidFill>
                  <a:schemeClr val="tx1"/>
                </a:solidFill>
              </a:rPr>
              <a:t>)</a:t>
            </a:r>
          </a:p>
        </p:txBody>
      </p:sp>
      <p:sp>
        <p:nvSpPr>
          <p:cNvPr id="11" name="Text Box 10"/>
          <p:cNvSpPr txBox="1">
            <a:spLocks noChangeArrowheads="1"/>
          </p:cNvSpPr>
          <p:nvPr/>
        </p:nvSpPr>
        <p:spPr bwMode="auto">
          <a:xfrm>
            <a:off x="6611938" y="2629531"/>
            <a:ext cx="541242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1pPr>
            <a:lvl2pPr marL="4572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2pPr>
            <a:lvl3pPr marL="9144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3pPr>
            <a:lvl4pPr marL="13716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4pPr>
            <a:lvl5pPr marL="1828800" algn="ctr" rtl="0" eaLnBrk="0" fontAlgn="base" hangingPunct="0">
              <a:spcBef>
                <a:spcPct val="0"/>
              </a:spcBef>
              <a:spcAft>
                <a:spcPct val="0"/>
              </a:spcAft>
              <a:defRPr sz="2000" b="1" kern="1200">
                <a:solidFill>
                  <a:schemeClr val="accent1"/>
                </a:solidFill>
                <a:latin typeface="Arial" panose="020B0604020202020204" pitchFamily="34" charset="0"/>
                <a:ea typeface="+mn-ea"/>
                <a:cs typeface="+mn-cs"/>
              </a:defRPr>
            </a:lvl5pPr>
            <a:lvl6pPr marL="2286000" algn="l" defTabSz="914400" rtl="0" eaLnBrk="1" latinLnBrk="0" hangingPunct="1">
              <a:defRPr sz="2000" b="1" kern="1200">
                <a:solidFill>
                  <a:schemeClr val="accent1"/>
                </a:solidFill>
                <a:latin typeface="Arial" panose="020B0604020202020204" pitchFamily="34" charset="0"/>
                <a:ea typeface="+mn-ea"/>
                <a:cs typeface="+mn-cs"/>
              </a:defRPr>
            </a:lvl6pPr>
            <a:lvl7pPr marL="2743200" algn="l" defTabSz="914400" rtl="0" eaLnBrk="1" latinLnBrk="0" hangingPunct="1">
              <a:defRPr sz="2000" b="1" kern="1200">
                <a:solidFill>
                  <a:schemeClr val="accent1"/>
                </a:solidFill>
                <a:latin typeface="Arial" panose="020B0604020202020204" pitchFamily="34" charset="0"/>
                <a:ea typeface="+mn-ea"/>
                <a:cs typeface="+mn-cs"/>
              </a:defRPr>
            </a:lvl7pPr>
            <a:lvl8pPr marL="3200400" algn="l" defTabSz="914400" rtl="0" eaLnBrk="1" latinLnBrk="0" hangingPunct="1">
              <a:defRPr sz="2000" b="1" kern="1200">
                <a:solidFill>
                  <a:schemeClr val="accent1"/>
                </a:solidFill>
                <a:latin typeface="Arial" panose="020B0604020202020204" pitchFamily="34" charset="0"/>
                <a:ea typeface="+mn-ea"/>
                <a:cs typeface="+mn-cs"/>
              </a:defRPr>
            </a:lvl8pPr>
            <a:lvl9pPr marL="3657600" algn="l" defTabSz="914400" rtl="0" eaLnBrk="1" latinLnBrk="0" hangingPunct="1">
              <a:defRPr sz="2000" b="1" kern="1200">
                <a:solidFill>
                  <a:schemeClr val="accent1"/>
                </a:solidFill>
                <a:latin typeface="Arial" panose="020B0604020202020204" pitchFamily="34" charset="0"/>
                <a:ea typeface="+mn-ea"/>
                <a:cs typeface="+mn-cs"/>
              </a:defRPr>
            </a:lvl9pPr>
          </a:lstStyle>
          <a:p>
            <a:pPr algn="l">
              <a:spcBef>
                <a:spcPct val="50000"/>
              </a:spcBef>
            </a:pPr>
            <a:r>
              <a:rPr lang="en-US" sz="1600" b="0" dirty="0">
                <a:solidFill>
                  <a:schemeClr val="tx1"/>
                </a:solidFill>
              </a:rPr>
              <a:t>The </a:t>
            </a:r>
            <a:r>
              <a:rPr lang="en-US" sz="1600" b="0" u="sng" dirty="0">
                <a:solidFill>
                  <a:schemeClr val="tx1"/>
                </a:solidFill>
              </a:rPr>
              <a:t>estimated</a:t>
            </a:r>
            <a:r>
              <a:rPr lang="en-US" sz="1600" b="0" dirty="0">
                <a:solidFill>
                  <a:schemeClr val="tx1"/>
                </a:solidFill>
              </a:rPr>
              <a:t> cost </a:t>
            </a:r>
            <a:r>
              <a:rPr lang="en-US" sz="1600" b="0" dirty="0" smtClean="0">
                <a:solidFill>
                  <a:schemeClr val="tx1"/>
                </a:solidFill>
              </a:rPr>
              <a:t>of achieving </a:t>
            </a:r>
            <a:r>
              <a:rPr lang="en-US" sz="1600" b="0" dirty="0">
                <a:solidFill>
                  <a:schemeClr val="tx1"/>
                </a:solidFill>
              </a:rPr>
              <a:t>the goal </a:t>
            </a:r>
          </a:p>
          <a:p>
            <a:pPr algn="l">
              <a:spcBef>
                <a:spcPct val="50000"/>
              </a:spcBef>
            </a:pPr>
            <a:r>
              <a:rPr lang="en-US" sz="1600" b="0" dirty="0">
                <a:solidFill>
                  <a:schemeClr val="tx1"/>
                </a:solidFill>
              </a:rPr>
              <a:t>(from </a:t>
            </a:r>
            <a:r>
              <a:rPr lang="en-US" sz="1600" b="0" dirty="0" smtClean="0">
                <a:solidFill>
                  <a:schemeClr val="tx1"/>
                </a:solidFill>
              </a:rPr>
              <a:t>current node </a:t>
            </a:r>
            <a:r>
              <a:rPr lang="en-US" sz="1600" b="0" dirty="0">
                <a:solidFill>
                  <a:schemeClr val="tx1"/>
                </a:solidFill>
              </a:rPr>
              <a:t>n to the goal)</a:t>
            </a:r>
          </a:p>
        </p:txBody>
      </p:sp>
      <p:sp>
        <p:nvSpPr>
          <p:cNvPr id="2" name="Rectangle 1"/>
          <p:cNvSpPr/>
          <p:nvPr/>
        </p:nvSpPr>
        <p:spPr>
          <a:xfrm>
            <a:off x="380998" y="4670831"/>
            <a:ext cx="11643361" cy="1508105"/>
          </a:xfrm>
          <a:prstGeom prst="rect">
            <a:avLst/>
          </a:prstGeom>
        </p:spPr>
        <p:txBody>
          <a:bodyPr wrap="square">
            <a:spAutoFit/>
          </a:bodyPr>
          <a:lstStyle/>
          <a:p>
            <a:r>
              <a:rPr lang="en-US" sz="2000" b="1" dirty="0"/>
              <a:t>Heuristics Search : </a:t>
            </a:r>
          </a:p>
          <a:p>
            <a:pPr marL="742950" lvl="1" indent="-285750">
              <a:buFont typeface="Arial" panose="020B0604020202020204" pitchFamily="34" charset="0"/>
              <a:buChar char="•"/>
            </a:pPr>
            <a:r>
              <a:rPr lang="en-US" dirty="0"/>
              <a:t>In an informed search</a:t>
            </a:r>
            <a:r>
              <a:rPr lang="en-US" b="1" dirty="0"/>
              <a:t>, a heuristic is a </a:t>
            </a:r>
            <a:r>
              <a:rPr lang="en-US" b="1" i="1" dirty="0"/>
              <a:t>function</a:t>
            </a:r>
            <a:r>
              <a:rPr lang="en-US" b="1" dirty="0"/>
              <a:t> that estimates how close a state is to the goal state</a:t>
            </a:r>
            <a:r>
              <a:rPr lang="en-US" dirty="0"/>
              <a:t>. </a:t>
            </a:r>
          </a:p>
          <a:p>
            <a:pPr marL="742950" lvl="1" indent="-285750">
              <a:buFont typeface="Arial" panose="020B0604020202020204" pitchFamily="34" charset="0"/>
              <a:buChar char="•"/>
            </a:pPr>
            <a:r>
              <a:rPr lang="en-US" dirty="0"/>
              <a:t>For examples – Manhattan distance, Euclidean distance, etc. </a:t>
            </a:r>
          </a:p>
          <a:p>
            <a:pPr marL="742950" lvl="1" indent="-285750">
              <a:buFont typeface="Arial" panose="020B0604020202020204" pitchFamily="34" charset="0"/>
              <a:buChar char="•"/>
            </a:pPr>
            <a:r>
              <a:rPr lang="en-US" dirty="0"/>
              <a:t>Lesser the distance, closer the goal.</a:t>
            </a:r>
          </a:p>
          <a:p>
            <a:pPr marL="742950" lvl="1" indent="-285750">
              <a:buFont typeface="Arial" panose="020B0604020202020204" pitchFamily="34" charset="0"/>
              <a:buChar char="•"/>
            </a:pPr>
            <a:r>
              <a:rPr lang="en-US" dirty="0">
                <a:solidFill>
                  <a:srgbClr val="0070C0"/>
                </a:solidFill>
              </a:rPr>
              <a:t>Different heuristics </a:t>
            </a:r>
            <a:r>
              <a:rPr lang="en-US" dirty="0"/>
              <a:t>are used in </a:t>
            </a:r>
            <a:r>
              <a:rPr lang="en-US" dirty="0">
                <a:solidFill>
                  <a:srgbClr val="0070C0"/>
                </a:solidFill>
              </a:rPr>
              <a:t>different informed </a:t>
            </a:r>
            <a:r>
              <a:rPr lang="en-US" dirty="0" smtClean="0">
                <a:solidFill>
                  <a:srgbClr val="0070C0"/>
                </a:solidFill>
              </a:rPr>
              <a:t>algorithms</a:t>
            </a:r>
            <a:r>
              <a:rPr lang="en-US" dirty="0" smtClean="0"/>
              <a:t>.</a:t>
            </a:r>
            <a:endParaRPr lang="en-US" dirty="0"/>
          </a:p>
        </p:txBody>
      </p:sp>
    </p:spTree>
    <p:extLst>
      <p:ext uri="{BB962C8B-B14F-4D97-AF65-F5344CB8AC3E}">
        <p14:creationId xmlns:p14="http://schemas.microsoft.com/office/powerpoint/2010/main" val="2660634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Heuristic / Informed </a:t>
            </a:r>
            <a:r>
              <a:rPr lang="en-US" b="1" dirty="0"/>
              <a:t>Search </a:t>
            </a:r>
            <a:r>
              <a:rPr lang="en-US" b="1" dirty="0" smtClean="0"/>
              <a:t>Algorithms</a:t>
            </a:r>
            <a:endParaRPr lang="en-US" dirty="0"/>
          </a:p>
        </p:txBody>
      </p:sp>
      <p:sp>
        <p:nvSpPr>
          <p:cNvPr id="3" name="Content Placeholder 2"/>
          <p:cNvSpPr>
            <a:spLocks noGrp="1"/>
          </p:cNvSpPr>
          <p:nvPr>
            <p:ph idx="1"/>
          </p:nvPr>
        </p:nvSpPr>
        <p:spPr>
          <a:xfrm>
            <a:off x="838200" y="1463019"/>
            <a:ext cx="10515600" cy="4351338"/>
          </a:xfrm>
        </p:spPr>
        <p:txBody>
          <a:bodyPr>
            <a:noAutofit/>
          </a:bodyPr>
          <a:lstStyle/>
          <a:p>
            <a:pPr fontAlgn="base"/>
            <a:r>
              <a:rPr lang="en-US" sz="3200" dirty="0" smtClean="0"/>
              <a:t>This </a:t>
            </a:r>
            <a:r>
              <a:rPr lang="en-US" sz="3200" dirty="0"/>
              <a:t>information is obtained by something called a </a:t>
            </a:r>
            <a:r>
              <a:rPr lang="en-US" sz="3200" i="1" dirty="0"/>
              <a:t>heuristic.</a:t>
            </a:r>
            <a:endParaRPr lang="en-US" sz="3200" dirty="0"/>
          </a:p>
          <a:p>
            <a:pPr fontAlgn="base"/>
            <a:r>
              <a:rPr lang="en-US" sz="3200" dirty="0" smtClean="0"/>
              <a:t>Example of Informed </a:t>
            </a:r>
            <a:r>
              <a:rPr lang="en-US" sz="3200" dirty="0"/>
              <a:t>Search </a:t>
            </a:r>
            <a:r>
              <a:rPr lang="en-US" sz="3200" dirty="0" smtClean="0"/>
              <a:t>Algorithms:</a:t>
            </a:r>
            <a:endParaRPr lang="en-US" sz="3200" dirty="0"/>
          </a:p>
          <a:p>
            <a:pPr marL="914400" lvl="1" indent="-457200" fontAlgn="base">
              <a:buFont typeface="+mj-lt"/>
              <a:buAutoNum type="arabicPeriod"/>
            </a:pPr>
            <a:r>
              <a:rPr lang="en-US" dirty="0" smtClean="0"/>
              <a:t>Generate and Test</a:t>
            </a:r>
          </a:p>
          <a:p>
            <a:pPr marL="914400" lvl="1" indent="-457200">
              <a:buFont typeface="+mj-lt"/>
              <a:buAutoNum type="arabicPeriod"/>
            </a:pPr>
            <a:r>
              <a:rPr lang="en-US" dirty="0"/>
              <a:t>Best First Search</a:t>
            </a:r>
          </a:p>
          <a:p>
            <a:pPr marL="914400" lvl="2" indent="0" fontAlgn="base">
              <a:buNone/>
            </a:pPr>
            <a:r>
              <a:rPr lang="en-US" dirty="0" smtClean="0"/>
              <a:t>2.1. Greedy </a:t>
            </a:r>
            <a:r>
              <a:rPr lang="en-US" dirty="0"/>
              <a:t>Search</a:t>
            </a:r>
          </a:p>
          <a:p>
            <a:pPr marL="914400" lvl="2" indent="0" fontAlgn="base">
              <a:buNone/>
            </a:pPr>
            <a:r>
              <a:rPr lang="en-US" dirty="0" smtClean="0"/>
              <a:t>2.2. A</a:t>
            </a:r>
            <a:r>
              <a:rPr lang="en-US" dirty="0"/>
              <a:t>* Tree </a:t>
            </a:r>
            <a:r>
              <a:rPr lang="en-US" dirty="0" smtClean="0"/>
              <a:t>Search</a:t>
            </a:r>
          </a:p>
          <a:p>
            <a:pPr marL="914400" lvl="1" indent="-457200" fontAlgn="base">
              <a:buFont typeface="+mj-lt"/>
              <a:buAutoNum type="arabicPeriod"/>
            </a:pPr>
            <a:r>
              <a:rPr lang="en-US" dirty="0" smtClean="0"/>
              <a:t>A</a:t>
            </a:r>
            <a:r>
              <a:rPr lang="en-US" dirty="0"/>
              <a:t>* Graph </a:t>
            </a:r>
            <a:r>
              <a:rPr lang="en-US" dirty="0" smtClean="0"/>
              <a:t>Search</a:t>
            </a:r>
          </a:p>
          <a:p>
            <a:pPr marL="914400" lvl="1" indent="-457200">
              <a:buFont typeface="+mj-lt"/>
              <a:buAutoNum type="arabicPeriod"/>
            </a:pPr>
            <a:r>
              <a:rPr lang="en-US" dirty="0"/>
              <a:t>Hill Climbing</a:t>
            </a:r>
          </a:p>
          <a:p>
            <a:pPr marL="914400" lvl="1" indent="-457200">
              <a:buFont typeface="+mj-lt"/>
              <a:buAutoNum type="arabicPeriod"/>
            </a:pPr>
            <a:r>
              <a:rPr lang="en-US" dirty="0" smtClean="0"/>
              <a:t>Branch </a:t>
            </a:r>
            <a:r>
              <a:rPr lang="en-US" dirty="0"/>
              <a:t>and bound</a:t>
            </a:r>
          </a:p>
          <a:p>
            <a:pPr marL="914400" lvl="1" indent="-457200">
              <a:buFont typeface="+mj-lt"/>
              <a:buAutoNum type="arabicPeriod"/>
            </a:pPr>
            <a:r>
              <a:rPr lang="en-US" dirty="0"/>
              <a:t>Dynamic programming</a:t>
            </a:r>
          </a:p>
          <a:p>
            <a:pPr marL="914400" lvl="1" indent="-457200">
              <a:buFont typeface="+mj-lt"/>
              <a:buAutoNum type="arabicPeriod"/>
            </a:pPr>
            <a:r>
              <a:rPr lang="en-US" dirty="0"/>
              <a:t>Alpha  Beta  </a:t>
            </a:r>
            <a:r>
              <a:rPr lang="en-US" dirty="0" err="1" smtClean="0"/>
              <a:t>Prunning</a:t>
            </a:r>
            <a:endParaRPr lang="en-US" dirty="0"/>
          </a:p>
        </p:txBody>
      </p:sp>
    </p:spTree>
    <p:extLst>
      <p:ext uri="{BB962C8B-B14F-4D97-AF65-F5344CB8AC3E}">
        <p14:creationId xmlns:p14="http://schemas.microsoft.com/office/powerpoint/2010/main" val="2316397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Heuristic Searching 1.</a:t>
            </a:r>
            <a:br>
              <a:rPr lang="en-US" b="1" dirty="0" smtClean="0">
                <a:solidFill>
                  <a:srgbClr val="00B050"/>
                </a:solidFill>
              </a:rPr>
            </a:br>
            <a:r>
              <a:rPr lang="en-US" b="1" dirty="0" smtClean="0"/>
              <a:t>Generate </a:t>
            </a:r>
            <a:r>
              <a:rPr lang="en-US" b="1" dirty="0"/>
              <a:t>and </a:t>
            </a:r>
            <a:r>
              <a:rPr lang="en-US" b="1" dirty="0" smtClean="0"/>
              <a:t>Test Algorithm</a:t>
            </a:r>
            <a:endParaRPr lang="en-US" dirty="0"/>
          </a:p>
        </p:txBody>
      </p:sp>
      <p:sp>
        <p:nvSpPr>
          <p:cNvPr id="3" name="Content Placeholder 2"/>
          <p:cNvSpPr>
            <a:spLocks noGrp="1"/>
          </p:cNvSpPr>
          <p:nvPr>
            <p:ph idx="1"/>
          </p:nvPr>
        </p:nvSpPr>
        <p:spPr>
          <a:xfrm>
            <a:off x="838200" y="2138081"/>
            <a:ext cx="10515600" cy="4038881"/>
          </a:xfrm>
        </p:spPr>
        <p:txBody>
          <a:bodyPr>
            <a:normAutofit/>
          </a:bodyPr>
          <a:lstStyle/>
          <a:p>
            <a:r>
              <a:rPr lang="sv-SE" dirty="0"/>
              <a:t>M</a:t>
            </a:r>
            <a:r>
              <a:rPr lang="sv-SE" dirty="0" smtClean="0"/>
              <a:t>erupakan algoritma searching yang </a:t>
            </a:r>
            <a:r>
              <a:rPr lang="sv-SE" dirty="0"/>
              <a:t>paling </a:t>
            </a:r>
            <a:r>
              <a:rPr lang="sv-SE" dirty="0" smtClean="0"/>
              <a:t>sederhana </a:t>
            </a:r>
            <a:r>
              <a:rPr lang="en-US" dirty="0"/>
              <a:t>yang </a:t>
            </a:r>
            <a:r>
              <a:rPr lang="en-US" b="1" dirty="0" err="1"/>
              <a:t>menjamin</a:t>
            </a:r>
            <a:r>
              <a:rPr lang="en-US" b="1" dirty="0"/>
              <a:t> </a:t>
            </a:r>
            <a:r>
              <a:rPr lang="en-US" b="1" dirty="0" err="1"/>
              <a:t>untuk</a:t>
            </a:r>
            <a:r>
              <a:rPr lang="en-US" b="1" dirty="0"/>
              <a:t> </a:t>
            </a:r>
            <a:r>
              <a:rPr lang="en-US" b="1" dirty="0" err="1"/>
              <a:t>menemukan</a:t>
            </a:r>
            <a:r>
              <a:rPr lang="en-US" b="1" dirty="0"/>
              <a:t> </a:t>
            </a:r>
            <a:r>
              <a:rPr lang="en-US" b="1" dirty="0" err="1"/>
              <a:t>solusi</a:t>
            </a:r>
            <a:r>
              <a:rPr lang="en-US" b="1" dirty="0"/>
              <a:t> </a:t>
            </a:r>
            <a:r>
              <a:rPr lang="en-US" b="1" dirty="0" err="1"/>
              <a:t>jika</a:t>
            </a:r>
            <a:r>
              <a:rPr lang="en-US" b="1" dirty="0"/>
              <a:t> </a:t>
            </a:r>
            <a:r>
              <a:rPr lang="en-US" b="1" dirty="0" err="1"/>
              <a:t>dilakukan</a:t>
            </a:r>
            <a:r>
              <a:rPr lang="en-US" b="1" dirty="0"/>
              <a:t> </a:t>
            </a:r>
            <a:r>
              <a:rPr lang="en-US" b="1" dirty="0" err="1"/>
              <a:t>secara</a:t>
            </a:r>
            <a:r>
              <a:rPr lang="en-US" b="1" dirty="0"/>
              <a:t> </a:t>
            </a:r>
            <a:r>
              <a:rPr lang="en-US" b="1" dirty="0" err="1"/>
              <a:t>sistematis</a:t>
            </a:r>
            <a:r>
              <a:rPr lang="en-US" b="1" dirty="0"/>
              <a:t> </a:t>
            </a:r>
            <a:r>
              <a:rPr lang="en-US" b="1" dirty="0" err="1"/>
              <a:t>dan</a:t>
            </a:r>
            <a:r>
              <a:rPr lang="en-US" b="1" dirty="0"/>
              <a:t> </a:t>
            </a:r>
            <a:r>
              <a:rPr lang="en-US" b="1" dirty="0" err="1"/>
              <a:t>ada</a:t>
            </a:r>
            <a:r>
              <a:rPr lang="en-US" b="1" dirty="0"/>
              <a:t> </a:t>
            </a:r>
            <a:r>
              <a:rPr lang="en-US" b="1" dirty="0" err="1" smtClean="0"/>
              <a:t>solusinya</a:t>
            </a:r>
            <a:endParaRPr lang="en-US" b="1" dirty="0" smtClean="0"/>
          </a:p>
          <a:p>
            <a:r>
              <a:rPr lang="en-US" dirty="0" err="1"/>
              <a:t>Pada</a:t>
            </a:r>
            <a:r>
              <a:rPr lang="en-US" dirty="0"/>
              <a:t> </a:t>
            </a:r>
            <a:r>
              <a:rPr lang="en-US" dirty="0" err="1"/>
              <a:t>prinsipnya</a:t>
            </a:r>
            <a:r>
              <a:rPr lang="en-US" dirty="0"/>
              <a:t> </a:t>
            </a:r>
            <a:r>
              <a:rPr lang="en-US" dirty="0" err="1"/>
              <a:t>metode</a:t>
            </a:r>
            <a:r>
              <a:rPr lang="en-US" dirty="0"/>
              <a:t> </a:t>
            </a:r>
            <a:r>
              <a:rPr lang="en-US" dirty="0" err="1"/>
              <a:t>ini</a:t>
            </a:r>
            <a:r>
              <a:rPr lang="en-US" dirty="0"/>
              <a:t> </a:t>
            </a:r>
            <a:r>
              <a:rPr lang="en-US" dirty="0" err="1"/>
              <a:t>merupakan</a:t>
            </a:r>
            <a:r>
              <a:rPr lang="en-US" dirty="0"/>
              <a:t> </a:t>
            </a:r>
            <a:r>
              <a:rPr lang="en-US" dirty="0" err="1"/>
              <a:t>penggabungan</a:t>
            </a:r>
            <a:r>
              <a:rPr lang="en-US" dirty="0"/>
              <a:t> </a:t>
            </a:r>
            <a:r>
              <a:rPr lang="en-US" dirty="0" err="1"/>
              <a:t>antara</a:t>
            </a:r>
            <a:r>
              <a:rPr lang="en-US" dirty="0"/>
              <a:t> depth-first search </a:t>
            </a:r>
            <a:r>
              <a:rPr lang="en-US" dirty="0" err="1"/>
              <a:t>dengan</a:t>
            </a:r>
            <a:r>
              <a:rPr lang="en-US" dirty="0"/>
              <a:t> </a:t>
            </a:r>
            <a:r>
              <a:rPr lang="en-US" dirty="0" err="1"/>
              <a:t>pelacakan</a:t>
            </a:r>
            <a:r>
              <a:rPr lang="en-US" dirty="0"/>
              <a:t> </a:t>
            </a:r>
            <a:r>
              <a:rPr lang="en-US" dirty="0" err="1"/>
              <a:t>mundur</a:t>
            </a:r>
            <a:r>
              <a:rPr lang="en-US" dirty="0"/>
              <a:t> (backtracking), </a:t>
            </a:r>
            <a:r>
              <a:rPr lang="en-US" dirty="0" err="1"/>
              <a:t>yaitu</a:t>
            </a:r>
            <a:r>
              <a:rPr lang="en-US" dirty="0"/>
              <a:t> </a:t>
            </a:r>
            <a:r>
              <a:rPr lang="en-US" dirty="0" err="1"/>
              <a:t>bergerak</a:t>
            </a:r>
            <a:r>
              <a:rPr lang="en-US" dirty="0"/>
              <a:t> </a:t>
            </a:r>
            <a:r>
              <a:rPr lang="en-US" dirty="0" err="1"/>
              <a:t>ke</a:t>
            </a:r>
            <a:r>
              <a:rPr lang="en-US" dirty="0"/>
              <a:t> </a:t>
            </a:r>
            <a:r>
              <a:rPr lang="en-US" dirty="0" err="1"/>
              <a:t>belakang</a:t>
            </a:r>
            <a:r>
              <a:rPr lang="en-US" dirty="0"/>
              <a:t> </a:t>
            </a:r>
            <a:r>
              <a:rPr lang="en-US" dirty="0" err="1"/>
              <a:t>menuju</a:t>
            </a:r>
            <a:r>
              <a:rPr lang="en-US" dirty="0"/>
              <a:t> </a:t>
            </a:r>
            <a:r>
              <a:rPr lang="en-US" dirty="0" err="1"/>
              <a:t>pada</a:t>
            </a:r>
            <a:r>
              <a:rPr lang="en-US" dirty="0"/>
              <a:t> </a:t>
            </a:r>
            <a:r>
              <a:rPr lang="en-US" dirty="0" err="1"/>
              <a:t>suatu</a:t>
            </a:r>
            <a:r>
              <a:rPr lang="en-US" dirty="0"/>
              <a:t> </a:t>
            </a:r>
            <a:r>
              <a:rPr lang="en-US" dirty="0" err="1"/>
              <a:t>keadaan</a:t>
            </a:r>
            <a:r>
              <a:rPr lang="en-US" dirty="0"/>
              <a:t> </a:t>
            </a:r>
            <a:r>
              <a:rPr lang="en-US" dirty="0" err="1" smtClean="0"/>
              <a:t>awal</a:t>
            </a:r>
            <a:r>
              <a:rPr lang="sv-SE" dirty="0" smtClean="0"/>
              <a:t>.</a:t>
            </a:r>
          </a:p>
          <a:p>
            <a:r>
              <a:rPr lang="sv-SE" dirty="0" smtClean="0"/>
              <a:t>Efisien untuk masalah sederhana.</a:t>
            </a:r>
          </a:p>
        </p:txBody>
      </p:sp>
    </p:spTree>
    <p:extLst>
      <p:ext uri="{BB962C8B-B14F-4D97-AF65-F5344CB8AC3E}">
        <p14:creationId xmlns:p14="http://schemas.microsoft.com/office/powerpoint/2010/main" val="2255524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Kelemahan</a:t>
            </a:r>
            <a:r>
              <a:rPr lang="en-US" dirty="0"/>
              <a:t> </a:t>
            </a:r>
            <a:r>
              <a:rPr lang="en-US" dirty="0" smtClean="0"/>
              <a:t>Generate </a:t>
            </a:r>
            <a:r>
              <a:rPr lang="en-US" dirty="0"/>
              <a:t>and </a:t>
            </a:r>
            <a:r>
              <a:rPr lang="en-US" dirty="0" smtClean="0"/>
              <a:t>Test algorithm</a:t>
            </a:r>
            <a:endParaRPr lang="en-US" dirty="0"/>
          </a:p>
        </p:txBody>
      </p:sp>
      <p:sp>
        <p:nvSpPr>
          <p:cNvPr id="3" name="Content Placeholder 2"/>
          <p:cNvSpPr>
            <a:spLocks noGrp="1"/>
          </p:cNvSpPr>
          <p:nvPr>
            <p:ph idx="1"/>
          </p:nvPr>
        </p:nvSpPr>
        <p:spPr/>
        <p:txBody>
          <a:bodyPr/>
          <a:lstStyle/>
          <a:p>
            <a:r>
              <a:rPr lang="en-US" dirty="0" err="1">
                <a:solidFill>
                  <a:srgbClr val="0070C0"/>
                </a:solidFill>
              </a:rPr>
              <a:t>Kurang</a:t>
            </a:r>
            <a:r>
              <a:rPr lang="en-US" dirty="0">
                <a:solidFill>
                  <a:srgbClr val="0070C0"/>
                </a:solidFill>
              </a:rPr>
              <a:t> </a:t>
            </a:r>
            <a:r>
              <a:rPr lang="en-US" dirty="0" err="1">
                <a:solidFill>
                  <a:srgbClr val="0070C0"/>
                </a:solidFill>
              </a:rPr>
              <a:t>efisien</a:t>
            </a:r>
            <a:r>
              <a:rPr lang="en-US" dirty="0">
                <a:solidFill>
                  <a:srgbClr val="0070C0"/>
                </a:solidFill>
              </a:rPr>
              <a:t> </a:t>
            </a:r>
            <a:r>
              <a:rPr lang="en-US" dirty="0" err="1"/>
              <a:t>untuk</a:t>
            </a:r>
            <a:r>
              <a:rPr lang="en-US" dirty="0"/>
              <a:t> </a:t>
            </a:r>
            <a:r>
              <a:rPr lang="en-US" dirty="0" err="1"/>
              <a:t>masalah</a:t>
            </a:r>
            <a:r>
              <a:rPr lang="en-US" dirty="0"/>
              <a:t> yang </a:t>
            </a:r>
            <a:r>
              <a:rPr lang="en-US" dirty="0" err="1">
                <a:solidFill>
                  <a:srgbClr val="0070C0"/>
                </a:solidFill>
              </a:rPr>
              <a:t>besar</a:t>
            </a:r>
            <a:r>
              <a:rPr lang="en-US" dirty="0">
                <a:solidFill>
                  <a:srgbClr val="0070C0"/>
                </a:solidFill>
              </a:rPr>
              <a:t> </a:t>
            </a:r>
            <a:r>
              <a:rPr lang="en-US" dirty="0" err="1"/>
              <a:t>atau</a:t>
            </a:r>
            <a:r>
              <a:rPr lang="en-US" dirty="0"/>
              <a:t> </a:t>
            </a:r>
            <a:r>
              <a:rPr lang="en-US" dirty="0" err="1">
                <a:solidFill>
                  <a:srgbClr val="0070C0"/>
                </a:solidFill>
              </a:rPr>
              <a:t>kompleks</a:t>
            </a:r>
            <a:r>
              <a:rPr lang="en-US" dirty="0"/>
              <a:t>.</a:t>
            </a:r>
          </a:p>
          <a:p>
            <a:pPr fontAlgn="base"/>
            <a:r>
              <a:rPr lang="en-US" dirty="0" err="1" smtClean="0"/>
              <a:t>Perlu</a:t>
            </a:r>
            <a:r>
              <a:rPr lang="en-US" dirty="0" smtClean="0"/>
              <a:t> </a:t>
            </a:r>
            <a:r>
              <a:rPr lang="en-US" dirty="0" err="1" smtClean="0"/>
              <a:t>membangkitkan</a:t>
            </a:r>
            <a:r>
              <a:rPr lang="en-US" dirty="0" smtClean="0"/>
              <a:t> </a:t>
            </a:r>
            <a:r>
              <a:rPr lang="en-US" dirty="0" err="1" smtClean="0"/>
              <a:t>semua</a:t>
            </a:r>
            <a:r>
              <a:rPr lang="en-US" dirty="0" smtClean="0"/>
              <a:t> </a:t>
            </a:r>
            <a:r>
              <a:rPr lang="en-US" dirty="0" err="1" smtClean="0"/>
              <a:t>kemungkinan</a:t>
            </a:r>
            <a:r>
              <a:rPr lang="en-US" dirty="0" smtClean="0"/>
              <a:t> </a:t>
            </a:r>
            <a:r>
              <a:rPr lang="en-US" dirty="0" err="1" smtClean="0"/>
              <a:t>sebelum</a:t>
            </a:r>
            <a:r>
              <a:rPr lang="en-US" dirty="0" smtClean="0"/>
              <a:t> </a:t>
            </a:r>
            <a:r>
              <a:rPr lang="en-US" dirty="0" err="1" smtClean="0"/>
              <a:t>dilakukan</a:t>
            </a:r>
            <a:r>
              <a:rPr lang="en-US" dirty="0" smtClean="0"/>
              <a:t> </a:t>
            </a:r>
            <a:r>
              <a:rPr lang="en-US" dirty="0" err="1" smtClean="0"/>
              <a:t>pengujian</a:t>
            </a:r>
            <a:endParaRPr lang="en-US" dirty="0" smtClean="0"/>
          </a:p>
          <a:p>
            <a:pPr fontAlgn="base"/>
            <a:r>
              <a:rPr lang="en-US" dirty="0" err="1" smtClean="0"/>
              <a:t>Membutuhkan</a:t>
            </a:r>
            <a:r>
              <a:rPr lang="en-US" dirty="0" smtClean="0"/>
              <a:t> </a:t>
            </a:r>
            <a:r>
              <a:rPr lang="en-US" dirty="0" err="1" smtClean="0">
                <a:solidFill>
                  <a:srgbClr val="0070C0"/>
                </a:solidFill>
              </a:rPr>
              <a:t>waktu</a:t>
            </a:r>
            <a:r>
              <a:rPr lang="en-US" dirty="0" smtClean="0">
                <a:solidFill>
                  <a:srgbClr val="0070C0"/>
                </a:solidFill>
              </a:rPr>
              <a:t> yang </a:t>
            </a:r>
            <a:r>
              <a:rPr lang="en-US" dirty="0" err="1" smtClean="0">
                <a:solidFill>
                  <a:srgbClr val="0070C0"/>
                </a:solidFill>
              </a:rPr>
              <a:t>cukup</a:t>
            </a:r>
            <a:r>
              <a:rPr lang="en-US" dirty="0" smtClean="0">
                <a:solidFill>
                  <a:srgbClr val="0070C0"/>
                </a:solidFill>
              </a:rPr>
              <a:t> lama </a:t>
            </a:r>
            <a:r>
              <a:rPr lang="en-US" dirty="0" err="1" smtClean="0"/>
              <a:t>dalam</a:t>
            </a:r>
            <a:r>
              <a:rPr lang="en-US" dirty="0" smtClean="0"/>
              <a:t> </a:t>
            </a:r>
            <a:r>
              <a:rPr lang="en-US" dirty="0" err="1" smtClean="0"/>
              <a:t>pencariannya</a:t>
            </a:r>
            <a:r>
              <a:rPr lang="en-US" dirty="0" smtClean="0"/>
              <a:t> </a:t>
            </a:r>
            <a:r>
              <a:rPr lang="en-US" dirty="0" err="1"/>
              <a:t>karena</a:t>
            </a:r>
            <a:r>
              <a:rPr lang="en-US" dirty="0"/>
              <a:t> </a:t>
            </a:r>
            <a:r>
              <a:rPr lang="en-US" dirty="0" err="1">
                <a:solidFill>
                  <a:srgbClr val="0070C0"/>
                </a:solidFill>
              </a:rPr>
              <a:t>harus</a:t>
            </a:r>
            <a:r>
              <a:rPr lang="en-US" dirty="0">
                <a:solidFill>
                  <a:srgbClr val="0070C0"/>
                </a:solidFill>
              </a:rPr>
              <a:t> </a:t>
            </a:r>
            <a:r>
              <a:rPr lang="en-US" dirty="0" err="1">
                <a:solidFill>
                  <a:srgbClr val="0070C0"/>
                </a:solidFill>
              </a:rPr>
              <a:t>menentukan</a:t>
            </a:r>
            <a:r>
              <a:rPr lang="en-US" dirty="0">
                <a:solidFill>
                  <a:srgbClr val="0070C0"/>
                </a:solidFill>
              </a:rPr>
              <a:t> </a:t>
            </a:r>
            <a:r>
              <a:rPr lang="en-US" dirty="0" err="1">
                <a:solidFill>
                  <a:srgbClr val="0070C0"/>
                </a:solidFill>
              </a:rPr>
              <a:t>semua</a:t>
            </a:r>
            <a:r>
              <a:rPr lang="en-US" dirty="0">
                <a:solidFill>
                  <a:srgbClr val="0070C0"/>
                </a:solidFill>
              </a:rPr>
              <a:t> </a:t>
            </a:r>
            <a:r>
              <a:rPr lang="en-US" dirty="0" err="1">
                <a:solidFill>
                  <a:srgbClr val="0070C0"/>
                </a:solidFill>
              </a:rPr>
              <a:t>kemungkinan</a:t>
            </a:r>
            <a:r>
              <a:rPr lang="en-US" dirty="0">
                <a:solidFill>
                  <a:srgbClr val="0070C0"/>
                </a:solidFill>
              </a:rPr>
              <a:t> </a:t>
            </a:r>
            <a:r>
              <a:rPr lang="en-US" dirty="0" err="1">
                <a:solidFill>
                  <a:srgbClr val="0070C0"/>
                </a:solidFill>
              </a:rPr>
              <a:t>terlebih</a:t>
            </a:r>
            <a:r>
              <a:rPr lang="en-US" dirty="0">
                <a:solidFill>
                  <a:srgbClr val="0070C0"/>
                </a:solidFill>
              </a:rPr>
              <a:t> </a:t>
            </a:r>
            <a:r>
              <a:rPr lang="en-US" dirty="0" err="1">
                <a:solidFill>
                  <a:srgbClr val="0070C0"/>
                </a:solidFill>
              </a:rPr>
              <a:t>dahulu</a:t>
            </a:r>
            <a:r>
              <a:rPr lang="en-US" dirty="0">
                <a:solidFill>
                  <a:srgbClr val="0070C0"/>
                </a:solidFill>
              </a:rPr>
              <a:t> </a:t>
            </a:r>
            <a:r>
              <a:rPr lang="en-US" dirty="0" err="1"/>
              <a:t>sebelum</a:t>
            </a:r>
            <a:r>
              <a:rPr lang="en-US" dirty="0"/>
              <a:t> </a:t>
            </a:r>
            <a:r>
              <a:rPr lang="en-US" dirty="0" err="1"/>
              <a:t>melakukan</a:t>
            </a:r>
            <a:r>
              <a:rPr lang="en-US" dirty="0"/>
              <a:t> </a:t>
            </a:r>
            <a:r>
              <a:rPr lang="en-US" dirty="0" err="1"/>
              <a:t>pengujian</a:t>
            </a:r>
            <a:r>
              <a:rPr lang="en-US" dirty="0"/>
              <a:t>.</a:t>
            </a:r>
            <a:endParaRPr lang="en-US" dirty="0" smtClean="0"/>
          </a:p>
          <a:p>
            <a:endParaRPr lang="en-US" dirty="0"/>
          </a:p>
        </p:txBody>
      </p:sp>
    </p:spTree>
    <p:extLst>
      <p:ext uri="{BB962C8B-B14F-4D97-AF65-F5344CB8AC3E}">
        <p14:creationId xmlns:p14="http://schemas.microsoft.com/office/powerpoint/2010/main" val="1930490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s://4.bp.blogspot.com/-BjMRwYDpxJQ/Wit2KzsxLhI/AAAAAAAAEcg/fRx9-MPDn2QSkYi3KizpABa-mjgR9WXCwCEwYBhgL/s320/Capture%2B%25282%25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019" y="3872643"/>
            <a:ext cx="7222776" cy="29116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lulazmisetiawan.files.wordpress.com/2017/12/cbcf4-1_d852a12f071294f3f34e6d77d256c896.png?w=6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868" y="715726"/>
            <a:ext cx="7114133" cy="31657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72979" y="-17782"/>
            <a:ext cx="11648692" cy="1325563"/>
          </a:xfrm>
        </p:spPr>
        <p:txBody>
          <a:bodyPr>
            <a:normAutofit/>
          </a:bodyPr>
          <a:lstStyle/>
          <a:p>
            <a:r>
              <a:rPr lang="en-US" sz="3600" b="1" dirty="0" err="1"/>
              <a:t>Contoh</a:t>
            </a:r>
            <a:r>
              <a:rPr lang="en-US" sz="3600" b="1" dirty="0"/>
              <a:t> Generate &amp; Test </a:t>
            </a:r>
            <a:r>
              <a:rPr lang="en-US" sz="3600" b="1" dirty="0" smtClean="0"/>
              <a:t>:</a:t>
            </a:r>
            <a:r>
              <a:rPr lang="en-US" sz="3600" dirty="0"/>
              <a:t> </a:t>
            </a:r>
            <a:r>
              <a:rPr lang="en-US" sz="3600" b="1" dirty="0" smtClean="0"/>
              <a:t>“</a:t>
            </a:r>
            <a:r>
              <a:rPr lang="en-US" sz="3600" b="1" dirty="0"/>
              <a:t>Travelling Salesman Problem (</a:t>
            </a:r>
            <a:r>
              <a:rPr lang="en-US" sz="3600" b="1" dirty="0" err="1"/>
              <a:t>TSP</a:t>
            </a:r>
            <a:r>
              <a:rPr lang="en-US" sz="3600" b="1" dirty="0" smtClean="0"/>
              <a:t>)”</a:t>
            </a:r>
            <a:endParaRPr lang="en-US" sz="3600" dirty="0"/>
          </a:p>
        </p:txBody>
      </p:sp>
      <p:sp>
        <p:nvSpPr>
          <p:cNvPr id="3" name="Content Placeholder 2"/>
          <p:cNvSpPr>
            <a:spLocks noGrp="1"/>
          </p:cNvSpPr>
          <p:nvPr>
            <p:ph idx="1"/>
          </p:nvPr>
        </p:nvSpPr>
        <p:spPr>
          <a:xfrm>
            <a:off x="227657" y="1307782"/>
            <a:ext cx="4917446" cy="2520768"/>
          </a:xfrm>
        </p:spPr>
        <p:txBody>
          <a:bodyPr>
            <a:normAutofit/>
          </a:bodyPr>
          <a:lstStyle/>
          <a:p>
            <a:r>
              <a:rPr lang="en-US" sz="1800" dirty="0" err="1"/>
              <a:t>Seorang</a:t>
            </a:r>
            <a:r>
              <a:rPr lang="en-US" sz="1800" dirty="0"/>
              <a:t> salesman </a:t>
            </a:r>
            <a:r>
              <a:rPr lang="en-US" sz="1800" dirty="0" err="1"/>
              <a:t>ingin</a:t>
            </a:r>
            <a:r>
              <a:rPr lang="en-US" sz="1800" dirty="0"/>
              <a:t> </a:t>
            </a:r>
            <a:r>
              <a:rPr lang="en-US" sz="1800" dirty="0" err="1"/>
              <a:t>mengunjungi</a:t>
            </a:r>
            <a:r>
              <a:rPr lang="en-US" sz="1800" dirty="0"/>
              <a:t> n </a:t>
            </a:r>
            <a:r>
              <a:rPr lang="en-US" sz="1800" dirty="0" err="1"/>
              <a:t>kota</a:t>
            </a:r>
            <a:r>
              <a:rPr lang="en-US" sz="1800" dirty="0"/>
              <a:t>. </a:t>
            </a:r>
            <a:endParaRPr lang="en-US" sz="1800" dirty="0" smtClean="0"/>
          </a:p>
          <a:p>
            <a:r>
              <a:rPr lang="en-US" sz="1800" dirty="0" err="1" smtClean="0"/>
              <a:t>Jarak</a:t>
            </a:r>
            <a:r>
              <a:rPr lang="en-US" sz="1800" dirty="0" smtClean="0"/>
              <a:t> </a:t>
            </a:r>
            <a:r>
              <a:rPr lang="en-US" sz="1800" dirty="0" err="1"/>
              <a:t>antara</a:t>
            </a:r>
            <a:r>
              <a:rPr lang="en-US" sz="1800" dirty="0"/>
              <a:t> </a:t>
            </a:r>
            <a:r>
              <a:rPr lang="en-US" sz="1800" dirty="0" err="1"/>
              <a:t>tiap-tiap</a:t>
            </a:r>
            <a:r>
              <a:rPr lang="en-US" sz="1800" dirty="0"/>
              <a:t> </a:t>
            </a:r>
            <a:r>
              <a:rPr lang="en-US" sz="1800" dirty="0" err="1"/>
              <a:t>kota</a:t>
            </a:r>
            <a:r>
              <a:rPr lang="en-US" sz="1800" dirty="0"/>
              <a:t> </a:t>
            </a:r>
            <a:r>
              <a:rPr lang="en-US" sz="1800" dirty="0" err="1"/>
              <a:t>sudah</a:t>
            </a:r>
            <a:r>
              <a:rPr lang="en-US" sz="1800" dirty="0"/>
              <a:t> </a:t>
            </a:r>
            <a:r>
              <a:rPr lang="en-US" sz="1800" dirty="0" err="1"/>
              <a:t>diketahui</a:t>
            </a:r>
            <a:r>
              <a:rPr lang="en-US" sz="1800" dirty="0"/>
              <a:t>. </a:t>
            </a:r>
            <a:endParaRPr lang="en-US" sz="1800" dirty="0" smtClean="0"/>
          </a:p>
          <a:p>
            <a:r>
              <a:rPr lang="en-US" sz="1800" dirty="0" smtClean="0"/>
              <a:t>Kita </a:t>
            </a:r>
            <a:r>
              <a:rPr lang="en-US" sz="1800" dirty="0" err="1"/>
              <a:t>ingin</a:t>
            </a:r>
            <a:r>
              <a:rPr lang="en-US" sz="1800" dirty="0"/>
              <a:t> </a:t>
            </a:r>
            <a:r>
              <a:rPr lang="en-US" sz="1800" dirty="0" err="1"/>
              <a:t>mengetahui</a:t>
            </a:r>
            <a:r>
              <a:rPr lang="en-US" sz="1800" dirty="0"/>
              <a:t> </a:t>
            </a:r>
            <a:r>
              <a:rPr lang="en-US" sz="1800" dirty="0" err="1"/>
              <a:t>rute</a:t>
            </a:r>
            <a:r>
              <a:rPr lang="en-US" sz="1800" dirty="0"/>
              <a:t> </a:t>
            </a:r>
            <a:r>
              <a:rPr lang="en-US" sz="1800" dirty="0" err="1"/>
              <a:t>terpendek</a:t>
            </a:r>
            <a:r>
              <a:rPr lang="en-US" sz="1800" dirty="0"/>
              <a:t> </a:t>
            </a:r>
            <a:r>
              <a:rPr lang="en-US" sz="1800" dirty="0" err="1"/>
              <a:t>dimana</a:t>
            </a:r>
            <a:r>
              <a:rPr lang="en-US" sz="1800" dirty="0"/>
              <a:t> </a:t>
            </a:r>
            <a:r>
              <a:rPr lang="en-US" sz="1800" dirty="0" err="1"/>
              <a:t>setiap</a:t>
            </a:r>
            <a:r>
              <a:rPr lang="en-US" sz="1800" dirty="0"/>
              <a:t> </a:t>
            </a:r>
            <a:r>
              <a:rPr lang="en-US" sz="1800" dirty="0" err="1"/>
              <a:t>kota</a:t>
            </a:r>
            <a:r>
              <a:rPr lang="en-US" sz="1800" dirty="0"/>
              <a:t> </a:t>
            </a:r>
            <a:r>
              <a:rPr lang="en-US" sz="1800" dirty="0" err="1"/>
              <a:t>hanya</a:t>
            </a:r>
            <a:r>
              <a:rPr lang="en-US" sz="1800" dirty="0"/>
              <a:t>  </a:t>
            </a:r>
            <a:r>
              <a:rPr lang="en-US" sz="1800" dirty="0" err="1"/>
              <a:t>boleh</a:t>
            </a:r>
            <a:r>
              <a:rPr lang="en-US" sz="1800" dirty="0"/>
              <a:t> </a:t>
            </a:r>
            <a:r>
              <a:rPr lang="en-US" sz="1800" dirty="0" err="1"/>
              <a:t>dikunjungi</a:t>
            </a:r>
            <a:r>
              <a:rPr lang="en-US" sz="1800" dirty="0"/>
              <a:t> </a:t>
            </a:r>
            <a:r>
              <a:rPr lang="en-US" sz="1800" dirty="0" err="1"/>
              <a:t>tepat</a:t>
            </a:r>
            <a:r>
              <a:rPr lang="en-US" sz="1800" dirty="0"/>
              <a:t> 1 kali. </a:t>
            </a:r>
            <a:endParaRPr lang="en-US" sz="1800" dirty="0" smtClean="0"/>
          </a:p>
          <a:p>
            <a:r>
              <a:rPr lang="en-US" sz="1800" dirty="0" err="1" smtClean="0"/>
              <a:t>Misalkan</a:t>
            </a:r>
            <a:r>
              <a:rPr lang="en-US" sz="1800" dirty="0" smtClean="0"/>
              <a:t> </a:t>
            </a:r>
            <a:r>
              <a:rPr lang="en-US" sz="1800" dirty="0" err="1"/>
              <a:t>ada</a:t>
            </a:r>
            <a:r>
              <a:rPr lang="en-US" sz="1800" dirty="0"/>
              <a:t> 4 </a:t>
            </a:r>
            <a:r>
              <a:rPr lang="en-US" sz="1800" dirty="0" err="1"/>
              <a:t>kota</a:t>
            </a:r>
            <a:r>
              <a:rPr lang="en-US" sz="1800" dirty="0"/>
              <a:t> </a:t>
            </a:r>
            <a:r>
              <a:rPr lang="en-US" sz="1800" dirty="0" smtClean="0"/>
              <a:t>(A, B, C, </a:t>
            </a:r>
            <a:r>
              <a:rPr lang="en-US" sz="1800" dirty="0" err="1" smtClean="0"/>
              <a:t>dan</a:t>
            </a:r>
            <a:r>
              <a:rPr lang="en-US" sz="1800" dirty="0" smtClean="0"/>
              <a:t> D)</a:t>
            </a:r>
            <a:r>
              <a:rPr lang="en-US" sz="1800" dirty="0"/>
              <a:t> </a:t>
            </a:r>
            <a:r>
              <a:rPr lang="en-US" sz="1800" dirty="0" err="1"/>
              <a:t>dengan</a:t>
            </a:r>
            <a:r>
              <a:rPr lang="en-US" sz="1800" dirty="0"/>
              <a:t> </a:t>
            </a:r>
            <a:r>
              <a:rPr lang="en-US" sz="1800" dirty="0" err="1"/>
              <a:t>jarak</a:t>
            </a:r>
            <a:r>
              <a:rPr lang="en-US" sz="1800" dirty="0"/>
              <a:t> </a:t>
            </a:r>
            <a:r>
              <a:rPr lang="en-US" sz="1800" dirty="0" err="1"/>
              <a:t>antara</a:t>
            </a:r>
            <a:r>
              <a:rPr lang="en-US" sz="1800" dirty="0"/>
              <a:t> </a:t>
            </a:r>
            <a:r>
              <a:rPr lang="en-US" sz="1800" dirty="0" err="1"/>
              <a:t>tiap-tiap</a:t>
            </a:r>
            <a:r>
              <a:rPr lang="en-US" sz="1800" dirty="0"/>
              <a:t> </a:t>
            </a:r>
            <a:r>
              <a:rPr lang="en-US" sz="1800" dirty="0" err="1"/>
              <a:t>kota</a:t>
            </a:r>
            <a:r>
              <a:rPr lang="en-US" sz="1800" dirty="0"/>
              <a:t> </a:t>
            </a:r>
            <a:r>
              <a:rPr lang="en-US" sz="1800" dirty="0" err="1"/>
              <a:t>seperti</a:t>
            </a:r>
            <a:r>
              <a:rPr lang="en-US" sz="1800" dirty="0"/>
              <a:t> </a:t>
            </a:r>
            <a:r>
              <a:rPr lang="en-US" sz="1800" dirty="0" err="1" smtClean="0"/>
              <a:t>tampak</a:t>
            </a:r>
            <a:r>
              <a:rPr lang="en-US" sz="1800" dirty="0" smtClean="0"/>
              <a:t> </a:t>
            </a:r>
            <a:r>
              <a:rPr lang="en-US" sz="1800" dirty="0" err="1" smtClean="0"/>
              <a:t>pada</a:t>
            </a:r>
            <a:r>
              <a:rPr lang="en-US" sz="1800" dirty="0" smtClean="0"/>
              <a:t> graph.</a:t>
            </a:r>
          </a:p>
        </p:txBody>
      </p:sp>
      <p:sp>
        <p:nvSpPr>
          <p:cNvPr id="5" name="Rectangle 3"/>
          <p:cNvSpPr>
            <a:spLocks noChangeArrowheads="1"/>
          </p:cNvSpPr>
          <p:nvPr/>
        </p:nvSpPr>
        <p:spPr bwMode="auto">
          <a:xfrm flipV="1">
            <a:off x="509878" y="2298622"/>
            <a:ext cx="110393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3"/>
          <p:cNvSpPr/>
          <p:nvPr/>
        </p:nvSpPr>
        <p:spPr>
          <a:xfrm>
            <a:off x="9835703" y="4615025"/>
            <a:ext cx="1713482" cy="646331"/>
          </a:xfrm>
          <a:prstGeom prst="rect">
            <a:avLst/>
          </a:prstGeom>
        </p:spPr>
        <p:txBody>
          <a:bodyPr wrap="none">
            <a:spAutoFit/>
          </a:bodyPr>
          <a:lstStyle/>
          <a:p>
            <a:pPr algn="ctr"/>
            <a:r>
              <a:rPr lang="en-US" dirty="0" err="1"/>
              <a:t>Algoritma</a:t>
            </a:r>
            <a:r>
              <a:rPr lang="en-US" dirty="0"/>
              <a:t> </a:t>
            </a:r>
            <a:endParaRPr lang="en-US" dirty="0" smtClean="0"/>
          </a:p>
          <a:p>
            <a:pPr algn="ctr"/>
            <a:r>
              <a:rPr lang="en-US" b="1" dirty="0"/>
              <a:t>Generate &amp; Test</a:t>
            </a:r>
            <a:endParaRPr lang="en-US" dirty="0"/>
          </a:p>
        </p:txBody>
      </p:sp>
      <p:sp>
        <p:nvSpPr>
          <p:cNvPr id="6" name="Right Arrow 5"/>
          <p:cNvSpPr/>
          <p:nvPr/>
        </p:nvSpPr>
        <p:spPr>
          <a:xfrm>
            <a:off x="10031506" y="5607424"/>
            <a:ext cx="1517679" cy="551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179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Algoritma</a:t>
            </a:r>
            <a:r>
              <a:rPr lang="en-US" dirty="0" smtClean="0"/>
              <a:t> Generate and Test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err="1"/>
              <a:t>T</a:t>
            </a:r>
            <a:r>
              <a:rPr lang="en-US" dirty="0" err="1" smtClean="0"/>
              <a:t>entukan</a:t>
            </a:r>
            <a:r>
              <a:rPr lang="en-US" dirty="0" smtClean="0"/>
              <a:t> </a:t>
            </a:r>
            <a:r>
              <a:rPr lang="en-US" dirty="0" err="1"/>
              <a:t>suatu</a:t>
            </a:r>
            <a:r>
              <a:rPr lang="en-US" dirty="0"/>
              <a:t> </a:t>
            </a:r>
            <a:r>
              <a:rPr lang="en-US" dirty="0" err="1"/>
              <a:t>kemungkinan</a:t>
            </a:r>
            <a:r>
              <a:rPr lang="en-US" dirty="0"/>
              <a:t> </a:t>
            </a:r>
            <a:r>
              <a:rPr lang="en-US" dirty="0" err="1"/>
              <a:t>solusi</a:t>
            </a:r>
            <a:r>
              <a:rPr lang="en-US" dirty="0"/>
              <a:t> (</a:t>
            </a:r>
            <a:r>
              <a:rPr lang="en-US" dirty="0" err="1"/>
              <a:t>menentukan</a:t>
            </a:r>
            <a:r>
              <a:rPr lang="en-US" dirty="0"/>
              <a:t> </a:t>
            </a:r>
            <a:r>
              <a:rPr lang="en-US" dirty="0" err="1"/>
              <a:t>suatu</a:t>
            </a:r>
            <a:r>
              <a:rPr lang="en-US" dirty="0"/>
              <a:t> </a:t>
            </a:r>
            <a:r>
              <a:rPr lang="en-US" dirty="0" err="1"/>
              <a:t>titik</a:t>
            </a:r>
            <a:r>
              <a:rPr lang="en-US" dirty="0"/>
              <a:t> </a:t>
            </a:r>
            <a:r>
              <a:rPr lang="en-US" dirty="0" err="1"/>
              <a:t>tertentu</a:t>
            </a:r>
            <a:r>
              <a:rPr lang="en-US" dirty="0"/>
              <a:t> </a:t>
            </a:r>
            <a:r>
              <a:rPr lang="en-US" dirty="0" err="1"/>
              <a:t>atau</a:t>
            </a:r>
            <a:r>
              <a:rPr lang="en-US" dirty="0"/>
              <a:t> </a:t>
            </a:r>
            <a:r>
              <a:rPr lang="en-US" dirty="0" err="1"/>
              <a:t>lintasan</a:t>
            </a:r>
            <a:r>
              <a:rPr lang="en-US" dirty="0"/>
              <a:t> </a:t>
            </a:r>
            <a:r>
              <a:rPr lang="en-US" dirty="0" err="1"/>
              <a:t>tertentu</a:t>
            </a:r>
            <a:r>
              <a:rPr lang="en-US" dirty="0"/>
              <a:t> </a:t>
            </a:r>
            <a:r>
              <a:rPr lang="en-US" dirty="0" err="1"/>
              <a:t>dari</a:t>
            </a:r>
            <a:r>
              <a:rPr lang="en-US" dirty="0"/>
              <a:t> </a:t>
            </a:r>
            <a:r>
              <a:rPr lang="en-US" dirty="0" err="1"/>
              <a:t>keadaan</a:t>
            </a:r>
            <a:r>
              <a:rPr lang="en-US" dirty="0"/>
              <a:t> </a:t>
            </a:r>
            <a:r>
              <a:rPr lang="en-US" dirty="0" err="1"/>
              <a:t>awal</a:t>
            </a:r>
            <a:r>
              <a:rPr lang="en-US" dirty="0"/>
              <a:t>).</a:t>
            </a:r>
          </a:p>
          <a:p>
            <a:pPr marL="514350" indent="-514350">
              <a:buFont typeface="+mj-lt"/>
              <a:buAutoNum type="arabicPeriod"/>
            </a:pPr>
            <a:r>
              <a:rPr lang="en-US" dirty="0" err="1">
                <a:solidFill>
                  <a:srgbClr val="0070C0"/>
                </a:solidFill>
              </a:rPr>
              <a:t>U</a:t>
            </a:r>
            <a:r>
              <a:rPr lang="en-US" dirty="0" err="1" smtClean="0">
                <a:solidFill>
                  <a:srgbClr val="0070C0"/>
                </a:solidFill>
              </a:rPr>
              <a:t>ji</a:t>
            </a:r>
            <a:r>
              <a:rPr lang="en-US" dirty="0" smtClean="0">
                <a:solidFill>
                  <a:srgbClr val="0070C0"/>
                </a:solidFill>
              </a:rPr>
              <a:t> </a:t>
            </a:r>
            <a:r>
              <a:rPr lang="en-US" dirty="0" err="1">
                <a:solidFill>
                  <a:srgbClr val="0070C0"/>
                </a:solidFill>
              </a:rPr>
              <a:t>untuk</a:t>
            </a:r>
            <a:r>
              <a:rPr lang="en-US" dirty="0">
                <a:solidFill>
                  <a:srgbClr val="0070C0"/>
                </a:solidFill>
              </a:rPr>
              <a:t> </a:t>
            </a:r>
            <a:r>
              <a:rPr lang="en-US" dirty="0" err="1">
                <a:solidFill>
                  <a:srgbClr val="0070C0"/>
                </a:solidFill>
              </a:rPr>
              <a:t>melihat</a:t>
            </a:r>
            <a:r>
              <a:rPr lang="en-US" dirty="0">
                <a:solidFill>
                  <a:srgbClr val="0070C0"/>
                </a:solidFill>
              </a:rPr>
              <a:t> </a:t>
            </a:r>
            <a:r>
              <a:rPr lang="en-US" dirty="0" err="1">
                <a:solidFill>
                  <a:srgbClr val="0070C0"/>
                </a:solidFill>
              </a:rPr>
              <a:t>apakah</a:t>
            </a:r>
            <a:r>
              <a:rPr lang="en-US" dirty="0">
                <a:solidFill>
                  <a:srgbClr val="0070C0"/>
                </a:solidFill>
              </a:rPr>
              <a:t> node</a:t>
            </a:r>
            <a:r>
              <a:rPr lang="en-US" dirty="0"/>
              <a:t> </a:t>
            </a:r>
            <a:r>
              <a:rPr lang="en-US" dirty="0" err="1"/>
              <a:t>tersebut</a:t>
            </a:r>
            <a:r>
              <a:rPr lang="en-US" dirty="0"/>
              <a:t> </a:t>
            </a:r>
            <a:r>
              <a:rPr lang="en-US" dirty="0" err="1"/>
              <a:t>benar-benar</a:t>
            </a:r>
            <a:r>
              <a:rPr lang="en-US" dirty="0"/>
              <a:t> </a:t>
            </a:r>
            <a:r>
              <a:rPr lang="en-US" dirty="0" err="1"/>
              <a:t>merupakan</a:t>
            </a:r>
            <a:r>
              <a:rPr lang="en-US" dirty="0"/>
              <a:t> </a:t>
            </a:r>
            <a:r>
              <a:rPr lang="en-US" dirty="0" err="1">
                <a:solidFill>
                  <a:srgbClr val="0070C0"/>
                </a:solidFill>
              </a:rPr>
              <a:t>solusinya</a:t>
            </a:r>
            <a:r>
              <a:rPr lang="en-US" dirty="0">
                <a:solidFill>
                  <a:srgbClr val="0070C0"/>
                </a:solidFill>
              </a:rPr>
              <a:t> </a:t>
            </a:r>
            <a:r>
              <a:rPr lang="en-US" dirty="0" err="1"/>
              <a:t>de</a:t>
            </a:r>
            <a:r>
              <a:rPr lang="en-US" dirty="0" err="1">
                <a:solidFill>
                  <a:srgbClr val="0070C0"/>
                </a:solidFill>
              </a:rPr>
              <a:t>ngan</a:t>
            </a:r>
            <a:r>
              <a:rPr lang="en-US" dirty="0">
                <a:solidFill>
                  <a:srgbClr val="0070C0"/>
                </a:solidFill>
              </a:rPr>
              <a:t> </a:t>
            </a:r>
            <a:r>
              <a:rPr lang="en-US" dirty="0" err="1">
                <a:solidFill>
                  <a:srgbClr val="0070C0"/>
                </a:solidFill>
              </a:rPr>
              <a:t>cara</a:t>
            </a:r>
            <a:r>
              <a:rPr lang="en-US" dirty="0">
                <a:solidFill>
                  <a:srgbClr val="0070C0"/>
                </a:solidFill>
              </a:rPr>
              <a:t> </a:t>
            </a:r>
            <a:r>
              <a:rPr lang="en-US" dirty="0" err="1">
                <a:solidFill>
                  <a:srgbClr val="0070C0"/>
                </a:solidFill>
              </a:rPr>
              <a:t>membandingkan</a:t>
            </a:r>
            <a:r>
              <a:rPr lang="en-US" dirty="0">
                <a:solidFill>
                  <a:srgbClr val="0070C0"/>
                </a:solidFill>
              </a:rPr>
              <a:t> node </a:t>
            </a:r>
            <a:r>
              <a:rPr lang="en-US" dirty="0" err="1">
                <a:solidFill>
                  <a:srgbClr val="0070C0"/>
                </a:solidFill>
              </a:rPr>
              <a:t>tersebut</a:t>
            </a:r>
            <a:r>
              <a:rPr lang="en-US" dirty="0">
                <a:solidFill>
                  <a:srgbClr val="0070C0"/>
                </a:solidFill>
              </a:rPr>
              <a:t> </a:t>
            </a:r>
            <a:r>
              <a:rPr lang="en-US" dirty="0" err="1">
                <a:solidFill>
                  <a:srgbClr val="0070C0"/>
                </a:solidFill>
              </a:rPr>
              <a:t>atau</a:t>
            </a:r>
            <a:r>
              <a:rPr lang="en-US" dirty="0">
                <a:solidFill>
                  <a:srgbClr val="0070C0"/>
                </a:solidFill>
              </a:rPr>
              <a:t> node </a:t>
            </a:r>
            <a:r>
              <a:rPr lang="en-US" dirty="0" err="1">
                <a:solidFill>
                  <a:srgbClr val="0070C0"/>
                </a:solidFill>
              </a:rPr>
              <a:t>akhir</a:t>
            </a:r>
            <a:r>
              <a:rPr lang="en-US" dirty="0">
                <a:solidFill>
                  <a:srgbClr val="0070C0"/>
                </a:solidFill>
              </a:rPr>
              <a:t> </a:t>
            </a:r>
            <a:r>
              <a:rPr lang="en-US" dirty="0" err="1"/>
              <a:t>dari</a:t>
            </a:r>
            <a:r>
              <a:rPr lang="en-US" dirty="0"/>
              <a:t> </a:t>
            </a:r>
            <a:r>
              <a:rPr lang="en-US" dirty="0" err="1"/>
              <a:t>suatu</a:t>
            </a:r>
            <a:r>
              <a:rPr lang="en-US" dirty="0"/>
              <a:t> </a:t>
            </a:r>
            <a:r>
              <a:rPr lang="en-US" dirty="0" err="1"/>
              <a:t>lintasan</a:t>
            </a:r>
            <a:r>
              <a:rPr lang="en-US" dirty="0"/>
              <a:t> yang </a:t>
            </a:r>
            <a:r>
              <a:rPr lang="en-US" dirty="0" err="1"/>
              <a:t>dipilih</a:t>
            </a:r>
            <a:r>
              <a:rPr lang="en-US" dirty="0"/>
              <a:t> </a:t>
            </a:r>
            <a:r>
              <a:rPr lang="en-US" dirty="0" err="1"/>
              <a:t>dengan</a:t>
            </a:r>
            <a:r>
              <a:rPr lang="en-US" dirty="0"/>
              <a:t> </a:t>
            </a:r>
            <a:r>
              <a:rPr lang="en-US" dirty="0" err="1"/>
              <a:t>kumpulan</a:t>
            </a:r>
            <a:r>
              <a:rPr lang="en-US" dirty="0"/>
              <a:t> </a:t>
            </a:r>
            <a:r>
              <a:rPr lang="en-US" dirty="0" err="1"/>
              <a:t>tujuan</a:t>
            </a:r>
            <a:r>
              <a:rPr lang="en-US" dirty="0"/>
              <a:t> yang </a:t>
            </a:r>
            <a:r>
              <a:rPr lang="en-US" dirty="0" err="1"/>
              <a:t>diharapkan</a:t>
            </a:r>
            <a:r>
              <a:rPr lang="en-US" dirty="0"/>
              <a:t>.</a:t>
            </a:r>
          </a:p>
          <a:p>
            <a:pPr marL="514350" indent="-514350">
              <a:buFont typeface="+mj-lt"/>
              <a:buAutoNum type="arabicPeriod"/>
            </a:pPr>
            <a:r>
              <a:rPr lang="en-US" dirty="0" err="1"/>
              <a:t>J</a:t>
            </a:r>
            <a:r>
              <a:rPr lang="en-US" dirty="0" err="1" smtClean="0"/>
              <a:t>ika</a:t>
            </a:r>
            <a:r>
              <a:rPr lang="en-US" dirty="0" smtClean="0"/>
              <a:t> </a:t>
            </a:r>
            <a:r>
              <a:rPr lang="en-US" dirty="0" err="1"/>
              <a:t>solusi</a:t>
            </a:r>
            <a:r>
              <a:rPr lang="en-US" dirty="0"/>
              <a:t> </a:t>
            </a:r>
            <a:r>
              <a:rPr lang="en-US" dirty="0" err="1"/>
              <a:t>ditemukan</a:t>
            </a:r>
            <a:r>
              <a:rPr lang="en-US" dirty="0"/>
              <a:t>, </a:t>
            </a:r>
            <a:r>
              <a:rPr lang="en-US" dirty="0" err="1"/>
              <a:t>keluar</a:t>
            </a:r>
            <a:r>
              <a:rPr lang="en-US" dirty="0"/>
              <a:t>. </a:t>
            </a:r>
            <a:r>
              <a:rPr lang="en-US" dirty="0" err="1"/>
              <a:t>J</a:t>
            </a:r>
            <a:r>
              <a:rPr lang="en-US" dirty="0" err="1" smtClean="0"/>
              <a:t>ika</a:t>
            </a:r>
            <a:r>
              <a:rPr lang="en-US" dirty="0" smtClean="0"/>
              <a:t> </a:t>
            </a:r>
            <a:r>
              <a:rPr lang="en-US" dirty="0" err="1"/>
              <a:t>tidak</a:t>
            </a:r>
            <a:r>
              <a:rPr lang="en-US" dirty="0"/>
              <a:t>, </a:t>
            </a:r>
            <a:r>
              <a:rPr lang="en-US" dirty="0" err="1"/>
              <a:t>ulangi</a:t>
            </a:r>
            <a:r>
              <a:rPr lang="en-US" dirty="0"/>
              <a:t> </a:t>
            </a:r>
            <a:r>
              <a:rPr lang="en-US" dirty="0" err="1"/>
              <a:t>kembali</a:t>
            </a:r>
            <a:r>
              <a:rPr lang="en-US" dirty="0"/>
              <a:t> </a:t>
            </a:r>
            <a:r>
              <a:rPr lang="en-US" dirty="0" err="1"/>
              <a:t>langkah</a:t>
            </a:r>
            <a:r>
              <a:rPr lang="en-US" dirty="0"/>
              <a:t> yang </a:t>
            </a:r>
            <a:r>
              <a:rPr lang="en-US" dirty="0" err="1"/>
              <a:t>pertama</a:t>
            </a:r>
            <a:r>
              <a:rPr lang="en-US" dirty="0"/>
              <a:t>.</a:t>
            </a:r>
          </a:p>
          <a:p>
            <a:endParaRPr lang="en-US" dirty="0"/>
          </a:p>
        </p:txBody>
      </p:sp>
    </p:spTree>
    <p:extLst>
      <p:ext uri="{BB962C8B-B14F-4D97-AF65-F5344CB8AC3E}">
        <p14:creationId xmlns:p14="http://schemas.microsoft.com/office/powerpoint/2010/main" val="10481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50"/>
                </a:solidFill>
              </a:rPr>
              <a:t>Heuristic Searching </a:t>
            </a:r>
            <a:r>
              <a:rPr lang="en-US" b="1" dirty="0" smtClean="0">
                <a:solidFill>
                  <a:srgbClr val="00B050"/>
                </a:solidFill>
              </a:rPr>
              <a:t>2.</a:t>
            </a:r>
            <a:r>
              <a:rPr lang="en-US" b="1" dirty="0">
                <a:solidFill>
                  <a:srgbClr val="00B050"/>
                </a:solidFill>
              </a:rPr>
              <a:t/>
            </a:r>
            <a:br>
              <a:rPr lang="en-US" b="1" dirty="0">
                <a:solidFill>
                  <a:srgbClr val="00B050"/>
                </a:solidFill>
              </a:rPr>
            </a:br>
            <a:r>
              <a:rPr lang="en-US" b="1" dirty="0" smtClean="0"/>
              <a:t>Best First </a:t>
            </a:r>
            <a:r>
              <a:rPr lang="en-US" b="1" dirty="0"/>
              <a:t>Search Algorithm</a:t>
            </a:r>
            <a:br>
              <a:rPr lang="en-US" b="1" dirty="0"/>
            </a:br>
            <a:r>
              <a:rPr lang="en-US" sz="2700" dirty="0">
                <a:solidFill>
                  <a:srgbClr val="0070C0"/>
                </a:solidFill>
              </a:rPr>
              <a:t>https://</a:t>
            </a:r>
            <a:r>
              <a:rPr lang="en-US" sz="2700" dirty="0" err="1">
                <a:solidFill>
                  <a:srgbClr val="0070C0"/>
                </a:solidFill>
              </a:rPr>
              <a:t>www.mygreatlearning.com</a:t>
            </a:r>
            <a:r>
              <a:rPr lang="en-US" sz="2700" dirty="0">
                <a:solidFill>
                  <a:srgbClr val="0070C0"/>
                </a:solidFill>
              </a:rPr>
              <a:t>/blog/best-first-search-</a:t>
            </a:r>
            <a:r>
              <a:rPr lang="en-US" sz="2700" dirty="0" err="1">
                <a:solidFill>
                  <a:srgbClr val="0070C0"/>
                </a:solidFill>
              </a:rPr>
              <a:t>bfs</a:t>
            </a:r>
            <a:r>
              <a:rPr lang="en-US" sz="2700" dirty="0">
                <a:solidFill>
                  <a:srgbClr val="0070C0"/>
                </a:solidFill>
              </a:rPr>
              <a:t>/</a:t>
            </a:r>
          </a:p>
        </p:txBody>
      </p:sp>
      <p:sp>
        <p:nvSpPr>
          <p:cNvPr id="3" name="Content Placeholder 2"/>
          <p:cNvSpPr>
            <a:spLocks noGrp="1"/>
          </p:cNvSpPr>
          <p:nvPr>
            <p:ph idx="1"/>
          </p:nvPr>
        </p:nvSpPr>
        <p:spPr>
          <a:xfrm>
            <a:off x="932329" y="2336613"/>
            <a:ext cx="10515600" cy="3754905"/>
          </a:xfrm>
        </p:spPr>
        <p:txBody>
          <a:bodyPr>
            <a:normAutofit/>
          </a:bodyPr>
          <a:lstStyle/>
          <a:p>
            <a:r>
              <a:rPr lang="en-US" sz="2400" dirty="0" smtClean="0"/>
              <a:t>Use </a:t>
            </a:r>
            <a:r>
              <a:rPr lang="en-US" sz="2400" dirty="0"/>
              <a:t>an </a:t>
            </a:r>
            <a:r>
              <a:rPr lang="en-US" sz="2400" b="1" dirty="0"/>
              <a:t>evaluation function to decide which among the various available nodes is the most promising </a:t>
            </a:r>
            <a:r>
              <a:rPr lang="en-US" sz="2400" dirty="0"/>
              <a:t>(or ‘BEST’) before traversing to that node. </a:t>
            </a:r>
            <a:endParaRPr lang="en-US" sz="2400" dirty="0" smtClean="0"/>
          </a:p>
          <a:p>
            <a:r>
              <a:rPr lang="en-US" sz="2400" dirty="0"/>
              <a:t>The Best first search uses the concept of a Priority queue and heuristic search. </a:t>
            </a:r>
            <a:endParaRPr lang="en-US" sz="2400" dirty="0" smtClean="0"/>
          </a:p>
          <a:p>
            <a:r>
              <a:rPr lang="en-US" sz="2400" dirty="0" smtClean="0"/>
              <a:t>To </a:t>
            </a:r>
            <a:r>
              <a:rPr lang="en-US" sz="2400" dirty="0"/>
              <a:t>search the graph space, the </a:t>
            </a:r>
            <a:r>
              <a:rPr lang="en-US" sz="2400" dirty="0" err="1"/>
              <a:t>BFS</a:t>
            </a:r>
            <a:r>
              <a:rPr lang="en-US" sz="2400" dirty="0"/>
              <a:t> method uses two lists for tracking the traversal. </a:t>
            </a:r>
            <a:endParaRPr lang="en-US" sz="2400" dirty="0" smtClean="0"/>
          </a:p>
          <a:p>
            <a:r>
              <a:rPr lang="en-US" sz="2400" dirty="0" smtClean="0"/>
              <a:t>An ‘OPEN’ </a:t>
            </a:r>
            <a:r>
              <a:rPr lang="en-US" sz="2400" dirty="0"/>
              <a:t>list which keeps track of the current ‘immediate’ nodes available for traversal and ‘CLOSED’ list that keeps track of the nodes already traversed. </a:t>
            </a:r>
          </a:p>
        </p:txBody>
      </p:sp>
    </p:spTree>
    <p:extLst>
      <p:ext uri="{BB962C8B-B14F-4D97-AF65-F5344CB8AC3E}">
        <p14:creationId xmlns:p14="http://schemas.microsoft.com/office/powerpoint/2010/main" val="3815328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Best First Search </a:t>
            </a:r>
            <a:r>
              <a:rPr lang="en-US" b="1" dirty="0" smtClean="0"/>
              <a:t>Algorithm</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a:t>Create 2 empty lists: OPEN and CLOSED</a:t>
            </a:r>
          </a:p>
          <a:p>
            <a:pPr marL="514350" indent="-514350">
              <a:buFont typeface="+mj-lt"/>
              <a:buAutoNum type="arabicPeriod"/>
            </a:pPr>
            <a:r>
              <a:rPr lang="en-US" dirty="0"/>
              <a:t>Start from the initial node (say N) and put it in the ‘ordered’ OPEN list</a:t>
            </a:r>
          </a:p>
          <a:p>
            <a:pPr marL="514350" indent="-514350">
              <a:buFont typeface="+mj-lt"/>
              <a:buAutoNum type="arabicPeriod"/>
            </a:pPr>
            <a:r>
              <a:rPr lang="en-US" dirty="0"/>
              <a:t>Repeat the next steps until GOAL node is </a:t>
            </a:r>
            <a:r>
              <a:rPr lang="en-US" dirty="0" smtClean="0"/>
              <a:t>reached</a:t>
            </a:r>
          </a:p>
          <a:p>
            <a:pPr marL="914400" lvl="1" indent="-457200">
              <a:buFont typeface="+mj-lt"/>
              <a:buAutoNum type="arabicPeriod"/>
            </a:pPr>
            <a:r>
              <a:rPr lang="en-US" dirty="0"/>
              <a:t>If OPEN list is empty, then EXIT the loop returning ‘False’</a:t>
            </a:r>
          </a:p>
          <a:p>
            <a:pPr marL="914400" lvl="1" indent="-457200">
              <a:buFont typeface="+mj-lt"/>
              <a:buAutoNum type="arabicPeriod"/>
            </a:pPr>
            <a:r>
              <a:rPr lang="en-US" dirty="0"/>
              <a:t>Select the first/top node (say N) in the OPEN list and move it to the CLOSED list. Also capture the information of the parent node</a:t>
            </a:r>
          </a:p>
          <a:p>
            <a:pPr marL="914400" lvl="1" indent="-457200">
              <a:buFont typeface="+mj-lt"/>
              <a:buAutoNum type="arabicPeriod"/>
            </a:pPr>
            <a:r>
              <a:rPr lang="en-US" dirty="0"/>
              <a:t>If N is a GOAL node, then move the node to the Closed list and exit the loop returning ‘True’. The solution can be found by backtracking the path</a:t>
            </a:r>
          </a:p>
          <a:p>
            <a:pPr marL="914400" lvl="1" indent="-457200">
              <a:buFont typeface="+mj-lt"/>
              <a:buAutoNum type="arabicPeriod"/>
            </a:pPr>
            <a:r>
              <a:rPr lang="en-US" dirty="0"/>
              <a:t>If N is not the GOAL node, expand node N to generate the ‘immediate’ next nodes linked to node N and add all those to the OPEN list</a:t>
            </a:r>
          </a:p>
          <a:p>
            <a:pPr marL="914400" lvl="1" indent="-457200">
              <a:buFont typeface="+mj-lt"/>
              <a:buAutoNum type="arabicPeriod"/>
            </a:pPr>
            <a:r>
              <a:rPr lang="en-US" dirty="0"/>
              <a:t>Reorder the nodes in the OPEN list in ascending order according to an evaluation function f(n)</a:t>
            </a:r>
          </a:p>
          <a:p>
            <a:pPr marL="514350" indent="-514350">
              <a:buFont typeface="+mj-lt"/>
              <a:buAutoNum type="arabicPeriod"/>
            </a:pPr>
            <a:endParaRPr lang="en-US" dirty="0"/>
          </a:p>
          <a:p>
            <a:pPr marL="0" indent="0">
              <a:buNone/>
            </a:pPr>
            <a:endParaRPr lang="en-US" dirty="0" smtClean="0"/>
          </a:p>
          <a:p>
            <a:r>
              <a:rPr lang="en-US" dirty="0" smtClean="0"/>
              <a:t>This </a:t>
            </a:r>
            <a:r>
              <a:rPr lang="en-US" dirty="0"/>
              <a:t>algorithm will traverse the shortest path first in the queue. </a:t>
            </a:r>
            <a:endParaRPr lang="en-US" dirty="0" smtClean="0"/>
          </a:p>
          <a:p>
            <a:r>
              <a:rPr lang="en-US" dirty="0" smtClean="0"/>
              <a:t>The </a:t>
            </a:r>
            <a:r>
              <a:rPr lang="en-US" dirty="0"/>
              <a:t>time complexity of the algorithm is given by </a:t>
            </a:r>
            <a:r>
              <a:rPr lang="en-US" b="1" dirty="0"/>
              <a:t>O(n*</a:t>
            </a:r>
            <a:r>
              <a:rPr lang="en-US" b="1" dirty="0" err="1"/>
              <a:t>logn</a:t>
            </a:r>
            <a:r>
              <a:rPr lang="en-US" b="1" dirty="0"/>
              <a:t>)</a:t>
            </a:r>
            <a:r>
              <a:rPr lang="en-US" dirty="0"/>
              <a:t> .</a:t>
            </a:r>
          </a:p>
        </p:txBody>
      </p:sp>
    </p:spTree>
    <p:extLst>
      <p:ext uri="{BB962C8B-B14F-4D97-AF65-F5344CB8AC3E}">
        <p14:creationId xmlns:p14="http://schemas.microsoft.com/office/powerpoint/2010/main" val="794696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Variants of Best First </a:t>
            </a:r>
            <a:r>
              <a:rPr lang="en-US" b="1" dirty="0" smtClean="0"/>
              <a:t>Search</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00B050"/>
                </a:solidFill>
              </a:rPr>
              <a:t>2.1. Greedy </a:t>
            </a:r>
            <a:r>
              <a:rPr lang="en-US" b="1" dirty="0">
                <a:solidFill>
                  <a:srgbClr val="00B050"/>
                </a:solidFill>
              </a:rPr>
              <a:t>Best First Search</a:t>
            </a:r>
            <a:r>
              <a:rPr lang="en-US" dirty="0">
                <a:solidFill>
                  <a:srgbClr val="00B050"/>
                </a:solidFill>
              </a:rPr>
              <a:t> </a:t>
            </a:r>
            <a:endParaRPr lang="en-US" dirty="0" smtClean="0">
              <a:solidFill>
                <a:srgbClr val="00B050"/>
              </a:solidFill>
            </a:endParaRPr>
          </a:p>
          <a:p>
            <a:pPr marL="0" indent="0">
              <a:buNone/>
            </a:pPr>
            <a:r>
              <a:rPr lang="en-US" b="1" dirty="0" smtClean="0">
                <a:solidFill>
                  <a:srgbClr val="00B050"/>
                </a:solidFill>
              </a:rPr>
              <a:t>2.2. A</a:t>
            </a:r>
            <a:r>
              <a:rPr lang="en-US" b="1" dirty="0">
                <a:solidFill>
                  <a:srgbClr val="00B050"/>
                </a:solidFill>
              </a:rPr>
              <a:t>* Best First Search</a:t>
            </a:r>
            <a:r>
              <a:rPr lang="en-US" dirty="0" smtClean="0">
                <a:solidFill>
                  <a:srgbClr val="00B050"/>
                </a:solidFill>
              </a:rPr>
              <a:t>.</a:t>
            </a:r>
          </a:p>
          <a:p>
            <a:endParaRPr lang="en-US" dirty="0"/>
          </a:p>
          <a:p>
            <a:r>
              <a:rPr lang="en-US" b="1" dirty="0"/>
              <a:t>The only difference between </a:t>
            </a:r>
            <a:r>
              <a:rPr lang="en-US" dirty="0"/>
              <a:t>Greedy </a:t>
            </a:r>
            <a:r>
              <a:rPr lang="en-US" dirty="0" err="1"/>
              <a:t>BFS</a:t>
            </a:r>
            <a:r>
              <a:rPr lang="en-US" dirty="0"/>
              <a:t> and A* </a:t>
            </a:r>
            <a:r>
              <a:rPr lang="en-US" dirty="0" err="1"/>
              <a:t>BFS</a:t>
            </a:r>
            <a:r>
              <a:rPr lang="en-US" dirty="0"/>
              <a:t> is in the </a:t>
            </a:r>
            <a:r>
              <a:rPr lang="en-US" b="1" dirty="0"/>
              <a:t>evaluation function</a:t>
            </a:r>
            <a:r>
              <a:rPr lang="en-US" dirty="0"/>
              <a:t>. </a:t>
            </a:r>
            <a:endParaRPr lang="en-US" dirty="0" smtClean="0"/>
          </a:p>
          <a:p>
            <a:r>
              <a:rPr lang="en-US" dirty="0" smtClean="0"/>
              <a:t>For </a:t>
            </a:r>
            <a:r>
              <a:rPr lang="en-US" b="1" dirty="0"/>
              <a:t>Greedy </a:t>
            </a:r>
            <a:r>
              <a:rPr lang="en-US" b="1" dirty="0" err="1" smtClean="0"/>
              <a:t>BFS</a:t>
            </a:r>
            <a:r>
              <a:rPr lang="en-US" dirty="0" smtClean="0"/>
              <a:t>, </a:t>
            </a:r>
            <a:r>
              <a:rPr lang="en-US" dirty="0"/>
              <a:t>the evaluation function is </a:t>
            </a:r>
            <a:r>
              <a:rPr lang="en-US" b="1" dirty="0"/>
              <a:t>f(n) = h(n</a:t>
            </a:r>
            <a:r>
              <a:rPr lang="en-US" b="1" dirty="0" smtClean="0"/>
              <a:t>). </a:t>
            </a:r>
          </a:p>
          <a:p>
            <a:r>
              <a:rPr lang="en-US" dirty="0"/>
              <a:t>F</a:t>
            </a:r>
            <a:r>
              <a:rPr lang="en-US" dirty="0" smtClean="0"/>
              <a:t>or </a:t>
            </a:r>
            <a:r>
              <a:rPr lang="en-US" b="1" dirty="0"/>
              <a:t>A</a:t>
            </a:r>
            <a:r>
              <a:rPr lang="en-US" b="1" dirty="0" smtClean="0"/>
              <a:t>* </a:t>
            </a:r>
            <a:r>
              <a:rPr lang="en-US" b="1" dirty="0" err="1" smtClean="0"/>
              <a:t>BFS</a:t>
            </a:r>
            <a:r>
              <a:rPr lang="en-US" dirty="0" smtClean="0"/>
              <a:t>, </a:t>
            </a:r>
            <a:r>
              <a:rPr lang="en-US" dirty="0"/>
              <a:t>the evaluation function is </a:t>
            </a:r>
            <a:r>
              <a:rPr lang="en-US" b="1" dirty="0"/>
              <a:t>f(n) = g(n) + h(n).</a:t>
            </a:r>
          </a:p>
        </p:txBody>
      </p:sp>
    </p:spTree>
    <p:extLst>
      <p:ext uri="{BB962C8B-B14F-4D97-AF65-F5344CB8AC3E}">
        <p14:creationId xmlns:p14="http://schemas.microsoft.com/office/powerpoint/2010/main" val="2631869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rPr>
              <a:t>2.1. </a:t>
            </a:r>
            <a:r>
              <a:rPr lang="en-US" b="1" dirty="0" smtClean="0"/>
              <a:t>Greedy Best First </a:t>
            </a:r>
            <a:r>
              <a:rPr lang="en-US" b="1" dirty="0"/>
              <a:t>Search </a:t>
            </a:r>
            <a:r>
              <a:rPr lang="en-US" b="1" dirty="0" smtClean="0"/>
              <a:t>Algorithm (1)</a:t>
            </a:r>
            <a:r>
              <a:rPr lang="en-US" b="1" dirty="0"/>
              <a:t/>
            </a:r>
            <a:br>
              <a:rPr lang="en-US" b="1" dirty="0"/>
            </a:br>
            <a:r>
              <a:rPr lang="en-US" sz="2000" dirty="0">
                <a:hlinkClick r:id="rId2"/>
              </a:rPr>
              <a:t>https://</a:t>
            </a:r>
            <a:r>
              <a:rPr lang="en-US" sz="2000" dirty="0" err="1">
                <a:hlinkClick r:id="rId2"/>
              </a:rPr>
              <a:t>www.javatpoint.com</a:t>
            </a:r>
            <a:r>
              <a:rPr lang="en-US" sz="2000" dirty="0">
                <a:hlinkClick r:id="rId2"/>
              </a:rPr>
              <a:t>/</a:t>
            </a:r>
            <a:r>
              <a:rPr lang="en-US" sz="2000" dirty="0" err="1">
                <a:hlinkClick r:id="rId2"/>
              </a:rPr>
              <a:t>ai</a:t>
            </a:r>
            <a:r>
              <a:rPr lang="en-US" sz="2000" dirty="0">
                <a:hlinkClick r:id="rId2"/>
              </a:rPr>
              <a:t>-informed-search-algorithms</a:t>
            </a:r>
            <a:r>
              <a:rPr lang="en-US" sz="2000" b="1" dirty="0" smtClean="0"/>
              <a:t/>
            </a:r>
            <a:br>
              <a:rPr lang="en-US" sz="2000" b="1" dirty="0" smtClean="0"/>
            </a:br>
            <a:r>
              <a:rPr lang="en-US" sz="2000" dirty="0" smtClean="0">
                <a:solidFill>
                  <a:srgbClr val="0070C0"/>
                </a:solidFill>
              </a:rPr>
              <a:t>https</a:t>
            </a:r>
            <a:r>
              <a:rPr lang="en-US" sz="2000" dirty="0">
                <a:solidFill>
                  <a:srgbClr val="0070C0"/>
                </a:solidFill>
              </a:rPr>
              <a:t>://</a:t>
            </a:r>
            <a:r>
              <a:rPr lang="en-US" sz="2000" dirty="0" err="1">
                <a:solidFill>
                  <a:srgbClr val="0070C0"/>
                </a:solidFill>
              </a:rPr>
              <a:t>www.mygreatlearning.com</a:t>
            </a:r>
            <a:r>
              <a:rPr lang="en-US" sz="2000" dirty="0">
                <a:solidFill>
                  <a:srgbClr val="0070C0"/>
                </a:solidFill>
              </a:rPr>
              <a:t>/blog/best-first-search-</a:t>
            </a:r>
            <a:r>
              <a:rPr lang="en-US" sz="2000" dirty="0" err="1">
                <a:solidFill>
                  <a:srgbClr val="0070C0"/>
                </a:solidFill>
              </a:rPr>
              <a:t>bfs</a:t>
            </a:r>
            <a:r>
              <a:rPr lang="en-US" sz="2000" dirty="0">
                <a:solidFill>
                  <a:srgbClr val="0070C0"/>
                </a:solidFill>
              </a:rPr>
              <a:t>/</a:t>
            </a:r>
          </a:p>
        </p:txBody>
      </p:sp>
      <p:sp>
        <p:nvSpPr>
          <p:cNvPr id="3" name="Content Placeholder 2"/>
          <p:cNvSpPr>
            <a:spLocks noGrp="1"/>
          </p:cNvSpPr>
          <p:nvPr>
            <p:ph idx="1"/>
          </p:nvPr>
        </p:nvSpPr>
        <p:spPr/>
        <p:txBody>
          <a:bodyPr>
            <a:normAutofit/>
          </a:bodyPr>
          <a:lstStyle/>
          <a:p>
            <a:r>
              <a:rPr lang="en-US" dirty="0"/>
              <a:t>The Greedy </a:t>
            </a:r>
            <a:r>
              <a:rPr lang="en-US" dirty="0" err="1"/>
              <a:t>BFS</a:t>
            </a:r>
            <a:r>
              <a:rPr lang="en-US" dirty="0"/>
              <a:t> algorithm </a:t>
            </a:r>
            <a:r>
              <a:rPr lang="en-US" b="1" dirty="0"/>
              <a:t>selects the path which appears to be the </a:t>
            </a:r>
            <a:r>
              <a:rPr lang="en-US" b="1" dirty="0" smtClean="0"/>
              <a:t>best </a:t>
            </a:r>
            <a:r>
              <a:rPr lang="en-US" dirty="0" smtClean="0"/>
              <a:t>at the moment</a:t>
            </a:r>
            <a:r>
              <a:rPr lang="en-US" b="1" dirty="0" smtClean="0"/>
              <a:t>.</a:t>
            </a:r>
          </a:p>
          <a:p>
            <a:r>
              <a:rPr lang="en-US" dirty="0" smtClean="0"/>
              <a:t>It is </a:t>
            </a:r>
            <a:r>
              <a:rPr lang="en-US" b="1" dirty="0" smtClean="0"/>
              <a:t>the </a:t>
            </a:r>
            <a:r>
              <a:rPr lang="en-US" b="1" dirty="0"/>
              <a:t>combination of depth-first search and breadth-first </a:t>
            </a:r>
            <a:r>
              <a:rPr lang="en-US" b="1" dirty="0" smtClean="0"/>
              <a:t>search </a:t>
            </a:r>
            <a:r>
              <a:rPr lang="en-US" dirty="0" smtClean="0"/>
              <a:t>algorithms. </a:t>
            </a:r>
          </a:p>
          <a:p>
            <a:r>
              <a:rPr lang="en-US" dirty="0"/>
              <a:t>It uses the heuristic function and search. </a:t>
            </a:r>
            <a:endParaRPr lang="en-US" dirty="0" smtClean="0"/>
          </a:p>
          <a:p>
            <a:r>
              <a:rPr lang="en-US" dirty="0"/>
              <a:t>Best-first search allows us to take the advantages of both algorithms. </a:t>
            </a:r>
          </a:p>
          <a:p>
            <a:r>
              <a:rPr lang="en-US" dirty="0"/>
              <a:t>With the help of best-first search, at each step, we can choose </a:t>
            </a:r>
            <a:r>
              <a:rPr lang="en-US" b="1" dirty="0"/>
              <a:t>the most promising node</a:t>
            </a:r>
            <a:r>
              <a:rPr lang="en-US" dirty="0"/>
              <a:t>. </a:t>
            </a:r>
            <a:endParaRPr lang="en-US" dirty="0" smtClean="0"/>
          </a:p>
        </p:txBody>
      </p:sp>
    </p:spTree>
    <p:extLst>
      <p:ext uri="{BB962C8B-B14F-4D97-AF65-F5344CB8AC3E}">
        <p14:creationId xmlns:p14="http://schemas.microsoft.com/office/powerpoint/2010/main" val="1140867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Algoritma</a:t>
            </a:r>
            <a:r>
              <a:rPr lang="en-US" dirty="0" smtClean="0"/>
              <a:t> </a:t>
            </a:r>
            <a:r>
              <a:rPr lang="en-US" dirty="0" err="1" smtClean="0"/>
              <a:t>Pencarian</a:t>
            </a:r>
            <a:r>
              <a:rPr lang="en-US" dirty="0" smtClean="0"/>
              <a:t> (Searching)</a:t>
            </a:r>
            <a:endParaRPr lang="en-US" dirty="0"/>
          </a:p>
        </p:txBody>
      </p:sp>
      <p:sp>
        <p:nvSpPr>
          <p:cNvPr id="3" name="Content Placeholder 2"/>
          <p:cNvSpPr>
            <a:spLocks noGrp="1"/>
          </p:cNvSpPr>
          <p:nvPr>
            <p:ph idx="1"/>
          </p:nvPr>
        </p:nvSpPr>
        <p:spPr/>
        <p:txBody>
          <a:bodyPr>
            <a:normAutofit/>
          </a:bodyPr>
          <a:lstStyle/>
          <a:p>
            <a:r>
              <a:rPr lang="en-US" dirty="0" err="1"/>
              <a:t>Merupakan</a:t>
            </a:r>
            <a:r>
              <a:rPr lang="en-US" dirty="0"/>
              <a:t> </a:t>
            </a:r>
            <a:r>
              <a:rPr lang="en-US" dirty="0" err="1"/>
              <a:t>algoritma</a:t>
            </a:r>
            <a:r>
              <a:rPr lang="en-US" dirty="0"/>
              <a:t> </a:t>
            </a:r>
            <a:r>
              <a:rPr lang="en-US" dirty="0" err="1">
                <a:solidFill>
                  <a:srgbClr val="0070C0"/>
                </a:solidFill>
              </a:rPr>
              <a:t>untuk</a:t>
            </a:r>
            <a:r>
              <a:rPr lang="en-US" dirty="0">
                <a:solidFill>
                  <a:srgbClr val="0070C0"/>
                </a:solidFill>
              </a:rPr>
              <a:t> </a:t>
            </a:r>
            <a:r>
              <a:rPr lang="en-US" dirty="0" err="1">
                <a:solidFill>
                  <a:srgbClr val="0070C0"/>
                </a:solidFill>
              </a:rPr>
              <a:t>mencari</a:t>
            </a:r>
            <a:r>
              <a:rPr lang="en-US" dirty="0">
                <a:solidFill>
                  <a:srgbClr val="0070C0"/>
                </a:solidFill>
              </a:rPr>
              <a:t> </a:t>
            </a:r>
            <a:r>
              <a:rPr lang="en-US" dirty="0" err="1">
                <a:solidFill>
                  <a:srgbClr val="0070C0"/>
                </a:solidFill>
              </a:rPr>
              <a:t>kemungkinan</a:t>
            </a:r>
            <a:r>
              <a:rPr lang="en-US" dirty="0">
                <a:solidFill>
                  <a:srgbClr val="0070C0"/>
                </a:solidFill>
              </a:rPr>
              <a:t> </a:t>
            </a:r>
            <a:r>
              <a:rPr lang="en-US" dirty="0" err="1">
                <a:solidFill>
                  <a:srgbClr val="0070C0"/>
                </a:solidFill>
              </a:rPr>
              <a:t>penyelesaian</a:t>
            </a:r>
            <a:r>
              <a:rPr lang="en-US" dirty="0">
                <a:solidFill>
                  <a:srgbClr val="0070C0"/>
                </a:solidFill>
              </a:rPr>
              <a:t> </a:t>
            </a:r>
            <a:endParaRPr lang="en-US" dirty="0" smtClean="0">
              <a:solidFill>
                <a:srgbClr val="0070C0"/>
              </a:solidFill>
            </a:endParaRPr>
          </a:p>
          <a:p>
            <a:r>
              <a:rPr lang="en-US" dirty="0" err="1" smtClean="0"/>
              <a:t>Sering</a:t>
            </a:r>
            <a:r>
              <a:rPr lang="en-US" dirty="0" smtClean="0"/>
              <a:t> </a:t>
            </a:r>
            <a:r>
              <a:rPr lang="en-US" dirty="0" err="1"/>
              <a:t>dijumpai</a:t>
            </a:r>
            <a:r>
              <a:rPr lang="en-US" dirty="0"/>
              <a:t> </a:t>
            </a:r>
            <a:r>
              <a:rPr lang="en-US" dirty="0" err="1"/>
              <a:t>oleh</a:t>
            </a:r>
            <a:r>
              <a:rPr lang="en-US" dirty="0"/>
              <a:t> </a:t>
            </a:r>
            <a:r>
              <a:rPr lang="en-US" dirty="0" err="1"/>
              <a:t>peneliti</a:t>
            </a:r>
            <a:r>
              <a:rPr lang="en-US" dirty="0"/>
              <a:t> di </a:t>
            </a:r>
            <a:r>
              <a:rPr lang="en-US" dirty="0" err="1"/>
              <a:t>bidang</a:t>
            </a:r>
            <a:r>
              <a:rPr lang="en-US" dirty="0"/>
              <a:t> AI</a:t>
            </a:r>
            <a:endParaRPr lang="en-US" dirty="0" smtClean="0"/>
          </a:p>
          <a:p>
            <a:r>
              <a:rPr lang="en-US" dirty="0" err="1" smtClean="0"/>
              <a:t>Dalam</a:t>
            </a:r>
            <a:r>
              <a:rPr lang="en-US" dirty="0" smtClean="0"/>
              <a:t> </a:t>
            </a:r>
            <a:r>
              <a:rPr lang="en-US" dirty="0" err="1"/>
              <a:t>melakukan</a:t>
            </a:r>
            <a:r>
              <a:rPr lang="en-US" dirty="0"/>
              <a:t> </a:t>
            </a:r>
            <a:r>
              <a:rPr lang="en-US" dirty="0" err="1"/>
              <a:t>pencarian</a:t>
            </a:r>
            <a:r>
              <a:rPr lang="en-US" dirty="0"/>
              <a:t>, </a:t>
            </a:r>
            <a:r>
              <a:rPr lang="en-US" dirty="0" err="1"/>
              <a:t>salah</a:t>
            </a:r>
            <a:r>
              <a:rPr lang="en-US" dirty="0"/>
              <a:t> </a:t>
            </a:r>
            <a:r>
              <a:rPr lang="en-US" dirty="0" err="1"/>
              <a:t>satu</a:t>
            </a:r>
            <a:r>
              <a:rPr lang="en-US" dirty="0"/>
              <a:t> </a:t>
            </a:r>
            <a:r>
              <a:rPr lang="en-US" dirty="0" err="1"/>
              <a:t>cara</a:t>
            </a:r>
            <a:r>
              <a:rPr lang="en-US" dirty="0"/>
              <a:t> yang </a:t>
            </a:r>
            <a:r>
              <a:rPr lang="en-US" dirty="0" err="1"/>
              <a:t>banyak</a:t>
            </a:r>
            <a:r>
              <a:rPr lang="en-US" dirty="0"/>
              <a:t> </a:t>
            </a:r>
            <a:r>
              <a:rPr lang="en-US" dirty="0" err="1"/>
              <a:t>digunakan</a:t>
            </a:r>
            <a:r>
              <a:rPr lang="en-US" dirty="0"/>
              <a:t> </a:t>
            </a:r>
            <a:r>
              <a:rPr lang="en-US" dirty="0" err="1"/>
              <a:t>untuk</a:t>
            </a:r>
            <a:r>
              <a:rPr lang="en-US" dirty="0"/>
              <a:t> </a:t>
            </a:r>
            <a:r>
              <a:rPr lang="en-US" dirty="0" err="1"/>
              <a:t>menggambarkan</a:t>
            </a:r>
            <a:r>
              <a:rPr lang="en-US" dirty="0"/>
              <a:t> </a:t>
            </a:r>
            <a:r>
              <a:rPr lang="en-US" dirty="0" err="1"/>
              <a:t>masalah</a:t>
            </a:r>
            <a:r>
              <a:rPr lang="en-US" dirty="0"/>
              <a:t> </a:t>
            </a:r>
            <a:r>
              <a:rPr lang="en-US" dirty="0" err="1"/>
              <a:t>adalah</a:t>
            </a:r>
            <a:r>
              <a:rPr lang="en-US" dirty="0"/>
              <a:t> </a:t>
            </a:r>
            <a:r>
              <a:rPr lang="en-US" dirty="0" err="1"/>
              <a:t>dengan</a:t>
            </a:r>
            <a:r>
              <a:rPr lang="en-US" dirty="0"/>
              <a:t> </a:t>
            </a:r>
            <a:r>
              <a:rPr lang="en-US" dirty="0" err="1"/>
              <a:t>mencantumkan</a:t>
            </a:r>
            <a:r>
              <a:rPr lang="en-US" dirty="0"/>
              <a:t> </a:t>
            </a:r>
            <a:r>
              <a:rPr lang="en-US" dirty="0" err="1"/>
              <a:t>atau</a:t>
            </a:r>
            <a:r>
              <a:rPr lang="en-US" dirty="0"/>
              <a:t> </a:t>
            </a:r>
            <a:r>
              <a:rPr lang="en-US" dirty="0" err="1">
                <a:solidFill>
                  <a:srgbClr val="0070C0"/>
                </a:solidFill>
              </a:rPr>
              <a:t>menggambarkan</a:t>
            </a:r>
            <a:r>
              <a:rPr lang="en-US" dirty="0">
                <a:solidFill>
                  <a:srgbClr val="0070C0"/>
                </a:solidFill>
              </a:rPr>
              <a:t> </a:t>
            </a:r>
            <a:r>
              <a:rPr lang="en-US" dirty="0" err="1">
                <a:solidFill>
                  <a:srgbClr val="0070C0"/>
                </a:solidFill>
              </a:rPr>
              <a:t>semua</a:t>
            </a:r>
            <a:r>
              <a:rPr lang="en-US" dirty="0">
                <a:solidFill>
                  <a:srgbClr val="0070C0"/>
                </a:solidFill>
              </a:rPr>
              <a:t> </a:t>
            </a:r>
            <a:r>
              <a:rPr lang="en-US" dirty="0" err="1">
                <a:solidFill>
                  <a:srgbClr val="0070C0"/>
                </a:solidFill>
              </a:rPr>
              <a:t>kemungkinan</a:t>
            </a:r>
            <a:r>
              <a:rPr lang="en-US" dirty="0">
                <a:solidFill>
                  <a:srgbClr val="0070C0"/>
                </a:solidFill>
              </a:rPr>
              <a:t> </a:t>
            </a:r>
            <a:r>
              <a:rPr lang="en-US" dirty="0" err="1">
                <a:solidFill>
                  <a:srgbClr val="0070C0"/>
                </a:solidFill>
              </a:rPr>
              <a:t>keadaan</a:t>
            </a:r>
            <a:r>
              <a:rPr lang="en-US" dirty="0">
                <a:solidFill>
                  <a:srgbClr val="0070C0"/>
                </a:solidFill>
              </a:rPr>
              <a:t> yang </a:t>
            </a:r>
            <a:r>
              <a:rPr lang="en-US" dirty="0" err="1">
                <a:solidFill>
                  <a:srgbClr val="0070C0"/>
                </a:solidFill>
              </a:rPr>
              <a:t>ada</a:t>
            </a:r>
            <a:r>
              <a:rPr lang="en-US" dirty="0"/>
              <a:t>. </a:t>
            </a:r>
            <a:endParaRPr lang="en-US" dirty="0" smtClean="0"/>
          </a:p>
          <a:p>
            <a:r>
              <a:rPr lang="en-US" dirty="0" err="1" smtClean="0">
                <a:solidFill>
                  <a:srgbClr val="0070C0"/>
                </a:solidFill>
              </a:rPr>
              <a:t>Memecahkan</a:t>
            </a:r>
            <a:r>
              <a:rPr lang="en-US" dirty="0" smtClean="0">
                <a:solidFill>
                  <a:srgbClr val="0070C0"/>
                </a:solidFill>
              </a:rPr>
              <a:t> </a:t>
            </a:r>
            <a:r>
              <a:rPr lang="en-US" dirty="0" err="1">
                <a:solidFill>
                  <a:srgbClr val="0070C0"/>
                </a:solidFill>
              </a:rPr>
              <a:t>masalah</a:t>
            </a:r>
            <a:r>
              <a:rPr lang="en-US" dirty="0">
                <a:solidFill>
                  <a:srgbClr val="0070C0"/>
                </a:solidFill>
              </a:rPr>
              <a:t> </a:t>
            </a:r>
            <a:r>
              <a:rPr lang="en-US" dirty="0" err="1">
                <a:solidFill>
                  <a:srgbClr val="0070C0"/>
                </a:solidFill>
              </a:rPr>
              <a:t>berarti</a:t>
            </a:r>
            <a:r>
              <a:rPr lang="en-US" dirty="0">
                <a:solidFill>
                  <a:srgbClr val="0070C0"/>
                </a:solidFill>
              </a:rPr>
              <a:t> </a:t>
            </a:r>
            <a:r>
              <a:rPr lang="en-US" dirty="0" err="1">
                <a:solidFill>
                  <a:srgbClr val="0070C0"/>
                </a:solidFill>
              </a:rPr>
              <a:t>bergerak</a:t>
            </a:r>
            <a:r>
              <a:rPr lang="en-US" dirty="0">
                <a:solidFill>
                  <a:srgbClr val="0070C0"/>
                </a:solidFill>
              </a:rPr>
              <a:t> </a:t>
            </a:r>
            <a:r>
              <a:rPr lang="en-US" dirty="0" err="1">
                <a:solidFill>
                  <a:srgbClr val="0070C0"/>
                </a:solidFill>
              </a:rPr>
              <a:t>atau</a:t>
            </a:r>
            <a:r>
              <a:rPr lang="en-US" dirty="0">
                <a:solidFill>
                  <a:srgbClr val="0070C0"/>
                </a:solidFill>
              </a:rPr>
              <a:t> </a:t>
            </a:r>
            <a:r>
              <a:rPr lang="en-US" dirty="0" err="1">
                <a:solidFill>
                  <a:srgbClr val="0070C0"/>
                </a:solidFill>
              </a:rPr>
              <a:t>berpindah</a:t>
            </a:r>
            <a:r>
              <a:rPr lang="en-US" dirty="0">
                <a:solidFill>
                  <a:srgbClr val="0070C0"/>
                </a:solidFill>
              </a:rPr>
              <a:t> </a:t>
            </a:r>
            <a:r>
              <a:rPr lang="en-US" dirty="0" err="1">
                <a:solidFill>
                  <a:srgbClr val="0070C0"/>
                </a:solidFill>
              </a:rPr>
              <a:t>dari</a:t>
            </a:r>
            <a:r>
              <a:rPr lang="en-US" dirty="0">
                <a:solidFill>
                  <a:srgbClr val="0070C0"/>
                </a:solidFill>
              </a:rPr>
              <a:t> </a:t>
            </a:r>
            <a:r>
              <a:rPr lang="en-US" dirty="0" err="1">
                <a:solidFill>
                  <a:srgbClr val="0070C0"/>
                </a:solidFill>
              </a:rPr>
              <a:t>satu</a:t>
            </a:r>
            <a:r>
              <a:rPr lang="en-US" dirty="0">
                <a:solidFill>
                  <a:srgbClr val="0070C0"/>
                </a:solidFill>
              </a:rPr>
              <a:t> </a:t>
            </a:r>
            <a:r>
              <a:rPr lang="en-US" dirty="0" err="1">
                <a:solidFill>
                  <a:srgbClr val="0070C0"/>
                </a:solidFill>
              </a:rPr>
              <a:t>ruang</a:t>
            </a:r>
            <a:r>
              <a:rPr lang="en-US" dirty="0">
                <a:solidFill>
                  <a:srgbClr val="0070C0"/>
                </a:solidFill>
              </a:rPr>
              <a:t> (node) </a:t>
            </a:r>
            <a:r>
              <a:rPr lang="en-US" dirty="0" err="1">
                <a:solidFill>
                  <a:srgbClr val="0070C0"/>
                </a:solidFill>
              </a:rPr>
              <a:t>dari</a:t>
            </a:r>
            <a:r>
              <a:rPr lang="en-US" dirty="0">
                <a:solidFill>
                  <a:srgbClr val="0070C0"/>
                </a:solidFill>
              </a:rPr>
              <a:t> </a:t>
            </a:r>
            <a:r>
              <a:rPr lang="en-US" dirty="0" err="1">
                <a:solidFill>
                  <a:srgbClr val="0070C0"/>
                </a:solidFill>
              </a:rPr>
              <a:t>titik</a:t>
            </a:r>
            <a:r>
              <a:rPr lang="en-US" dirty="0">
                <a:solidFill>
                  <a:srgbClr val="0070C0"/>
                </a:solidFill>
              </a:rPr>
              <a:t> </a:t>
            </a:r>
            <a:r>
              <a:rPr lang="en-US" dirty="0" err="1">
                <a:solidFill>
                  <a:srgbClr val="0070C0"/>
                </a:solidFill>
              </a:rPr>
              <a:t>awal</a:t>
            </a:r>
            <a:r>
              <a:rPr lang="en-US" dirty="0">
                <a:solidFill>
                  <a:srgbClr val="0070C0"/>
                </a:solidFill>
              </a:rPr>
              <a:t> </a:t>
            </a:r>
            <a:r>
              <a:rPr lang="en-US" dirty="0" err="1">
                <a:solidFill>
                  <a:srgbClr val="0070C0"/>
                </a:solidFill>
              </a:rPr>
              <a:t>sampai</a:t>
            </a:r>
            <a:r>
              <a:rPr lang="en-US" dirty="0">
                <a:solidFill>
                  <a:srgbClr val="0070C0"/>
                </a:solidFill>
              </a:rPr>
              <a:t> </a:t>
            </a:r>
            <a:r>
              <a:rPr lang="en-US" dirty="0" err="1">
                <a:solidFill>
                  <a:srgbClr val="0070C0"/>
                </a:solidFill>
              </a:rPr>
              <a:t>titik</a:t>
            </a:r>
            <a:r>
              <a:rPr lang="en-US" dirty="0">
                <a:solidFill>
                  <a:srgbClr val="0070C0"/>
                </a:solidFill>
              </a:rPr>
              <a:t> yang </a:t>
            </a:r>
            <a:r>
              <a:rPr lang="en-US" dirty="0" err="1">
                <a:solidFill>
                  <a:srgbClr val="0070C0"/>
                </a:solidFill>
              </a:rPr>
              <a:t>dituju</a:t>
            </a:r>
            <a:r>
              <a:rPr lang="en-US" dirty="0">
                <a:solidFill>
                  <a:srgbClr val="0070C0"/>
                </a:solidFill>
              </a:rPr>
              <a:t> (</a:t>
            </a:r>
            <a:r>
              <a:rPr lang="en-US" dirty="0" err="1">
                <a:solidFill>
                  <a:srgbClr val="0070C0"/>
                </a:solidFill>
              </a:rPr>
              <a:t>ditentukan</a:t>
            </a:r>
            <a:r>
              <a:rPr lang="en-US" dirty="0"/>
              <a:t>), </a:t>
            </a:r>
            <a:r>
              <a:rPr lang="en-US" dirty="0" err="1" smtClean="0"/>
              <a:t>oleh</a:t>
            </a:r>
            <a:r>
              <a:rPr lang="en-US" dirty="0" smtClean="0"/>
              <a:t> </a:t>
            </a:r>
            <a:r>
              <a:rPr lang="en-US" dirty="0" err="1" smtClean="0"/>
              <a:t>Karena</a:t>
            </a:r>
            <a:r>
              <a:rPr lang="en-US" dirty="0" smtClean="0"/>
              <a:t> </a:t>
            </a:r>
            <a:r>
              <a:rPr lang="en-US" dirty="0" err="1" smtClean="0"/>
              <a:t>itu</a:t>
            </a:r>
            <a:r>
              <a:rPr lang="en-US" dirty="0" smtClean="0"/>
              <a:t> </a:t>
            </a:r>
            <a:r>
              <a:rPr lang="en-US" dirty="0" err="1" smtClean="0"/>
              <a:t>kita</a:t>
            </a:r>
            <a:r>
              <a:rPr lang="en-US" dirty="0" smtClean="0"/>
              <a:t> </a:t>
            </a:r>
            <a:r>
              <a:rPr lang="en-US" dirty="0" err="1" smtClean="0"/>
              <a:t>memerlukan</a:t>
            </a:r>
            <a:r>
              <a:rPr lang="en-US" dirty="0" smtClean="0"/>
              <a:t> </a:t>
            </a:r>
            <a:r>
              <a:rPr lang="en-US" dirty="0" err="1"/>
              <a:t>satu</a:t>
            </a:r>
            <a:r>
              <a:rPr lang="en-US" dirty="0"/>
              <a:t> set operator </a:t>
            </a:r>
            <a:r>
              <a:rPr lang="en-US" dirty="0" err="1"/>
              <a:t>untuk</a:t>
            </a:r>
            <a:r>
              <a:rPr lang="en-US" dirty="0"/>
              <a:t> </a:t>
            </a:r>
            <a:r>
              <a:rPr lang="en-US" dirty="0" err="1"/>
              <a:t>bergerak</a:t>
            </a:r>
            <a:r>
              <a:rPr lang="en-US" dirty="0"/>
              <a:t> </a:t>
            </a:r>
            <a:r>
              <a:rPr lang="en-US" dirty="0" err="1"/>
              <a:t>dari</a:t>
            </a:r>
            <a:r>
              <a:rPr lang="en-US" dirty="0"/>
              <a:t> </a:t>
            </a:r>
            <a:r>
              <a:rPr lang="en-US" dirty="0" err="1"/>
              <a:t>satu</a:t>
            </a:r>
            <a:r>
              <a:rPr lang="en-US" dirty="0"/>
              <a:t> node </a:t>
            </a:r>
            <a:r>
              <a:rPr lang="en-US" dirty="0" err="1"/>
              <a:t>ke</a:t>
            </a:r>
            <a:r>
              <a:rPr lang="en-US" dirty="0"/>
              <a:t> node </a:t>
            </a:r>
            <a:r>
              <a:rPr lang="en-US" dirty="0" err="1"/>
              <a:t>lainnya</a:t>
            </a:r>
            <a:r>
              <a:rPr lang="en-US" dirty="0" smtClean="0"/>
              <a:t>.</a:t>
            </a:r>
            <a:endParaRPr lang="en-US" dirty="0"/>
          </a:p>
          <a:p>
            <a:endParaRPr lang="en-US" dirty="0"/>
          </a:p>
        </p:txBody>
      </p:sp>
    </p:spTree>
    <p:extLst>
      <p:ext uri="{BB962C8B-B14F-4D97-AF65-F5344CB8AC3E}">
        <p14:creationId xmlns:p14="http://schemas.microsoft.com/office/powerpoint/2010/main" val="1000614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Greedy </a:t>
            </a:r>
            <a:r>
              <a:rPr lang="en-US" b="1" dirty="0" smtClean="0"/>
              <a:t>Best First Search Algorithm (2)</a:t>
            </a:r>
            <a:br>
              <a:rPr lang="en-US" b="1" dirty="0" smtClean="0"/>
            </a:br>
            <a:r>
              <a:rPr lang="en-US" sz="2400" dirty="0">
                <a:hlinkClick r:id="rId2"/>
              </a:rPr>
              <a:t>https://</a:t>
            </a:r>
            <a:r>
              <a:rPr lang="en-US" sz="2400" dirty="0" err="1">
                <a:hlinkClick r:id="rId2"/>
              </a:rPr>
              <a:t>www.geeksforgeeks.org</a:t>
            </a:r>
            <a:r>
              <a:rPr lang="en-US" sz="2400" dirty="0">
                <a:hlinkClick r:id="rId2"/>
              </a:rPr>
              <a:t>/search-algorithms-in-</a:t>
            </a:r>
            <a:r>
              <a:rPr lang="en-US" sz="2400" dirty="0" err="1">
                <a:hlinkClick r:id="rId2"/>
              </a:rPr>
              <a:t>ai</a:t>
            </a:r>
            <a:r>
              <a:rPr lang="en-US" sz="2400" dirty="0">
                <a:hlinkClick r:id="rId2"/>
              </a:rPr>
              <a:t>/</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In the best first search algorithm, we expand the node which is closest to the goal node and the closest cost is estimated by heuristic function, i.e.</a:t>
                </a:r>
              </a:p>
              <a:p>
                <a:pPr marL="0" indent="0">
                  <a:buNone/>
                </a:pPr>
                <a:r>
                  <a:rPr lang="en-US" dirty="0"/>
                  <a:t>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r>
                      <a:rPr lang="en-US" i="1" dirty="0">
                        <a:latin typeface="Cambria Math" panose="02040503050406030204" pitchFamily="18" charset="0"/>
                      </a:rPr>
                      <m:t>h</m:t>
                    </m:r>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oMath>
                </a14:m>
                <a:endParaRPr lang="en-US" dirty="0"/>
              </a:p>
              <a:p>
                <a:r>
                  <a:rPr lang="en-US" dirty="0"/>
                  <a:t>Were, </a:t>
                </a:r>
                <a:r>
                  <a:rPr lang="en-US" b="1" dirty="0"/>
                  <a:t>h(n) is</a:t>
                </a:r>
              </a:p>
              <a:p>
                <a:pPr lvl="1"/>
                <a:r>
                  <a:rPr lang="en-US" b="1" dirty="0"/>
                  <a:t>estimated cost from node n to the goal</a:t>
                </a:r>
                <a:r>
                  <a:rPr lang="en-US" dirty="0"/>
                  <a:t>.</a:t>
                </a:r>
              </a:p>
              <a:p>
                <a:pPr lvl="1"/>
                <a:r>
                  <a:rPr lang="en-US" b="1" dirty="0"/>
                  <a:t>The “closeness” is estimated by a heuristic h(x).</a:t>
                </a:r>
                <a:endParaRPr lang="en-US" dirty="0"/>
              </a:p>
              <a:p>
                <a:pPr lvl="1"/>
                <a:r>
                  <a:rPr lang="en-US" dirty="0"/>
                  <a:t>The lower the value of h(x), the closer is the node from the goal.</a:t>
                </a:r>
              </a:p>
              <a:p>
                <a:r>
                  <a:rPr lang="en-US" dirty="0"/>
                  <a:t>The greedy best first algorithm is implemented by the </a:t>
                </a:r>
                <a:r>
                  <a:rPr lang="en-US" b="1" dirty="0"/>
                  <a:t>priority queue</a:t>
                </a:r>
                <a:r>
                  <a:rPr lang="en-US" dirty="0" smtClean="0"/>
                  <a:t>.</a:t>
                </a:r>
                <a:endParaRPr lang="en-US" b="1" dirty="0" smtClean="0"/>
              </a:p>
              <a:p>
                <a:r>
                  <a:rPr lang="en-US" b="1" dirty="0" smtClean="0"/>
                  <a:t>Strategy</a:t>
                </a:r>
                <a:r>
                  <a:rPr lang="en-US" b="1" dirty="0"/>
                  <a:t>: </a:t>
                </a:r>
                <a:r>
                  <a:rPr lang="en-US" dirty="0"/>
                  <a:t>Expand the node closest to the goal state, i.e. expand the node with lower h value.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28" t="-2101"/>
                </a:stretch>
              </a:blipFill>
            </p:spPr>
            <p:txBody>
              <a:bodyPr/>
              <a:lstStyle/>
              <a:p>
                <a:r>
                  <a:rPr lang="en-US">
                    <a:noFill/>
                  </a:rPr>
                  <a:t> </a:t>
                </a:r>
              </a:p>
            </p:txBody>
          </p:sp>
        </mc:Fallback>
      </mc:AlternateContent>
    </p:spTree>
    <p:extLst>
      <p:ext uri="{BB962C8B-B14F-4D97-AF65-F5344CB8AC3E}">
        <p14:creationId xmlns:p14="http://schemas.microsoft.com/office/powerpoint/2010/main" val="2354470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3369"/>
          </a:xfrm>
        </p:spPr>
        <p:txBody>
          <a:bodyPr>
            <a:normAutofit fontScale="90000"/>
          </a:bodyPr>
          <a:lstStyle/>
          <a:p>
            <a:r>
              <a:rPr lang="en-US" b="1" dirty="0"/>
              <a:t>Greedy </a:t>
            </a:r>
            <a:r>
              <a:rPr lang="en-US" b="1" dirty="0" smtClean="0"/>
              <a:t>Best First </a:t>
            </a:r>
            <a:r>
              <a:rPr lang="en-US" b="1" dirty="0"/>
              <a:t>Search Algorithm </a:t>
            </a:r>
            <a:r>
              <a:rPr lang="en-US" b="1" dirty="0" smtClean="0"/>
              <a:t>(3)</a:t>
            </a:r>
            <a:br>
              <a:rPr lang="en-US" b="1" dirty="0" smtClean="0"/>
            </a:br>
            <a:r>
              <a:rPr lang="en-US" sz="3200" dirty="0" smtClean="0"/>
              <a:t>Example of application</a:t>
            </a:r>
            <a:endParaRPr lang="en-US" sz="3200" dirty="0"/>
          </a:p>
        </p:txBody>
      </p:sp>
      <p:sp>
        <p:nvSpPr>
          <p:cNvPr id="3" name="Content Placeholder 2"/>
          <p:cNvSpPr>
            <a:spLocks noGrp="1"/>
          </p:cNvSpPr>
          <p:nvPr>
            <p:ph idx="1"/>
          </p:nvPr>
        </p:nvSpPr>
        <p:spPr>
          <a:xfrm>
            <a:off x="528917" y="1662326"/>
            <a:ext cx="7377953" cy="4351338"/>
          </a:xfrm>
        </p:spPr>
        <p:txBody>
          <a:bodyPr>
            <a:noAutofit/>
          </a:bodyPr>
          <a:lstStyle/>
          <a:p>
            <a:r>
              <a:rPr lang="en-US" sz="1800" dirty="0"/>
              <a:t>Let’s say </a:t>
            </a:r>
            <a:r>
              <a:rPr lang="en-US" sz="1800" b="1" dirty="0"/>
              <a:t>we want to drive from city S to city E</a:t>
            </a:r>
            <a:r>
              <a:rPr lang="en-US" sz="1800" b="1" dirty="0" smtClean="0"/>
              <a:t> </a:t>
            </a:r>
            <a:r>
              <a:rPr lang="en-US" sz="1800" dirty="0"/>
              <a:t>in the </a:t>
            </a:r>
            <a:r>
              <a:rPr lang="en-US" sz="1800" b="1" dirty="0">
                <a:solidFill>
                  <a:srgbClr val="0070C0"/>
                </a:solidFill>
              </a:rPr>
              <a:t>shortest possible road distance</a:t>
            </a:r>
            <a:r>
              <a:rPr lang="en-US" sz="1800" dirty="0"/>
              <a:t>, and we want to do it in the fastest way, </a:t>
            </a:r>
            <a:r>
              <a:rPr lang="en-US" sz="1800" b="1" dirty="0"/>
              <a:t>by exploring the least number of cities in the way</a:t>
            </a:r>
            <a:r>
              <a:rPr lang="en-US" sz="1800" dirty="0"/>
              <a:t>, i.e. </a:t>
            </a:r>
            <a:r>
              <a:rPr lang="en-US" sz="1800" b="1" dirty="0">
                <a:solidFill>
                  <a:srgbClr val="0070C0"/>
                </a:solidFill>
              </a:rPr>
              <a:t>the least number of </a:t>
            </a:r>
            <a:r>
              <a:rPr lang="en-US" sz="1800" b="1" dirty="0" smtClean="0">
                <a:solidFill>
                  <a:srgbClr val="0070C0"/>
                </a:solidFill>
              </a:rPr>
              <a:t>steps</a:t>
            </a:r>
            <a:r>
              <a:rPr lang="en-US" sz="1800" dirty="0"/>
              <a:t>.</a:t>
            </a:r>
          </a:p>
          <a:p>
            <a:r>
              <a:rPr lang="en-US" sz="1800" b="1" dirty="0" smtClean="0"/>
              <a:t>Whenever we arrive at an intermediate city</a:t>
            </a:r>
            <a:r>
              <a:rPr lang="en-US" sz="1800" dirty="0" smtClean="0"/>
              <a:t>, we get to know the trip </a:t>
            </a:r>
            <a:r>
              <a:rPr lang="en-US" sz="1800" dirty="0"/>
              <a:t>distance from that city to our goal city E. </a:t>
            </a:r>
            <a:r>
              <a:rPr lang="en-US" sz="1800" b="1" dirty="0"/>
              <a:t>This distance is </a:t>
            </a:r>
            <a:r>
              <a:rPr lang="en-US" sz="1800" b="1" dirty="0">
                <a:solidFill>
                  <a:srgbClr val="0070C0"/>
                </a:solidFill>
              </a:rPr>
              <a:t>an approximation of how close we are to the goal from a given node and is denoted by the heuristic function h(n). </a:t>
            </a:r>
            <a:r>
              <a:rPr lang="en-US" sz="1800" dirty="0">
                <a:solidFill>
                  <a:srgbClr val="C00000"/>
                </a:solidFill>
              </a:rPr>
              <a:t>This heuristic value is mentioned within each node</a:t>
            </a:r>
            <a:r>
              <a:rPr lang="en-US" sz="1800" dirty="0"/>
              <a:t>. However, note that this is not always equal to the actual road distance, as the road may have many curves while moving up a hill, and more.</a:t>
            </a:r>
          </a:p>
          <a:p>
            <a:r>
              <a:rPr lang="en-US" sz="1800" dirty="0"/>
              <a:t>Also, </a:t>
            </a:r>
            <a:r>
              <a:rPr lang="en-US" sz="1800" b="1" dirty="0"/>
              <a:t>when we travel from one node to the other</a:t>
            </a:r>
            <a:r>
              <a:rPr lang="en-US" sz="1800" dirty="0"/>
              <a:t>, we get to </a:t>
            </a:r>
            <a:r>
              <a:rPr lang="en-US" sz="1800" b="1" dirty="0"/>
              <a:t>know the actual road distance between the current city and the immediate next city </a:t>
            </a:r>
            <a:r>
              <a:rPr lang="en-US" sz="1800" dirty="0"/>
              <a:t>on the way and is mentioned over the paths in the given figure. </a:t>
            </a:r>
            <a:r>
              <a:rPr lang="en-US" sz="1800" b="1" dirty="0">
                <a:solidFill>
                  <a:srgbClr val="0070C0"/>
                </a:solidFill>
              </a:rPr>
              <a:t>The sum of the distance from the start city to each of these immediate next city is denoted by the function g(n).</a:t>
            </a:r>
          </a:p>
          <a:p>
            <a:r>
              <a:rPr lang="en-US" sz="1800" dirty="0"/>
              <a:t>At any point, the decision on which city to go next is governed by our evaluation function. The </a:t>
            </a:r>
            <a:r>
              <a:rPr lang="en-US" sz="1800" b="1" dirty="0"/>
              <a:t>city which gives the least value for this evaluation function will be explored first</a:t>
            </a:r>
            <a:r>
              <a:rPr lang="en-US" sz="1800" dirty="0"/>
              <a:t>. </a:t>
            </a:r>
          </a:p>
          <a:p>
            <a:endParaRPr lang="en-US" sz="1800" dirty="0"/>
          </a:p>
        </p:txBody>
      </p:sp>
      <p:pic>
        <p:nvPicPr>
          <p:cNvPr id="5" name="Picture 4"/>
          <p:cNvPicPr>
            <a:picLocks noChangeAspect="1"/>
          </p:cNvPicPr>
          <p:nvPr/>
        </p:nvPicPr>
        <p:blipFill>
          <a:blip r:embed="rId2"/>
          <a:stretch>
            <a:fillRect/>
          </a:stretch>
        </p:blipFill>
        <p:spPr>
          <a:xfrm>
            <a:off x="8031212" y="1788459"/>
            <a:ext cx="3933268" cy="4451871"/>
          </a:xfrm>
          <a:prstGeom prst="rect">
            <a:avLst/>
          </a:prstGeom>
        </p:spPr>
      </p:pic>
      <p:cxnSp>
        <p:nvCxnSpPr>
          <p:cNvPr id="7" name="Straight Arrow Connector 6"/>
          <p:cNvCxnSpPr/>
          <p:nvPr/>
        </p:nvCxnSpPr>
        <p:spPr>
          <a:xfrm flipH="1">
            <a:off x="10771096" y="2830286"/>
            <a:ext cx="477475" cy="30287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847443" y="2339296"/>
            <a:ext cx="1344557" cy="523220"/>
          </a:xfrm>
          <a:prstGeom prst="rect">
            <a:avLst/>
          </a:prstGeom>
        </p:spPr>
        <p:txBody>
          <a:bodyPr wrap="square">
            <a:spAutoFit/>
          </a:bodyPr>
          <a:lstStyle/>
          <a:p>
            <a:pPr algn="ctr"/>
            <a:r>
              <a:rPr lang="en-US" sz="1400" dirty="0" smtClean="0">
                <a:solidFill>
                  <a:srgbClr val="C00000"/>
                </a:solidFill>
              </a:rPr>
              <a:t>Heuristic value of node d</a:t>
            </a:r>
            <a:endParaRPr lang="en-US" sz="1400" dirty="0">
              <a:solidFill>
                <a:srgbClr val="C00000"/>
              </a:solidFill>
            </a:endParaRPr>
          </a:p>
        </p:txBody>
      </p:sp>
    </p:spTree>
    <p:extLst>
      <p:ext uri="{BB962C8B-B14F-4D97-AF65-F5344CB8AC3E}">
        <p14:creationId xmlns:p14="http://schemas.microsoft.com/office/powerpoint/2010/main" val="3844816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Greedy </a:t>
            </a:r>
            <a:r>
              <a:rPr lang="en-US" b="1" dirty="0" smtClean="0"/>
              <a:t>Best </a:t>
            </a:r>
            <a:r>
              <a:rPr lang="en-US" b="1" dirty="0"/>
              <a:t>F</a:t>
            </a:r>
            <a:r>
              <a:rPr lang="en-US" b="1" dirty="0" smtClean="0"/>
              <a:t>irst </a:t>
            </a:r>
            <a:r>
              <a:rPr lang="en-US" b="1" dirty="0"/>
              <a:t>S</a:t>
            </a:r>
            <a:r>
              <a:rPr lang="en-US" b="1" dirty="0" smtClean="0"/>
              <a:t>earch </a:t>
            </a:r>
            <a:r>
              <a:rPr lang="en-US" b="1" dirty="0"/>
              <a:t>algorithm</a:t>
            </a:r>
            <a:r>
              <a:rPr lang="en-US" b="1" dirty="0" smtClean="0"/>
              <a:t>:</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a:t>Step 1:</a:t>
            </a:r>
            <a:r>
              <a:rPr lang="en-US" dirty="0"/>
              <a:t> Place the starting node into the OPEN list.</a:t>
            </a:r>
          </a:p>
          <a:p>
            <a:r>
              <a:rPr lang="en-US" b="1" dirty="0"/>
              <a:t>Step 2:</a:t>
            </a:r>
            <a:r>
              <a:rPr lang="en-US" dirty="0"/>
              <a:t> If the OPEN list is empty, Stop and return failure.</a:t>
            </a:r>
          </a:p>
          <a:p>
            <a:r>
              <a:rPr lang="en-US" b="1" dirty="0"/>
              <a:t>Step 3:</a:t>
            </a:r>
            <a:r>
              <a:rPr lang="en-US" dirty="0"/>
              <a:t> Remove the node n, from the OPEN list which has the lowest value of h(n), and places it in the CLOSED list.</a:t>
            </a:r>
          </a:p>
          <a:p>
            <a:r>
              <a:rPr lang="en-US" b="1" dirty="0"/>
              <a:t>Step 4:</a:t>
            </a:r>
            <a:r>
              <a:rPr lang="en-US" dirty="0"/>
              <a:t> Expand the node n, and generate the successors of node n.</a:t>
            </a:r>
          </a:p>
          <a:p>
            <a:r>
              <a:rPr lang="en-US" b="1" dirty="0"/>
              <a:t>Step 5:</a:t>
            </a:r>
            <a:r>
              <a:rPr lang="en-US" dirty="0"/>
              <a:t> Check each successor of node n, and find whether any node is a goal node or not. If any successor node is goal node, then return success and terminate the search, else proceed to Step 6.</a:t>
            </a:r>
          </a:p>
          <a:p>
            <a:r>
              <a:rPr lang="en-US" b="1" dirty="0"/>
              <a:t>Step 6:</a:t>
            </a:r>
            <a:r>
              <a:rPr lang="en-US" dirty="0"/>
              <a:t> For each successor node, algorithm checks for evaluation function f(n), and then check if the node has been in either OPEN or CLOSED list. If the node has not been in both list, then add it to the OPEN list.</a:t>
            </a:r>
          </a:p>
          <a:p>
            <a:r>
              <a:rPr lang="en-US" b="1" dirty="0"/>
              <a:t>Step 7:</a:t>
            </a:r>
            <a:r>
              <a:rPr lang="en-US" dirty="0"/>
              <a:t> Return to Step 2</a:t>
            </a:r>
            <a:r>
              <a:rPr lang="en-US" dirty="0" smtClean="0"/>
              <a:t>.</a:t>
            </a:r>
            <a:endParaRPr lang="en-US" dirty="0"/>
          </a:p>
        </p:txBody>
      </p:sp>
    </p:spTree>
    <p:extLst>
      <p:ext uri="{BB962C8B-B14F-4D97-AF65-F5344CB8AC3E}">
        <p14:creationId xmlns:p14="http://schemas.microsoft.com/office/powerpoint/2010/main" val="1252519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2600" y="961300"/>
            <a:ext cx="4334243" cy="4435040"/>
          </a:xfrm>
          <a:prstGeom prst="rect">
            <a:avLst/>
          </a:prstGeom>
        </p:spPr>
      </p:pic>
      <p:pic>
        <p:nvPicPr>
          <p:cNvPr id="6" name="Picture 5"/>
          <p:cNvPicPr>
            <a:picLocks noChangeAspect="1"/>
          </p:cNvPicPr>
          <p:nvPr/>
        </p:nvPicPr>
        <p:blipFill>
          <a:blip r:embed="rId3"/>
          <a:stretch>
            <a:fillRect/>
          </a:stretch>
        </p:blipFill>
        <p:spPr>
          <a:xfrm>
            <a:off x="4520719" y="816620"/>
            <a:ext cx="2171700" cy="2362200"/>
          </a:xfrm>
          <a:prstGeom prst="rect">
            <a:avLst/>
          </a:prstGeom>
        </p:spPr>
      </p:pic>
      <p:pic>
        <p:nvPicPr>
          <p:cNvPr id="8" name="Picture 7"/>
          <p:cNvPicPr>
            <a:picLocks noChangeAspect="1"/>
          </p:cNvPicPr>
          <p:nvPr/>
        </p:nvPicPr>
        <p:blipFill>
          <a:blip r:embed="rId4"/>
          <a:stretch>
            <a:fillRect/>
          </a:stretch>
        </p:blipFill>
        <p:spPr>
          <a:xfrm>
            <a:off x="6856435" y="816620"/>
            <a:ext cx="2438400" cy="2114550"/>
          </a:xfrm>
          <a:prstGeom prst="rect">
            <a:avLst/>
          </a:prstGeom>
        </p:spPr>
      </p:pic>
      <p:pic>
        <p:nvPicPr>
          <p:cNvPr id="9" name="Picture 8"/>
          <p:cNvPicPr>
            <a:picLocks noChangeAspect="1"/>
          </p:cNvPicPr>
          <p:nvPr/>
        </p:nvPicPr>
        <p:blipFill>
          <a:blip r:embed="rId5"/>
          <a:stretch>
            <a:fillRect/>
          </a:stretch>
        </p:blipFill>
        <p:spPr>
          <a:xfrm>
            <a:off x="9458851" y="877972"/>
            <a:ext cx="2428875" cy="1819275"/>
          </a:xfrm>
          <a:prstGeom prst="rect">
            <a:avLst/>
          </a:prstGeom>
        </p:spPr>
      </p:pic>
      <p:pic>
        <p:nvPicPr>
          <p:cNvPr id="10" name="Picture 9"/>
          <p:cNvPicPr>
            <a:picLocks noChangeAspect="1"/>
          </p:cNvPicPr>
          <p:nvPr/>
        </p:nvPicPr>
        <p:blipFill>
          <a:blip r:embed="rId6"/>
          <a:stretch>
            <a:fillRect/>
          </a:stretch>
        </p:blipFill>
        <p:spPr>
          <a:xfrm>
            <a:off x="5774812" y="3710037"/>
            <a:ext cx="2371725" cy="2505075"/>
          </a:xfrm>
          <a:prstGeom prst="rect">
            <a:avLst/>
          </a:prstGeom>
        </p:spPr>
      </p:pic>
      <p:pic>
        <p:nvPicPr>
          <p:cNvPr id="11" name="Picture 10"/>
          <p:cNvPicPr>
            <a:picLocks noChangeAspect="1"/>
          </p:cNvPicPr>
          <p:nvPr/>
        </p:nvPicPr>
        <p:blipFill>
          <a:blip r:embed="rId7"/>
          <a:stretch>
            <a:fillRect/>
          </a:stretch>
        </p:blipFill>
        <p:spPr>
          <a:xfrm>
            <a:off x="8950212" y="3710037"/>
            <a:ext cx="2409825" cy="1619250"/>
          </a:xfrm>
          <a:prstGeom prst="rect">
            <a:avLst/>
          </a:prstGeom>
        </p:spPr>
      </p:pic>
      <p:sp>
        <p:nvSpPr>
          <p:cNvPr id="17" name="Rectangle 16"/>
          <p:cNvSpPr/>
          <p:nvPr/>
        </p:nvSpPr>
        <p:spPr>
          <a:xfrm>
            <a:off x="589696" y="266085"/>
            <a:ext cx="4898713" cy="369332"/>
          </a:xfrm>
          <a:prstGeom prst="rect">
            <a:avLst/>
          </a:prstGeom>
        </p:spPr>
        <p:txBody>
          <a:bodyPr wrap="none">
            <a:spAutoFit/>
          </a:bodyPr>
          <a:lstStyle/>
          <a:p>
            <a:r>
              <a:rPr lang="en-US" b="1" dirty="0" smtClean="0"/>
              <a:t>Example 1: Greedy </a:t>
            </a:r>
            <a:r>
              <a:rPr lang="en-US" b="1" dirty="0"/>
              <a:t>Best-first Search </a:t>
            </a:r>
            <a:r>
              <a:rPr lang="en-US" b="1" dirty="0" smtClean="0"/>
              <a:t>Algorithm (1)</a:t>
            </a:r>
            <a:endParaRPr lang="en-US" dirty="0"/>
          </a:p>
        </p:txBody>
      </p:sp>
      <p:cxnSp>
        <p:nvCxnSpPr>
          <p:cNvPr id="12" name="Straight Arrow Connector 11"/>
          <p:cNvCxnSpPr/>
          <p:nvPr/>
        </p:nvCxnSpPr>
        <p:spPr>
          <a:xfrm flipH="1">
            <a:off x="1971846" y="1190680"/>
            <a:ext cx="477475" cy="30287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971846" y="884023"/>
            <a:ext cx="1344557" cy="307777"/>
          </a:xfrm>
          <a:prstGeom prst="rect">
            <a:avLst/>
          </a:prstGeom>
        </p:spPr>
        <p:txBody>
          <a:bodyPr wrap="square">
            <a:spAutoFit/>
          </a:bodyPr>
          <a:lstStyle/>
          <a:p>
            <a:pPr algn="ctr"/>
            <a:r>
              <a:rPr lang="en-US" sz="1400" dirty="0">
                <a:solidFill>
                  <a:srgbClr val="C00000"/>
                </a:solidFill>
              </a:rPr>
              <a:t>h</a:t>
            </a:r>
            <a:r>
              <a:rPr lang="en-US" sz="1400" dirty="0" smtClean="0">
                <a:solidFill>
                  <a:srgbClr val="C00000"/>
                </a:solidFill>
              </a:rPr>
              <a:t>(n)=10</a:t>
            </a:r>
            <a:endParaRPr lang="en-US" sz="1400" dirty="0">
              <a:solidFill>
                <a:srgbClr val="C00000"/>
              </a:solidFill>
            </a:endParaRPr>
          </a:p>
        </p:txBody>
      </p:sp>
      <p:sp>
        <p:nvSpPr>
          <p:cNvPr id="15" name="Rectangle 14"/>
          <p:cNvSpPr/>
          <p:nvPr/>
        </p:nvSpPr>
        <p:spPr>
          <a:xfrm>
            <a:off x="6960674" y="2193131"/>
            <a:ext cx="534565" cy="50411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90439" y="1215761"/>
            <a:ext cx="534565" cy="4706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228725" y="1342119"/>
            <a:ext cx="361714" cy="10896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0800000">
            <a:off x="2261396" y="2193131"/>
            <a:ext cx="361714" cy="10896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41175" y="2895450"/>
            <a:ext cx="534565" cy="4706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87387" y="2899926"/>
            <a:ext cx="534565" cy="4706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611145" y="2322582"/>
            <a:ext cx="785344" cy="17559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682963" y="2193131"/>
            <a:ext cx="785344" cy="175595"/>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610866" y="5421828"/>
            <a:ext cx="785344" cy="175595"/>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70060" y="5608339"/>
            <a:ext cx="534565" cy="35943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0225737" y="457746"/>
            <a:ext cx="1149674" cy="369332"/>
          </a:xfrm>
          <a:prstGeom prst="rect">
            <a:avLst/>
          </a:prstGeom>
          <a:noFill/>
        </p:spPr>
        <p:txBody>
          <a:bodyPr wrap="none" rtlCol="0">
            <a:spAutoFit/>
          </a:bodyPr>
          <a:lstStyle/>
          <a:p>
            <a:r>
              <a:rPr lang="en-US" dirty="0" smtClean="0">
                <a:solidFill>
                  <a:srgbClr val="FFC000"/>
                </a:solidFill>
              </a:rPr>
              <a:t>RE-ORDER</a:t>
            </a:r>
            <a:endParaRPr lang="en-US" dirty="0">
              <a:solidFill>
                <a:srgbClr val="FFC000"/>
              </a:solidFill>
            </a:endParaRPr>
          </a:p>
        </p:txBody>
      </p:sp>
      <p:sp>
        <p:nvSpPr>
          <p:cNvPr id="27" name="Rectangle 26"/>
          <p:cNvSpPr/>
          <p:nvPr/>
        </p:nvSpPr>
        <p:spPr>
          <a:xfrm>
            <a:off x="9831391" y="3366097"/>
            <a:ext cx="1149674" cy="369332"/>
          </a:xfrm>
          <a:prstGeom prst="rect">
            <a:avLst/>
          </a:prstGeom>
        </p:spPr>
        <p:txBody>
          <a:bodyPr wrap="none">
            <a:spAutoFit/>
          </a:bodyPr>
          <a:lstStyle/>
          <a:p>
            <a:r>
              <a:rPr lang="en-US" dirty="0" smtClean="0">
                <a:solidFill>
                  <a:srgbClr val="FFC000"/>
                </a:solidFill>
              </a:rPr>
              <a:t>RE-ORDER</a:t>
            </a:r>
            <a:endParaRPr lang="en-US" dirty="0"/>
          </a:p>
        </p:txBody>
      </p:sp>
      <p:sp>
        <p:nvSpPr>
          <p:cNvPr id="28" name="Rectangle 27"/>
          <p:cNvSpPr/>
          <p:nvPr/>
        </p:nvSpPr>
        <p:spPr>
          <a:xfrm>
            <a:off x="9586798" y="1815103"/>
            <a:ext cx="534565" cy="730058"/>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023657" y="4396379"/>
            <a:ext cx="534565" cy="730058"/>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312600" y="2012291"/>
            <a:ext cx="3170576" cy="485886"/>
            <a:chOff x="312600" y="2012291"/>
            <a:chExt cx="3170576" cy="485886"/>
          </a:xfrm>
        </p:grpSpPr>
        <p:sp>
          <p:nvSpPr>
            <p:cNvPr id="3" name="Rectangle 2"/>
            <p:cNvSpPr/>
            <p:nvPr/>
          </p:nvSpPr>
          <p:spPr>
            <a:xfrm>
              <a:off x="312600" y="2017059"/>
              <a:ext cx="534565" cy="4706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36580" y="2012291"/>
              <a:ext cx="534565" cy="4706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948611" y="2027530"/>
              <a:ext cx="534565" cy="4706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p:nvSpPr>
        <p:spPr>
          <a:xfrm>
            <a:off x="5637579" y="212760"/>
            <a:ext cx="1344557" cy="400110"/>
          </a:xfrm>
          <a:prstGeom prst="rect">
            <a:avLst/>
          </a:prstGeom>
        </p:spPr>
        <p:txBody>
          <a:bodyPr wrap="square">
            <a:spAutoFit/>
          </a:bodyPr>
          <a:lstStyle/>
          <a:p>
            <a:pPr algn="ctr"/>
            <a:r>
              <a:rPr lang="en-US" sz="2000" b="1" dirty="0" smtClean="0"/>
              <a:t>f(n) = h</a:t>
            </a:r>
            <a:r>
              <a:rPr lang="en-US" sz="2000" b="1" dirty="0" smtClean="0"/>
              <a:t>(n)</a:t>
            </a:r>
            <a:endParaRPr lang="en-US" sz="2000" b="1" dirty="0"/>
          </a:p>
        </p:txBody>
      </p:sp>
    </p:spTree>
    <p:extLst>
      <p:ext uri="{BB962C8B-B14F-4D97-AF65-F5344CB8AC3E}">
        <p14:creationId xmlns:p14="http://schemas.microsoft.com/office/powerpoint/2010/main" val="308597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7" grpId="0" animBg="1"/>
      <p:bldP spid="18" grpId="0" animBg="1"/>
      <p:bldP spid="20" grpId="0" animBg="1"/>
      <p:bldP spid="21" grpId="0" animBg="1"/>
      <p:bldP spid="22" grpId="0" animBg="1"/>
      <p:bldP spid="23" grpId="0" animBg="1"/>
      <p:bldP spid="24" grpId="0" animBg="1"/>
      <p:bldP spid="25" grpId="0" animBg="1"/>
      <p:bldP spid="28"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13712" y="3420187"/>
            <a:ext cx="2686050" cy="2019300"/>
          </a:xfrm>
          <a:prstGeom prst="rect">
            <a:avLst/>
          </a:prstGeom>
        </p:spPr>
      </p:pic>
      <p:pic>
        <p:nvPicPr>
          <p:cNvPr id="5" name="Picture 4"/>
          <p:cNvPicPr>
            <a:picLocks noChangeAspect="1"/>
          </p:cNvPicPr>
          <p:nvPr/>
        </p:nvPicPr>
        <p:blipFill>
          <a:blip r:embed="rId3"/>
          <a:stretch>
            <a:fillRect/>
          </a:stretch>
        </p:blipFill>
        <p:spPr>
          <a:xfrm>
            <a:off x="9250559" y="2737366"/>
            <a:ext cx="2667000" cy="3048000"/>
          </a:xfrm>
          <a:prstGeom prst="rect">
            <a:avLst/>
          </a:prstGeom>
        </p:spPr>
      </p:pic>
      <p:pic>
        <p:nvPicPr>
          <p:cNvPr id="6" name="Picture 5"/>
          <p:cNvPicPr>
            <a:picLocks noChangeAspect="1"/>
          </p:cNvPicPr>
          <p:nvPr/>
        </p:nvPicPr>
        <p:blipFill>
          <a:blip r:embed="rId4"/>
          <a:stretch>
            <a:fillRect/>
          </a:stretch>
        </p:blipFill>
        <p:spPr>
          <a:xfrm>
            <a:off x="227961" y="60349"/>
            <a:ext cx="4569022" cy="4675279"/>
          </a:xfrm>
          <a:prstGeom prst="rect">
            <a:avLst/>
          </a:prstGeom>
        </p:spPr>
      </p:pic>
      <p:pic>
        <p:nvPicPr>
          <p:cNvPr id="7" name="Content Placeholder 13"/>
          <p:cNvPicPr>
            <a:picLocks noGrp="1" noChangeAspect="1"/>
          </p:cNvPicPr>
          <p:nvPr>
            <p:ph idx="1"/>
          </p:nvPr>
        </p:nvPicPr>
        <p:blipFill>
          <a:blip r:embed="rId5"/>
          <a:stretch>
            <a:fillRect/>
          </a:stretch>
        </p:blipFill>
        <p:spPr>
          <a:xfrm>
            <a:off x="3326088" y="4263149"/>
            <a:ext cx="2562225" cy="2352675"/>
          </a:xfrm>
          <a:prstGeom prst="rect">
            <a:avLst/>
          </a:prstGeom>
        </p:spPr>
      </p:pic>
      <p:pic>
        <p:nvPicPr>
          <p:cNvPr id="8" name="Picture 7"/>
          <p:cNvPicPr>
            <a:picLocks noChangeAspect="1"/>
          </p:cNvPicPr>
          <p:nvPr/>
        </p:nvPicPr>
        <p:blipFill>
          <a:blip r:embed="rId6"/>
          <a:stretch>
            <a:fillRect/>
          </a:stretch>
        </p:blipFill>
        <p:spPr>
          <a:xfrm>
            <a:off x="8799762" y="386705"/>
            <a:ext cx="2524125" cy="2028825"/>
          </a:xfrm>
          <a:prstGeom prst="rect">
            <a:avLst/>
          </a:prstGeom>
        </p:spPr>
      </p:pic>
      <p:pic>
        <p:nvPicPr>
          <p:cNvPr id="9" name="Picture 8"/>
          <p:cNvPicPr>
            <a:picLocks noChangeAspect="1"/>
          </p:cNvPicPr>
          <p:nvPr/>
        </p:nvPicPr>
        <p:blipFill>
          <a:blip r:embed="rId7"/>
          <a:stretch>
            <a:fillRect/>
          </a:stretch>
        </p:blipFill>
        <p:spPr>
          <a:xfrm>
            <a:off x="5247780" y="120006"/>
            <a:ext cx="2524125" cy="2562225"/>
          </a:xfrm>
          <a:prstGeom prst="rect">
            <a:avLst/>
          </a:prstGeom>
        </p:spPr>
      </p:pic>
      <p:sp>
        <p:nvSpPr>
          <p:cNvPr id="10" name="Rectangle 9"/>
          <p:cNvSpPr/>
          <p:nvPr/>
        </p:nvSpPr>
        <p:spPr>
          <a:xfrm>
            <a:off x="297041" y="5439486"/>
            <a:ext cx="2695848" cy="646331"/>
          </a:xfrm>
          <a:prstGeom prst="rect">
            <a:avLst/>
          </a:prstGeom>
        </p:spPr>
        <p:txBody>
          <a:bodyPr wrap="square">
            <a:spAutoFit/>
          </a:bodyPr>
          <a:lstStyle/>
          <a:p>
            <a:r>
              <a:rPr lang="en-US" b="1" dirty="0"/>
              <a:t>Example 1: Greedy Best-first Search Algorithm </a:t>
            </a:r>
            <a:r>
              <a:rPr lang="en-US" b="1" dirty="0" smtClean="0"/>
              <a:t>(2)</a:t>
            </a:r>
            <a:endParaRPr lang="en-US" dirty="0"/>
          </a:p>
        </p:txBody>
      </p:sp>
      <p:sp>
        <p:nvSpPr>
          <p:cNvPr id="13" name="Right Arrow 12"/>
          <p:cNvSpPr/>
          <p:nvPr/>
        </p:nvSpPr>
        <p:spPr>
          <a:xfrm rot="10800000">
            <a:off x="2150758" y="386705"/>
            <a:ext cx="361714" cy="10896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2182926" y="1346634"/>
            <a:ext cx="361714" cy="10896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7961" y="2122322"/>
            <a:ext cx="534565" cy="4706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06305" y="2122323"/>
            <a:ext cx="534565" cy="4706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2293084" y="2289023"/>
            <a:ext cx="361714" cy="10896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30681" y="1877179"/>
            <a:ext cx="785344" cy="175595"/>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86926" y="2056100"/>
            <a:ext cx="534565" cy="35943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586618" y="86382"/>
            <a:ext cx="1149674" cy="369332"/>
          </a:xfrm>
          <a:prstGeom prst="rect">
            <a:avLst/>
          </a:prstGeom>
          <a:noFill/>
        </p:spPr>
        <p:txBody>
          <a:bodyPr wrap="none" rtlCol="0">
            <a:spAutoFit/>
          </a:bodyPr>
          <a:lstStyle/>
          <a:p>
            <a:r>
              <a:rPr lang="en-US" dirty="0" smtClean="0">
                <a:solidFill>
                  <a:srgbClr val="FFC000"/>
                </a:solidFill>
              </a:rPr>
              <a:t>RE-ORDER</a:t>
            </a:r>
            <a:endParaRPr lang="en-US" dirty="0">
              <a:solidFill>
                <a:srgbClr val="FFC000"/>
              </a:solidFill>
            </a:endParaRPr>
          </a:p>
        </p:txBody>
      </p:sp>
      <p:sp>
        <p:nvSpPr>
          <p:cNvPr id="21" name="Rectangle 20"/>
          <p:cNvSpPr/>
          <p:nvPr/>
        </p:nvSpPr>
        <p:spPr>
          <a:xfrm>
            <a:off x="8947679" y="1264023"/>
            <a:ext cx="534565" cy="909774"/>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58582" y="2920178"/>
            <a:ext cx="534565" cy="4706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45189" y="2888343"/>
            <a:ext cx="534565" cy="4706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0800000">
            <a:off x="2824295" y="3014701"/>
            <a:ext cx="361714" cy="10896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300776" y="6038360"/>
            <a:ext cx="785344" cy="175595"/>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462744" y="6216979"/>
            <a:ext cx="534565" cy="21071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655786" y="3069184"/>
            <a:ext cx="1149674" cy="369332"/>
          </a:xfrm>
          <a:prstGeom prst="rect">
            <a:avLst/>
          </a:prstGeom>
          <a:noFill/>
        </p:spPr>
        <p:txBody>
          <a:bodyPr wrap="none" rtlCol="0">
            <a:spAutoFit/>
          </a:bodyPr>
          <a:lstStyle/>
          <a:p>
            <a:r>
              <a:rPr lang="en-US" dirty="0" smtClean="0">
                <a:solidFill>
                  <a:srgbClr val="FFC000"/>
                </a:solidFill>
              </a:rPr>
              <a:t>RE-ORDER</a:t>
            </a:r>
            <a:endParaRPr lang="en-US" dirty="0">
              <a:solidFill>
                <a:srgbClr val="FFC000"/>
              </a:solidFill>
            </a:endParaRPr>
          </a:p>
        </p:txBody>
      </p:sp>
      <p:sp>
        <p:nvSpPr>
          <p:cNvPr id="29" name="Rectangle 28"/>
          <p:cNvSpPr/>
          <p:nvPr/>
        </p:nvSpPr>
        <p:spPr>
          <a:xfrm>
            <a:off x="6273090" y="4303490"/>
            <a:ext cx="534565" cy="909774"/>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293083" y="3959690"/>
            <a:ext cx="534565" cy="3889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0184151" y="4698020"/>
            <a:ext cx="785344" cy="175595"/>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378610" y="6145697"/>
            <a:ext cx="2246384" cy="369332"/>
          </a:xfrm>
          <a:prstGeom prst="rect">
            <a:avLst/>
          </a:prstGeom>
        </p:spPr>
        <p:txBody>
          <a:bodyPr wrap="none">
            <a:spAutoFit/>
          </a:bodyPr>
          <a:lstStyle/>
          <a:p>
            <a:r>
              <a:rPr lang="en-US" dirty="0">
                <a:solidFill>
                  <a:srgbClr val="FF0000"/>
                </a:solidFill>
              </a:rPr>
              <a:t>PATH: E – G – H – B - S</a:t>
            </a:r>
            <a:endParaRPr lang="en-US" dirty="0">
              <a:solidFill>
                <a:srgbClr val="FF0000"/>
              </a:solidFill>
            </a:endParaRPr>
          </a:p>
        </p:txBody>
      </p:sp>
    </p:spTree>
    <p:extLst>
      <p:ext uri="{BB962C8B-B14F-4D97-AF65-F5344CB8AC3E}">
        <p14:creationId xmlns:p14="http://schemas.microsoft.com/office/powerpoint/2010/main" val="361720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7"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786" y="404036"/>
            <a:ext cx="5731213" cy="510364"/>
          </a:xfrm>
        </p:spPr>
        <p:txBody>
          <a:bodyPr>
            <a:noAutofit/>
          </a:bodyPr>
          <a:lstStyle/>
          <a:p>
            <a:r>
              <a:rPr lang="en-US" sz="3200" b="1" dirty="0" smtClean="0">
                <a:solidFill>
                  <a:schemeClr val="accent5"/>
                </a:solidFill>
              </a:rPr>
              <a:t>Example 2: Greedy </a:t>
            </a:r>
            <a:r>
              <a:rPr lang="en-US" sz="3200" b="1" dirty="0" err="1" smtClean="0">
                <a:solidFill>
                  <a:schemeClr val="accent5"/>
                </a:solidFill>
              </a:rPr>
              <a:t>BFS</a:t>
            </a:r>
            <a:r>
              <a:rPr lang="en-US" sz="3200" b="1" dirty="0" smtClean="0">
                <a:solidFill>
                  <a:schemeClr val="accent5"/>
                </a:solidFill>
              </a:rPr>
              <a:t> Search</a:t>
            </a:r>
            <a:endParaRPr lang="en-US" sz="3200" dirty="0">
              <a:solidFill>
                <a:schemeClr val="accent5"/>
              </a:solidFill>
            </a:endParaRPr>
          </a:p>
        </p:txBody>
      </p:sp>
      <p:sp>
        <p:nvSpPr>
          <p:cNvPr id="3" name="Content Placeholder 2"/>
          <p:cNvSpPr>
            <a:spLocks noGrp="1"/>
          </p:cNvSpPr>
          <p:nvPr>
            <p:ph idx="1"/>
          </p:nvPr>
        </p:nvSpPr>
        <p:spPr>
          <a:xfrm>
            <a:off x="481520" y="1026655"/>
            <a:ext cx="5355075" cy="1031851"/>
          </a:xfrm>
        </p:spPr>
        <p:txBody>
          <a:bodyPr>
            <a:noAutofit/>
          </a:bodyPr>
          <a:lstStyle/>
          <a:p>
            <a:pPr marL="0" indent="0">
              <a:buNone/>
            </a:pPr>
            <a:r>
              <a:rPr lang="en-US" sz="2400" b="1" dirty="0"/>
              <a:t>Question. </a:t>
            </a:r>
            <a:r>
              <a:rPr lang="en-US" sz="2400" dirty="0"/>
              <a:t>Find the path from S to G using greedy search. The heuristic values h of each node below the name of the node.</a:t>
            </a:r>
          </a:p>
        </p:txBody>
      </p:sp>
      <p:sp>
        <p:nvSpPr>
          <p:cNvPr id="4" name="Rectangle 3"/>
          <p:cNvSpPr/>
          <p:nvPr/>
        </p:nvSpPr>
        <p:spPr>
          <a:xfrm>
            <a:off x="6096000" y="166714"/>
            <a:ext cx="5836595" cy="2677656"/>
          </a:xfrm>
          <a:prstGeom prst="rect">
            <a:avLst/>
          </a:prstGeom>
        </p:spPr>
        <p:txBody>
          <a:bodyPr wrap="square">
            <a:spAutoFit/>
          </a:bodyPr>
          <a:lstStyle/>
          <a:p>
            <a:r>
              <a:rPr lang="en-US" sz="2400" b="1" dirty="0"/>
              <a:t>Solution. </a:t>
            </a:r>
            <a:r>
              <a:rPr lang="en-US" sz="2400" dirty="0"/>
              <a:t>Starting from S, we can traverse to A(h=9) or D(h=5). We choose D, as it </a:t>
            </a:r>
            <a:r>
              <a:rPr lang="en-US" sz="2400" b="1" dirty="0"/>
              <a:t>has the lower heuristic cost</a:t>
            </a:r>
            <a:r>
              <a:rPr lang="en-US" sz="2400" dirty="0"/>
              <a:t>. Now from D, we can move to B(h=4) or E(h=3). We choose E with lower heuristic cost. Finally, from E, we go to G(h=0). This entire traversal is shown in the search tree below, in blue.</a:t>
            </a:r>
          </a:p>
        </p:txBody>
      </p:sp>
      <p:pic>
        <p:nvPicPr>
          <p:cNvPr id="5122" name="Picture 2" descr="greedy algo q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47" y="2455282"/>
            <a:ext cx="5680953" cy="319710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reedy s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4528" y="2720538"/>
            <a:ext cx="4162425" cy="40862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64787" y="5764646"/>
            <a:ext cx="8720847" cy="923330"/>
          </a:xfrm>
          <a:prstGeom prst="rect">
            <a:avLst/>
          </a:prstGeom>
        </p:spPr>
        <p:txBody>
          <a:bodyPr wrap="square">
            <a:spAutoFit/>
          </a:bodyPr>
          <a:lstStyle/>
          <a:p>
            <a:r>
              <a:rPr lang="en-US" b="1" dirty="0" smtClean="0"/>
              <a:t>Path: </a:t>
            </a:r>
            <a:r>
              <a:rPr lang="en-US" dirty="0" smtClean="0"/>
              <a:t>S </a:t>
            </a:r>
            <a:r>
              <a:rPr lang="en-US" dirty="0"/>
              <a:t>-&gt; D -&gt; E -&gt; G</a:t>
            </a:r>
          </a:p>
          <a:p>
            <a:r>
              <a:rPr lang="en-US" b="1" dirty="0" smtClean="0"/>
              <a:t>Advantage</a:t>
            </a:r>
            <a:r>
              <a:rPr lang="en-US" b="1" dirty="0"/>
              <a:t>: </a:t>
            </a:r>
            <a:r>
              <a:rPr lang="en-US" dirty="0"/>
              <a:t>Works well with informed search problems, with fewer steps to reach a goal.</a:t>
            </a:r>
          </a:p>
          <a:p>
            <a:r>
              <a:rPr lang="en-US" b="1" dirty="0"/>
              <a:t>Disadvantage: </a:t>
            </a:r>
            <a:r>
              <a:rPr lang="en-US" dirty="0"/>
              <a:t>Can turn into unguided </a:t>
            </a:r>
            <a:r>
              <a:rPr lang="en-US" dirty="0" err="1"/>
              <a:t>DFS</a:t>
            </a:r>
            <a:r>
              <a:rPr lang="en-US" dirty="0"/>
              <a:t> in the worst case.</a:t>
            </a:r>
          </a:p>
        </p:txBody>
      </p:sp>
      <p:sp>
        <p:nvSpPr>
          <p:cNvPr id="8" name="TextBox 7"/>
          <p:cNvSpPr txBox="1"/>
          <p:nvPr/>
        </p:nvSpPr>
        <p:spPr>
          <a:xfrm>
            <a:off x="5836595" y="3565844"/>
            <a:ext cx="1793195" cy="1477328"/>
          </a:xfrm>
          <a:prstGeom prst="rect">
            <a:avLst/>
          </a:prstGeom>
          <a:noFill/>
        </p:spPr>
        <p:txBody>
          <a:bodyPr wrap="square" rtlCol="0">
            <a:spAutoFit/>
          </a:bodyPr>
          <a:lstStyle/>
          <a:p>
            <a:pPr algn="ctr"/>
            <a:r>
              <a:rPr lang="en-US" dirty="0" err="1" smtClean="0">
                <a:solidFill>
                  <a:srgbClr val="FF0000"/>
                </a:solidFill>
              </a:rPr>
              <a:t>Selesaikan</a:t>
            </a:r>
            <a:r>
              <a:rPr lang="en-US" dirty="0" smtClean="0">
                <a:solidFill>
                  <a:srgbClr val="FF0000"/>
                </a:solidFill>
              </a:rPr>
              <a:t> </a:t>
            </a:r>
            <a:r>
              <a:rPr lang="en-US" dirty="0" err="1" smtClean="0">
                <a:solidFill>
                  <a:srgbClr val="FF0000"/>
                </a:solidFill>
              </a:rPr>
              <a:t>menggunakan</a:t>
            </a:r>
            <a:r>
              <a:rPr lang="en-US" dirty="0" smtClean="0">
                <a:solidFill>
                  <a:srgbClr val="FF0000"/>
                </a:solidFill>
              </a:rPr>
              <a:t> model </a:t>
            </a:r>
            <a:r>
              <a:rPr lang="en-US" dirty="0" err="1" smtClean="0">
                <a:solidFill>
                  <a:srgbClr val="FF0000"/>
                </a:solidFill>
              </a:rPr>
              <a:t>tabel</a:t>
            </a:r>
            <a:r>
              <a:rPr lang="en-US" dirty="0" smtClean="0">
                <a:solidFill>
                  <a:srgbClr val="FF0000"/>
                </a:solidFill>
              </a:rPr>
              <a:t> </a:t>
            </a:r>
            <a:r>
              <a:rPr lang="en-US" dirty="0" err="1" smtClean="0">
                <a:solidFill>
                  <a:srgbClr val="FF0000"/>
                </a:solidFill>
              </a:rPr>
              <a:t>seperti</a:t>
            </a:r>
            <a:r>
              <a:rPr lang="en-US" dirty="0" smtClean="0">
                <a:solidFill>
                  <a:srgbClr val="FF0000"/>
                </a:solidFill>
              </a:rPr>
              <a:t> </a:t>
            </a:r>
            <a:r>
              <a:rPr lang="en-US" dirty="0" err="1" smtClean="0">
                <a:solidFill>
                  <a:srgbClr val="FF0000"/>
                </a:solidFill>
              </a:rPr>
              <a:t>pada</a:t>
            </a:r>
            <a:r>
              <a:rPr lang="en-US" dirty="0" smtClean="0">
                <a:solidFill>
                  <a:srgbClr val="FF0000"/>
                </a:solidFill>
              </a:rPr>
              <a:t>  Example 1</a:t>
            </a:r>
            <a:endParaRPr lang="en-US" dirty="0">
              <a:solidFill>
                <a:srgbClr val="FF0000"/>
              </a:solidFill>
            </a:endParaRPr>
          </a:p>
        </p:txBody>
      </p:sp>
    </p:spTree>
    <p:extLst>
      <p:ext uri="{BB962C8B-B14F-4D97-AF65-F5344CB8AC3E}">
        <p14:creationId xmlns:p14="http://schemas.microsoft.com/office/powerpoint/2010/main" val="735127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17812"/>
            <a:ext cx="10515600" cy="5053704"/>
          </a:xfrm>
        </p:spPr>
        <p:txBody>
          <a:bodyPr>
            <a:normAutofit fontScale="92500" lnSpcReduction="20000"/>
          </a:bodyPr>
          <a:lstStyle/>
          <a:p>
            <a:r>
              <a:rPr lang="en-US" sz="4000" b="1" dirty="0"/>
              <a:t>Advantages:</a:t>
            </a:r>
          </a:p>
          <a:p>
            <a:pPr lvl="1"/>
            <a:r>
              <a:rPr lang="en-US" sz="3600" dirty="0"/>
              <a:t>Best first search can switch between </a:t>
            </a:r>
            <a:r>
              <a:rPr lang="en-US" sz="3600" dirty="0" err="1"/>
              <a:t>BFS</a:t>
            </a:r>
            <a:r>
              <a:rPr lang="en-US" sz="3600" dirty="0"/>
              <a:t> and </a:t>
            </a:r>
            <a:r>
              <a:rPr lang="en-US" sz="3600" dirty="0" err="1"/>
              <a:t>DFS</a:t>
            </a:r>
            <a:r>
              <a:rPr lang="en-US" sz="3600" dirty="0"/>
              <a:t> by gaining the advantages of both the algorithms.</a:t>
            </a:r>
          </a:p>
          <a:p>
            <a:pPr lvl="1"/>
            <a:r>
              <a:rPr lang="en-US" sz="3600" dirty="0"/>
              <a:t>This algorithm is </a:t>
            </a:r>
            <a:r>
              <a:rPr lang="en-US" sz="3600" dirty="0">
                <a:solidFill>
                  <a:srgbClr val="FF0000"/>
                </a:solidFill>
              </a:rPr>
              <a:t>more efficient than </a:t>
            </a:r>
            <a:r>
              <a:rPr lang="en-US" sz="3600" dirty="0" smtClean="0">
                <a:solidFill>
                  <a:srgbClr val="FF0000"/>
                </a:solidFill>
              </a:rPr>
              <a:t>Breadth </a:t>
            </a:r>
            <a:r>
              <a:rPr lang="en-US" sz="3600" dirty="0" err="1" smtClean="0">
                <a:solidFill>
                  <a:srgbClr val="FF0000"/>
                </a:solidFill>
              </a:rPr>
              <a:t>FS</a:t>
            </a:r>
            <a:r>
              <a:rPr lang="en-US" sz="3600" dirty="0" smtClean="0">
                <a:solidFill>
                  <a:srgbClr val="FF0000"/>
                </a:solidFill>
              </a:rPr>
              <a:t> </a:t>
            </a:r>
            <a:r>
              <a:rPr lang="en-US" sz="3600" dirty="0">
                <a:solidFill>
                  <a:srgbClr val="FF0000"/>
                </a:solidFill>
              </a:rPr>
              <a:t>and </a:t>
            </a:r>
            <a:r>
              <a:rPr lang="en-US" sz="3600" dirty="0" smtClean="0">
                <a:solidFill>
                  <a:srgbClr val="FF0000"/>
                </a:solidFill>
              </a:rPr>
              <a:t>Depth </a:t>
            </a:r>
            <a:r>
              <a:rPr lang="en-US" sz="3600" dirty="0" err="1" smtClean="0">
                <a:solidFill>
                  <a:srgbClr val="FF0000"/>
                </a:solidFill>
              </a:rPr>
              <a:t>FS</a:t>
            </a:r>
            <a:r>
              <a:rPr lang="en-US" sz="3600" dirty="0" smtClean="0">
                <a:solidFill>
                  <a:srgbClr val="FF0000"/>
                </a:solidFill>
              </a:rPr>
              <a:t> </a:t>
            </a:r>
            <a:r>
              <a:rPr lang="en-US" sz="3600" dirty="0"/>
              <a:t>algorithms</a:t>
            </a:r>
            <a:r>
              <a:rPr lang="en-US" sz="3600" dirty="0" smtClean="0"/>
              <a:t>.</a:t>
            </a:r>
          </a:p>
          <a:p>
            <a:pPr lvl="1"/>
            <a:endParaRPr lang="en-US" sz="3600" dirty="0"/>
          </a:p>
          <a:p>
            <a:r>
              <a:rPr lang="en-US" sz="4000" b="1" dirty="0"/>
              <a:t>Disadvantages:</a:t>
            </a:r>
          </a:p>
          <a:p>
            <a:pPr lvl="1"/>
            <a:r>
              <a:rPr lang="en-US" sz="3600" dirty="0"/>
              <a:t>It can behave as an unguided depth-first search in the worst case scenario.</a:t>
            </a:r>
          </a:p>
          <a:p>
            <a:pPr lvl="1"/>
            <a:r>
              <a:rPr lang="en-US" sz="3600" dirty="0"/>
              <a:t>It can get stuck in a loop as </a:t>
            </a:r>
            <a:r>
              <a:rPr lang="en-US" sz="3600" dirty="0" err="1"/>
              <a:t>DFS</a:t>
            </a:r>
            <a:r>
              <a:rPr lang="en-US" sz="3600" dirty="0"/>
              <a:t>.</a:t>
            </a:r>
          </a:p>
          <a:p>
            <a:pPr lvl="1"/>
            <a:r>
              <a:rPr lang="en-US" sz="3600" dirty="0"/>
              <a:t>This algorithm is </a:t>
            </a:r>
            <a:r>
              <a:rPr lang="en-US" sz="3600" dirty="0">
                <a:solidFill>
                  <a:srgbClr val="FF0000"/>
                </a:solidFill>
              </a:rPr>
              <a:t>not optimal</a:t>
            </a:r>
            <a:r>
              <a:rPr lang="en-US" sz="3600" dirty="0"/>
              <a:t>.</a:t>
            </a:r>
          </a:p>
          <a:p>
            <a:endParaRPr lang="en-US" dirty="0"/>
          </a:p>
        </p:txBody>
      </p:sp>
      <p:sp>
        <p:nvSpPr>
          <p:cNvPr id="4" name="Title 1"/>
          <p:cNvSpPr>
            <a:spLocks noGrp="1"/>
          </p:cNvSpPr>
          <p:nvPr>
            <p:ph type="title"/>
          </p:nvPr>
        </p:nvSpPr>
        <p:spPr>
          <a:xfrm>
            <a:off x="838200" y="365125"/>
            <a:ext cx="10515600" cy="724373"/>
          </a:xfrm>
        </p:spPr>
        <p:txBody>
          <a:bodyPr>
            <a:normAutofit/>
          </a:bodyPr>
          <a:lstStyle/>
          <a:p>
            <a:r>
              <a:rPr lang="en-US" b="1" dirty="0" smtClean="0"/>
              <a:t>Greedy Best-first </a:t>
            </a:r>
            <a:r>
              <a:rPr lang="en-US" b="1" dirty="0"/>
              <a:t>Search </a:t>
            </a:r>
            <a:r>
              <a:rPr lang="en-US" b="1" dirty="0" smtClean="0"/>
              <a:t>Algorithm</a:t>
            </a:r>
            <a:endParaRPr lang="en-US" sz="2400" dirty="0"/>
          </a:p>
        </p:txBody>
      </p:sp>
    </p:spTree>
    <p:extLst>
      <p:ext uri="{BB962C8B-B14F-4D97-AF65-F5344CB8AC3E}">
        <p14:creationId xmlns:p14="http://schemas.microsoft.com/office/powerpoint/2010/main" val="3006652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Greedy Best First Search </a:t>
            </a:r>
            <a:r>
              <a:rPr lang="en-US" b="1" dirty="0" smtClean="0"/>
              <a:t>algorithm</a:t>
            </a:r>
            <a:endParaRPr lang="en-US" dirty="0"/>
          </a:p>
        </p:txBody>
      </p:sp>
      <p:sp>
        <p:nvSpPr>
          <p:cNvPr id="3" name="Content Placeholder 2"/>
          <p:cNvSpPr>
            <a:spLocks noGrp="1"/>
          </p:cNvSpPr>
          <p:nvPr>
            <p:ph idx="1"/>
          </p:nvPr>
        </p:nvSpPr>
        <p:spPr/>
        <p:txBody>
          <a:bodyPr/>
          <a:lstStyle/>
          <a:p>
            <a:r>
              <a:rPr lang="en-US" b="1" dirty="0"/>
              <a:t>Time Complexity:</a:t>
            </a:r>
            <a:r>
              <a:rPr lang="en-US" dirty="0"/>
              <a:t> The worst case time complexity of Greedy best first search is </a:t>
            </a:r>
            <a:r>
              <a:rPr lang="en-US" dirty="0">
                <a:solidFill>
                  <a:srgbClr val="0070C0"/>
                </a:solidFill>
              </a:rPr>
              <a:t>O(</a:t>
            </a:r>
            <a:r>
              <a:rPr lang="en-US" dirty="0" err="1">
                <a:solidFill>
                  <a:srgbClr val="0070C0"/>
                </a:solidFill>
              </a:rPr>
              <a:t>b</a:t>
            </a:r>
            <a:r>
              <a:rPr lang="en-US" baseline="30000" dirty="0" err="1">
                <a:solidFill>
                  <a:srgbClr val="0070C0"/>
                </a:solidFill>
              </a:rPr>
              <a:t>m</a:t>
            </a:r>
            <a:r>
              <a:rPr lang="en-US" dirty="0">
                <a:solidFill>
                  <a:srgbClr val="0070C0"/>
                </a:solidFill>
              </a:rPr>
              <a:t>)</a:t>
            </a:r>
            <a:r>
              <a:rPr lang="en-US" dirty="0"/>
              <a:t>.</a:t>
            </a:r>
          </a:p>
          <a:p>
            <a:r>
              <a:rPr lang="en-US" b="1" dirty="0"/>
              <a:t>Space Complexity:</a:t>
            </a:r>
            <a:r>
              <a:rPr lang="en-US" dirty="0"/>
              <a:t> The worst case space complexity of Greedy best first search is </a:t>
            </a:r>
            <a:r>
              <a:rPr lang="en-US" dirty="0">
                <a:solidFill>
                  <a:srgbClr val="0070C0"/>
                </a:solidFill>
              </a:rPr>
              <a:t>O(</a:t>
            </a:r>
            <a:r>
              <a:rPr lang="en-US" dirty="0" err="1">
                <a:solidFill>
                  <a:srgbClr val="0070C0"/>
                </a:solidFill>
              </a:rPr>
              <a:t>b</a:t>
            </a:r>
            <a:r>
              <a:rPr lang="en-US" baseline="30000" dirty="0" err="1">
                <a:solidFill>
                  <a:srgbClr val="0070C0"/>
                </a:solidFill>
              </a:rPr>
              <a:t>m</a:t>
            </a:r>
            <a:r>
              <a:rPr lang="en-US" dirty="0">
                <a:solidFill>
                  <a:srgbClr val="0070C0"/>
                </a:solidFill>
              </a:rPr>
              <a:t>)</a:t>
            </a:r>
            <a:r>
              <a:rPr lang="en-US" dirty="0"/>
              <a:t>. Where, m is the maximum depth of the search space.</a:t>
            </a:r>
          </a:p>
          <a:p>
            <a:r>
              <a:rPr lang="en-US" b="1" dirty="0"/>
              <a:t>Complete:</a:t>
            </a:r>
            <a:r>
              <a:rPr lang="en-US" dirty="0"/>
              <a:t> Greedy best-first search is also incomplete, even if the given state space is finite.</a:t>
            </a:r>
          </a:p>
          <a:p>
            <a:r>
              <a:rPr lang="en-US" b="1" dirty="0"/>
              <a:t>Optimal:</a:t>
            </a:r>
            <a:r>
              <a:rPr lang="en-US" dirty="0"/>
              <a:t> Greedy best first search algorithm is not optimal.</a:t>
            </a:r>
          </a:p>
          <a:p>
            <a:endParaRPr lang="en-US" dirty="0"/>
          </a:p>
        </p:txBody>
      </p:sp>
    </p:spTree>
    <p:extLst>
      <p:ext uri="{BB962C8B-B14F-4D97-AF65-F5344CB8AC3E}">
        <p14:creationId xmlns:p14="http://schemas.microsoft.com/office/powerpoint/2010/main" val="2065452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rPr>
              <a:t>2.2. </a:t>
            </a:r>
            <a:r>
              <a:rPr lang="en-US" b="1" dirty="0" smtClean="0"/>
              <a:t>A* Tree (A* Best First) Search </a:t>
            </a:r>
            <a:r>
              <a:rPr lang="en-US" b="1" dirty="0"/>
              <a:t>Algorithm</a:t>
            </a:r>
            <a:r>
              <a:rPr lang="en-US" dirty="0" smtClean="0"/>
              <a:t/>
            </a:r>
            <a:br>
              <a:rPr lang="en-US" dirty="0" smtClean="0"/>
            </a:br>
            <a:r>
              <a:rPr lang="en-US" sz="2800" dirty="0">
                <a:hlinkClick r:id="rId2"/>
              </a:rPr>
              <a:t>https://</a:t>
            </a:r>
            <a:r>
              <a:rPr lang="en-US" sz="2800" dirty="0" err="1">
                <a:hlinkClick r:id="rId2"/>
              </a:rPr>
              <a:t>www.geeksforgeeks.org</a:t>
            </a:r>
            <a:r>
              <a:rPr lang="en-US" sz="2800" dirty="0">
                <a:hlinkClick r:id="rId2"/>
              </a:rPr>
              <a:t>/search-algorithms-in-</a:t>
            </a:r>
            <a:r>
              <a:rPr lang="en-US" sz="2800" dirty="0" err="1">
                <a:hlinkClick r:id="rId2"/>
              </a:rPr>
              <a:t>ai</a:t>
            </a:r>
            <a:r>
              <a:rPr lang="en-US" sz="2800" dirty="0">
                <a:hlinkClick r:id="rId2"/>
              </a:rPr>
              <a:t>/</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Tree Search, or simply known as A* Search, </a:t>
                </a:r>
                <a:r>
                  <a:rPr lang="en-US" b="1" dirty="0"/>
                  <a:t>combines the strengths of uniform-cost search </a:t>
                </a:r>
                <a:r>
                  <a:rPr lang="en-US" b="1" dirty="0" smtClean="0"/>
                  <a:t>(</a:t>
                </a:r>
                <a:r>
                  <a:rPr lang="en-US" b="1" dirty="0" err="1" smtClean="0"/>
                  <a:t>UCS</a:t>
                </a:r>
                <a:r>
                  <a:rPr lang="en-US" b="1" dirty="0" smtClean="0"/>
                  <a:t>) and </a:t>
                </a:r>
                <a:r>
                  <a:rPr lang="en-US" b="1" dirty="0"/>
                  <a:t>greedy search</a:t>
                </a:r>
                <a:r>
                  <a:rPr lang="en-US" dirty="0"/>
                  <a:t>. </a:t>
                </a:r>
                <a:endParaRPr lang="en-US" dirty="0" smtClean="0"/>
              </a:p>
              <a:p>
                <a:r>
                  <a:rPr lang="en-US" dirty="0" smtClean="0"/>
                  <a:t>In </a:t>
                </a:r>
                <a:r>
                  <a:rPr lang="en-US" dirty="0"/>
                  <a:t>this search, </a:t>
                </a:r>
                <a:r>
                  <a:rPr lang="en-US" dirty="0">
                    <a:solidFill>
                      <a:srgbClr val="0070C0"/>
                    </a:solidFill>
                  </a:rPr>
                  <a:t>the heuristic is the summation of the cost in </a:t>
                </a:r>
                <a:r>
                  <a:rPr lang="en-US" dirty="0" err="1">
                    <a:solidFill>
                      <a:srgbClr val="0070C0"/>
                    </a:solidFill>
                  </a:rPr>
                  <a:t>UCS</a:t>
                </a:r>
                <a:r>
                  <a:rPr lang="en-US" dirty="0">
                    <a:solidFill>
                      <a:srgbClr val="0070C0"/>
                    </a:solidFill>
                  </a:rPr>
                  <a:t>, denoted by g(x), </a:t>
                </a:r>
                <a:r>
                  <a:rPr lang="en-US" dirty="0"/>
                  <a:t>and </a:t>
                </a:r>
                <a:r>
                  <a:rPr lang="en-US" b="1" dirty="0">
                    <a:solidFill>
                      <a:srgbClr val="FF0000"/>
                    </a:solidFill>
                  </a:rPr>
                  <a:t>the</a:t>
                </a:r>
                <a:r>
                  <a:rPr lang="en-US" dirty="0"/>
                  <a:t> </a:t>
                </a:r>
                <a:r>
                  <a:rPr lang="en-US" b="1" dirty="0">
                    <a:solidFill>
                      <a:srgbClr val="FF0000"/>
                    </a:solidFill>
                  </a:rPr>
                  <a:t>cost in greedy search, denoted by h(x).</a:t>
                </a:r>
                <a:r>
                  <a:rPr lang="en-US" b="1" dirty="0">
                    <a:solidFill>
                      <a:srgbClr val="00B050"/>
                    </a:solidFill>
                  </a:rPr>
                  <a:t> </a:t>
                </a:r>
                <a:endParaRPr lang="en-US" b="1" dirty="0" smtClean="0">
                  <a:solidFill>
                    <a:srgbClr val="00B050"/>
                  </a:solidFill>
                </a:endParaRPr>
              </a:p>
              <a:p>
                <a:r>
                  <a:rPr lang="en-US" dirty="0" smtClean="0"/>
                  <a:t>The </a:t>
                </a:r>
                <a:r>
                  <a:rPr lang="en-US" dirty="0"/>
                  <a:t>summed cost is denoted by f(x</a:t>
                </a:r>
                <a:r>
                  <a:rPr lang="en-US" dirty="0" smtClean="0"/>
                  <a:t>).</a:t>
                </a:r>
              </a:p>
              <a:p>
                <a:r>
                  <a:rPr lang="en-US" b="1" dirty="0"/>
                  <a:t>f</a:t>
                </a:r>
                <a:r>
                  <a:rPr lang="en-US" b="1" dirty="0" smtClean="0"/>
                  <a:t>(x)</a:t>
                </a:r>
                <a:r>
                  <a:rPr lang="en-US" dirty="0" smtClean="0"/>
                  <a:t> in </a:t>
                </a:r>
                <a:r>
                  <a:rPr lang="en-US" dirty="0"/>
                  <a:t>A* </a:t>
                </a:r>
                <a:r>
                  <a:rPr lang="en-US" dirty="0" smtClean="0"/>
                  <a:t>search</a:t>
                </a:r>
                <a:r>
                  <a:rPr lang="en-US" dirty="0"/>
                  <a:t> </a:t>
                </a:r>
                <a:r>
                  <a:rPr lang="en-US" dirty="0" smtClean="0"/>
                  <a:t>is denoted as</a:t>
                </a:r>
              </a:p>
              <a:p>
                <a:pPr marL="0" indent="0">
                  <a:buNone/>
                </a:pPr>
                <a:r>
                  <a:rPr lang="en-US" dirty="0"/>
                  <a:t>	</a:t>
                </a:r>
                <a:r>
                  <a:rPr lang="en-US" dirty="0" smtClean="0"/>
                  <a:t>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 </m:t>
                    </m:r>
                    <m:r>
                      <a:rPr lang="en-US" i="1" dirty="0" smtClean="0">
                        <a:solidFill>
                          <a:srgbClr val="0070C0"/>
                        </a:solidFill>
                        <a:latin typeface="Cambria Math" panose="02040503050406030204" pitchFamily="18" charset="0"/>
                      </a:rPr>
                      <m:t>𝑔</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𝑥</m:t>
                    </m:r>
                    <m:r>
                      <a:rPr lang="en-US" i="1" dirty="0" smtClean="0">
                        <a:solidFill>
                          <a:srgbClr val="0070C0"/>
                        </a:solidFill>
                        <a:latin typeface="Cambria Math" panose="02040503050406030204" pitchFamily="18" charset="0"/>
                      </a:rPr>
                      <m:t>) + </m:t>
                    </m:r>
                    <m:r>
                      <a:rPr lang="en-US" i="1" dirty="0" smtClean="0">
                        <a:solidFill>
                          <a:srgbClr val="FF0000"/>
                        </a:solidFill>
                        <a:latin typeface="Cambria Math" panose="02040503050406030204" pitchFamily="18" charset="0"/>
                      </a:rPr>
                      <m:t>h</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 </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377901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 = </m:t>
                    </m:r>
                    <m:r>
                      <a:rPr lang="en-US" i="1" dirty="0" smtClean="0">
                        <a:solidFill>
                          <a:srgbClr val="00B0F0"/>
                        </a:solidFill>
                        <a:latin typeface="Cambria Math" panose="02040503050406030204" pitchFamily="18" charset="0"/>
                      </a:rPr>
                      <m:t>𝑔</m:t>
                    </m:r>
                    <m:r>
                      <a:rPr lang="en-US" i="1" dirty="0" smtClean="0">
                        <a:solidFill>
                          <a:srgbClr val="00B0F0"/>
                        </a:solidFill>
                        <a:latin typeface="Cambria Math" panose="02040503050406030204" pitchFamily="18" charset="0"/>
                      </a:rPr>
                      <m:t>(</m:t>
                    </m:r>
                    <m:r>
                      <a:rPr lang="en-US" i="1" dirty="0" smtClean="0">
                        <a:solidFill>
                          <a:srgbClr val="00B0F0"/>
                        </a:solidFill>
                        <a:latin typeface="Cambria Math" panose="02040503050406030204" pitchFamily="18" charset="0"/>
                      </a:rPr>
                      <m:t>𝑥</m:t>
                    </m:r>
                    <m:r>
                      <a:rPr lang="en-US" i="1" dirty="0" smtClean="0">
                        <a:solidFill>
                          <a:srgbClr val="00B0F0"/>
                        </a:solidFill>
                        <a:latin typeface="Cambria Math" panose="02040503050406030204" pitchFamily="18" charset="0"/>
                      </a:rPr>
                      <m:t>) + </m:t>
                    </m:r>
                    <m:r>
                      <a:rPr lang="en-US" i="1" dirty="0" smtClean="0">
                        <a:solidFill>
                          <a:srgbClr val="FF0000"/>
                        </a:solidFill>
                        <a:latin typeface="Cambria Math" panose="02040503050406030204" pitchFamily="18" charset="0"/>
                      </a:rPr>
                      <m:t>h</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 </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smtClean="0"/>
                  <a:t>Here, </a:t>
                </a:r>
                <a:r>
                  <a:rPr lang="en-US" b="1" dirty="0">
                    <a:solidFill>
                      <a:srgbClr val="00B0F0"/>
                    </a:solidFill>
                  </a:rPr>
                  <a:t>g(x)</a:t>
                </a:r>
                <a:r>
                  <a:rPr lang="en-US" dirty="0">
                    <a:solidFill>
                      <a:srgbClr val="00B0F0"/>
                    </a:solidFill>
                  </a:rPr>
                  <a:t> </a:t>
                </a:r>
                <a:r>
                  <a:rPr lang="en-US" dirty="0"/>
                  <a:t>is called the </a:t>
                </a:r>
                <a:r>
                  <a:rPr lang="en-US" b="1" dirty="0">
                    <a:solidFill>
                      <a:srgbClr val="00B0F0"/>
                    </a:solidFill>
                  </a:rPr>
                  <a:t>backward cost</a:t>
                </a:r>
                <a:r>
                  <a:rPr lang="en-US" dirty="0"/>
                  <a:t>, and is </a:t>
                </a:r>
                <a:r>
                  <a:rPr lang="en-US" b="1" dirty="0"/>
                  <a:t>the cumulative cost of </a:t>
                </a:r>
                <a:r>
                  <a:rPr lang="en-US" b="1" dirty="0">
                    <a:solidFill>
                      <a:srgbClr val="0070C0"/>
                    </a:solidFill>
                  </a:rPr>
                  <a:t>a node</a:t>
                </a:r>
                <a:r>
                  <a:rPr lang="en-US" b="1" dirty="0"/>
                  <a:t> from </a:t>
                </a:r>
                <a:r>
                  <a:rPr lang="en-US" b="1" dirty="0">
                    <a:solidFill>
                      <a:srgbClr val="0070C0"/>
                    </a:solidFill>
                  </a:rPr>
                  <a:t>the root node</a:t>
                </a:r>
                <a:r>
                  <a:rPr lang="en-US" dirty="0"/>
                  <a:t>.</a:t>
                </a:r>
              </a:p>
              <a:p>
                <a:r>
                  <a:rPr lang="en-US" dirty="0"/>
                  <a:t>An</a:t>
                </a:r>
                <a:r>
                  <a:rPr lang="en-US" dirty="0"/>
                  <a:t>d</a:t>
                </a:r>
                <a:r>
                  <a:rPr lang="en-US" dirty="0"/>
                  <a:t>, </a:t>
                </a:r>
                <a:r>
                  <a:rPr lang="en-US" b="1" dirty="0" smtClean="0">
                    <a:solidFill>
                      <a:srgbClr val="FF0000"/>
                    </a:solidFill>
                  </a:rPr>
                  <a:t>h(x</a:t>
                </a:r>
                <a:r>
                  <a:rPr lang="en-US" b="1" dirty="0"/>
                  <a:t>)</a:t>
                </a:r>
                <a:r>
                  <a:rPr lang="en-US" dirty="0"/>
                  <a:t> is called the </a:t>
                </a:r>
                <a:r>
                  <a:rPr lang="en-US" b="1" dirty="0">
                    <a:solidFill>
                      <a:srgbClr val="FF0000"/>
                    </a:solidFill>
                  </a:rPr>
                  <a:t>forward cost</a:t>
                </a:r>
                <a:r>
                  <a:rPr lang="en-US" dirty="0"/>
                  <a:t>, and is </a:t>
                </a:r>
                <a:r>
                  <a:rPr lang="en-US" b="1" dirty="0"/>
                  <a:t>an </a:t>
                </a:r>
                <a:r>
                  <a:rPr lang="en-US" b="1" dirty="0" smtClean="0"/>
                  <a:t>estimation </a:t>
                </a:r>
                <a:r>
                  <a:rPr lang="en-US" b="1" dirty="0"/>
                  <a:t>of the distance of </a:t>
                </a:r>
                <a:r>
                  <a:rPr lang="en-US" b="1" dirty="0">
                    <a:solidFill>
                      <a:srgbClr val="0070C0"/>
                    </a:solidFill>
                  </a:rPr>
                  <a:t>the current node </a:t>
                </a:r>
                <a:r>
                  <a:rPr lang="en-US" b="1" dirty="0"/>
                  <a:t>from </a:t>
                </a:r>
                <a:r>
                  <a:rPr lang="en-US" b="1" dirty="0">
                    <a:solidFill>
                      <a:srgbClr val="0070C0"/>
                    </a:solidFill>
                  </a:rPr>
                  <a:t>the goal node</a:t>
                </a:r>
                <a:r>
                  <a:rPr lang="en-US" dirty="0"/>
                  <a:t>.</a:t>
                </a:r>
              </a:p>
              <a:p>
                <a:r>
                  <a:rPr lang="en-US" dirty="0" smtClean="0"/>
                  <a:t>A</a:t>
                </a:r>
                <a:r>
                  <a:rPr lang="en-US" dirty="0"/>
                  <a:t>* search is optimal only when for all nodes, the forward cost for a node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underestimates the actual cost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h</m:t>
                        </m:r>
                      </m:e>
                      <m:sup>
                        <m:r>
                          <a:rPr lang="en-US" i="1" dirty="0" smtClean="0">
                            <a:latin typeface="Cambria Math" panose="02040503050406030204" pitchFamily="18" charset="0"/>
                          </a:rPr>
                          <m:t>∗</m:t>
                        </m:r>
                      </m:sup>
                    </m:sSup>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oMath>
                </a14:m>
                <a:r>
                  <a:rPr lang="en-US" dirty="0"/>
                  <a:t>to reach the goal. </a:t>
                </a:r>
                <a:endParaRPr lang="en-US" dirty="0" smtClean="0"/>
              </a:p>
              <a:p>
                <a:r>
                  <a:rPr lang="en-US" dirty="0" smtClean="0"/>
                  <a:t>This </a:t>
                </a:r>
                <a:r>
                  <a:rPr lang="en-US" dirty="0"/>
                  <a:t>property of A* heuristic is called </a:t>
                </a:r>
                <a:r>
                  <a:rPr lang="en-US" b="1" dirty="0"/>
                  <a:t>admissibility</a:t>
                </a:r>
                <a:r>
                  <a:rPr lang="en-US" dirty="0"/>
                  <a:t>.</a:t>
                </a:r>
              </a:p>
              <a:p>
                <a:r>
                  <a:rPr lang="en-US" b="1" dirty="0"/>
                  <a:t>Admissibility</a:t>
                </a:r>
                <a:r>
                  <a:rPr lang="en-US" dirty="0"/>
                  <a:t>:  </a:t>
                </a:r>
                <a14:m>
                  <m:oMath xmlns:m="http://schemas.openxmlformats.org/officeDocument/2006/math">
                    <m:r>
                      <a:rPr lang="en-US" i="1" dirty="0" smtClean="0">
                        <a:latin typeface="Cambria Math" panose="02040503050406030204" pitchFamily="18" charset="0"/>
                      </a:rPr>
                      <m:t>  0 </m:t>
                    </m:r>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h</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 ≤</m:t>
                    </m:r>
                    <m:sSup>
                      <m:sSupPr>
                        <m:ctrlPr>
                          <a:rPr lang="en-US" i="1" dirty="0">
                            <a:latin typeface="Cambria Math" panose="02040503050406030204" pitchFamily="18" charset="0"/>
                          </a:rPr>
                        </m:ctrlPr>
                      </m:sSupPr>
                      <m:e>
                        <m:r>
                          <a:rPr lang="en-US" i="1" dirty="0">
                            <a:latin typeface="Cambria Math" panose="02040503050406030204" pitchFamily="18" charset="0"/>
                          </a:rPr>
                          <m:t>h</m:t>
                        </m:r>
                      </m:e>
                      <m:sup>
                        <m:r>
                          <a:rPr lang="en-US" i="1" dirty="0">
                            <a:latin typeface="Cambria Math" panose="02040503050406030204" pitchFamily="18" charset="0"/>
                          </a:rPr>
                          <m:t>∗</m:t>
                        </m:r>
                      </m:sup>
                    </m:sSup>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 </m:t>
                    </m:r>
                  </m:oMath>
                </a14:m>
                <a:endParaRPr lang="en-US" dirty="0"/>
              </a:p>
              <a:p>
                <a:r>
                  <a:rPr lang="en-US" b="1" dirty="0"/>
                  <a:t>Strategy</a:t>
                </a:r>
                <a:r>
                  <a:rPr lang="en-US" dirty="0"/>
                  <a:t>: </a:t>
                </a:r>
                <a:r>
                  <a:rPr lang="en-US" dirty="0" smtClean="0"/>
                  <a:t>Choose </a:t>
                </a:r>
                <a:r>
                  <a:rPr lang="en-US" dirty="0"/>
                  <a:t>the node with lowest f(x) value.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t="-2241" r="-1275" b="-140"/>
                </a:stretch>
              </a:blipFill>
            </p:spPr>
            <p:txBody>
              <a:bodyPr/>
              <a:lstStyle/>
              <a:p>
                <a:r>
                  <a:rPr lang="en-US">
                    <a:noFill/>
                  </a:rPr>
                  <a:t> </a:t>
                </a:r>
              </a:p>
            </p:txBody>
          </p:sp>
        </mc:Fallback>
      </mc:AlternateContent>
    </p:spTree>
    <p:extLst>
      <p:ext uri="{BB962C8B-B14F-4D97-AF65-F5344CB8AC3E}">
        <p14:creationId xmlns:p14="http://schemas.microsoft.com/office/powerpoint/2010/main" val="3100088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Mendefinisikan</a:t>
            </a:r>
            <a:r>
              <a:rPr lang="en-US" dirty="0"/>
              <a:t> </a:t>
            </a:r>
            <a:r>
              <a:rPr lang="en-US" dirty="0" err="1"/>
              <a:t>permasalahan</a:t>
            </a:r>
            <a:endParaRPr lang="en-US" dirty="0"/>
          </a:p>
        </p:txBody>
      </p:sp>
      <p:sp>
        <p:nvSpPr>
          <p:cNvPr id="3" name="Content Placeholder 2"/>
          <p:cNvSpPr>
            <a:spLocks noGrp="1"/>
          </p:cNvSpPr>
          <p:nvPr>
            <p:ph idx="1"/>
          </p:nvPr>
        </p:nvSpPr>
        <p:spPr/>
        <p:txBody>
          <a:bodyPr/>
          <a:lstStyle/>
          <a:p>
            <a:r>
              <a:rPr lang="en-US" dirty="0" err="1"/>
              <a:t>Mendefinisikan</a:t>
            </a:r>
            <a:r>
              <a:rPr lang="en-US" dirty="0"/>
              <a:t> </a:t>
            </a:r>
            <a:r>
              <a:rPr lang="en-US" dirty="0" err="1" smtClean="0"/>
              <a:t>suatu</a:t>
            </a:r>
            <a:r>
              <a:rPr lang="en-US" dirty="0" smtClean="0"/>
              <a:t> </a:t>
            </a:r>
            <a:r>
              <a:rPr lang="en-US" dirty="0" smtClean="0">
                <a:solidFill>
                  <a:srgbClr val="0070C0"/>
                </a:solidFill>
              </a:rPr>
              <a:t>state space </a:t>
            </a:r>
            <a:r>
              <a:rPr lang="en-US" dirty="0" smtClean="0"/>
              <a:t>(</a:t>
            </a:r>
            <a:r>
              <a:rPr lang="en-US" dirty="0" err="1" smtClean="0"/>
              <a:t>ruang</a:t>
            </a:r>
            <a:r>
              <a:rPr lang="en-US" dirty="0" smtClean="0"/>
              <a:t> </a:t>
            </a:r>
            <a:r>
              <a:rPr lang="en-US" dirty="0" err="1"/>
              <a:t>keadaan</a:t>
            </a:r>
            <a:r>
              <a:rPr lang="en-US" dirty="0"/>
              <a:t>) </a:t>
            </a:r>
            <a:endParaRPr lang="en-US" dirty="0" smtClean="0"/>
          </a:p>
          <a:p>
            <a:r>
              <a:rPr lang="en-US" dirty="0" err="1" smtClean="0"/>
              <a:t>Menetapkan</a:t>
            </a:r>
            <a:r>
              <a:rPr lang="en-US" dirty="0" smtClean="0"/>
              <a:t> </a:t>
            </a:r>
            <a:r>
              <a:rPr lang="en-US" dirty="0" err="1"/>
              <a:t>satu</a:t>
            </a:r>
            <a:r>
              <a:rPr lang="en-US" dirty="0"/>
              <a:t> </a:t>
            </a:r>
            <a:r>
              <a:rPr lang="en-US" dirty="0" err="1"/>
              <a:t>atau</a:t>
            </a:r>
            <a:r>
              <a:rPr lang="en-US" dirty="0"/>
              <a:t> </a:t>
            </a:r>
            <a:r>
              <a:rPr lang="en-US" dirty="0" err="1"/>
              <a:t>lebih</a:t>
            </a:r>
            <a:r>
              <a:rPr lang="en-US" dirty="0"/>
              <a:t> </a:t>
            </a:r>
            <a:r>
              <a:rPr lang="en-US" dirty="0">
                <a:solidFill>
                  <a:srgbClr val="0070C0"/>
                </a:solidFill>
              </a:rPr>
              <a:t>state </a:t>
            </a:r>
            <a:r>
              <a:rPr lang="en-US" dirty="0" err="1">
                <a:solidFill>
                  <a:srgbClr val="0070C0"/>
                </a:solidFill>
              </a:rPr>
              <a:t>awal</a:t>
            </a:r>
            <a:r>
              <a:rPr lang="en-US" dirty="0">
                <a:solidFill>
                  <a:srgbClr val="0070C0"/>
                </a:solidFill>
              </a:rPr>
              <a:t> </a:t>
            </a:r>
            <a:endParaRPr lang="en-US" dirty="0" smtClean="0">
              <a:solidFill>
                <a:srgbClr val="0070C0"/>
              </a:solidFill>
            </a:endParaRPr>
          </a:p>
          <a:p>
            <a:r>
              <a:rPr lang="en-US" dirty="0" err="1" smtClean="0"/>
              <a:t>Menetapkan</a:t>
            </a:r>
            <a:r>
              <a:rPr lang="en-US" dirty="0" smtClean="0"/>
              <a:t> </a:t>
            </a:r>
            <a:r>
              <a:rPr lang="en-US" dirty="0" err="1"/>
              <a:t>satu</a:t>
            </a:r>
            <a:r>
              <a:rPr lang="en-US" dirty="0"/>
              <a:t> </a:t>
            </a:r>
            <a:r>
              <a:rPr lang="en-US" dirty="0" err="1"/>
              <a:t>atau</a:t>
            </a:r>
            <a:r>
              <a:rPr lang="en-US" dirty="0"/>
              <a:t> </a:t>
            </a:r>
            <a:r>
              <a:rPr lang="en-US" dirty="0" err="1"/>
              <a:t>lebih</a:t>
            </a:r>
            <a:r>
              <a:rPr lang="en-US" dirty="0"/>
              <a:t> </a:t>
            </a:r>
            <a:r>
              <a:rPr lang="en-US" dirty="0">
                <a:solidFill>
                  <a:srgbClr val="0070C0"/>
                </a:solidFill>
              </a:rPr>
              <a:t>state </a:t>
            </a:r>
            <a:r>
              <a:rPr lang="en-US" dirty="0" err="1">
                <a:solidFill>
                  <a:srgbClr val="0070C0"/>
                </a:solidFill>
              </a:rPr>
              <a:t>tujuan</a:t>
            </a:r>
            <a:r>
              <a:rPr lang="en-US" dirty="0">
                <a:solidFill>
                  <a:srgbClr val="0070C0"/>
                </a:solidFill>
              </a:rPr>
              <a:t> </a:t>
            </a:r>
            <a:r>
              <a:rPr lang="en-US" dirty="0" smtClean="0">
                <a:solidFill>
                  <a:srgbClr val="0070C0"/>
                </a:solidFill>
              </a:rPr>
              <a:t> </a:t>
            </a:r>
          </a:p>
          <a:p>
            <a:r>
              <a:rPr lang="en-US" dirty="0" err="1" smtClean="0"/>
              <a:t>Menetapkan</a:t>
            </a:r>
            <a:r>
              <a:rPr lang="en-US" dirty="0" smtClean="0"/>
              <a:t> </a:t>
            </a:r>
            <a:r>
              <a:rPr lang="en-US" dirty="0">
                <a:solidFill>
                  <a:srgbClr val="0070C0"/>
                </a:solidFill>
              </a:rPr>
              <a:t>rules</a:t>
            </a:r>
            <a:r>
              <a:rPr lang="en-US" dirty="0"/>
              <a:t> (</a:t>
            </a:r>
            <a:r>
              <a:rPr lang="en-US" dirty="0" err="1"/>
              <a:t>kumpulan</a:t>
            </a:r>
            <a:r>
              <a:rPr lang="en-US" dirty="0"/>
              <a:t> </a:t>
            </a:r>
            <a:r>
              <a:rPr lang="en-US" dirty="0" err="1"/>
              <a:t>aturan</a:t>
            </a:r>
            <a:r>
              <a:rPr lang="en-US" dirty="0" smtClean="0"/>
              <a:t>)</a:t>
            </a:r>
          </a:p>
          <a:p>
            <a:pPr lvl="1"/>
            <a:r>
              <a:rPr lang="en-US" dirty="0" err="1" smtClean="0"/>
              <a:t>Generalisasi</a:t>
            </a:r>
            <a:endParaRPr lang="en-US" dirty="0" smtClean="0"/>
          </a:p>
          <a:p>
            <a:pPr lvl="1"/>
            <a:r>
              <a:rPr lang="en-US" dirty="0" err="1" smtClean="0"/>
              <a:t>Asumsi</a:t>
            </a:r>
            <a:endParaRPr lang="en-US" dirty="0" smtClean="0"/>
          </a:p>
          <a:p>
            <a:pPr lvl="1"/>
            <a:endParaRPr lang="en-US" dirty="0"/>
          </a:p>
        </p:txBody>
      </p:sp>
    </p:spTree>
    <p:extLst>
      <p:ext uri="{BB962C8B-B14F-4D97-AF65-F5344CB8AC3E}">
        <p14:creationId xmlns:p14="http://schemas.microsoft.com/office/powerpoint/2010/main" val="4025552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0910" y="1617765"/>
            <a:ext cx="4334243" cy="4435040"/>
          </a:xfrm>
          <a:prstGeom prst="rect">
            <a:avLst/>
          </a:prstGeom>
        </p:spPr>
      </p:pic>
      <p:sp>
        <p:nvSpPr>
          <p:cNvPr id="12" name="Rectangle 11"/>
          <p:cNvSpPr/>
          <p:nvPr/>
        </p:nvSpPr>
        <p:spPr>
          <a:xfrm>
            <a:off x="0" y="452574"/>
            <a:ext cx="4116073" cy="707886"/>
          </a:xfrm>
          <a:prstGeom prst="rect">
            <a:avLst/>
          </a:prstGeom>
        </p:spPr>
        <p:txBody>
          <a:bodyPr wrap="square">
            <a:spAutoFit/>
          </a:bodyPr>
          <a:lstStyle/>
          <a:p>
            <a:pPr algn="ctr"/>
            <a:r>
              <a:rPr lang="en-US" sz="2000" b="1" dirty="0" smtClean="0"/>
              <a:t>Example 1: A* Best-first </a:t>
            </a:r>
            <a:r>
              <a:rPr lang="en-US" sz="2000" b="1" dirty="0"/>
              <a:t>Search </a:t>
            </a:r>
            <a:r>
              <a:rPr lang="en-US" sz="2000" b="1" dirty="0" smtClean="0"/>
              <a:t>Algorithm (1)</a:t>
            </a:r>
            <a:endParaRPr lang="en-US" sz="2000" dirty="0"/>
          </a:p>
        </p:txBody>
      </p:sp>
      <p:pic>
        <p:nvPicPr>
          <p:cNvPr id="2" name="Picture 1"/>
          <p:cNvPicPr>
            <a:picLocks noChangeAspect="1"/>
          </p:cNvPicPr>
          <p:nvPr/>
        </p:nvPicPr>
        <p:blipFill>
          <a:blip r:embed="rId3"/>
          <a:stretch>
            <a:fillRect/>
          </a:stretch>
        </p:blipFill>
        <p:spPr>
          <a:xfrm>
            <a:off x="4178599" y="690828"/>
            <a:ext cx="2733675" cy="2371725"/>
          </a:xfrm>
          <a:prstGeom prst="rect">
            <a:avLst/>
          </a:prstGeom>
        </p:spPr>
      </p:pic>
      <p:pic>
        <p:nvPicPr>
          <p:cNvPr id="3" name="Picture 2"/>
          <p:cNvPicPr>
            <a:picLocks noChangeAspect="1"/>
          </p:cNvPicPr>
          <p:nvPr/>
        </p:nvPicPr>
        <p:blipFill>
          <a:blip r:embed="rId4"/>
          <a:stretch>
            <a:fillRect/>
          </a:stretch>
        </p:blipFill>
        <p:spPr>
          <a:xfrm>
            <a:off x="6974799" y="690828"/>
            <a:ext cx="2438400" cy="2105025"/>
          </a:xfrm>
          <a:prstGeom prst="rect">
            <a:avLst/>
          </a:prstGeom>
        </p:spPr>
      </p:pic>
      <p:pic>
        <p:nvPicPr>
          <p:cNvPr id="5" name="Picture 4"/>
          <p:cNvPicPr>
            <a:picLocks noChangeAspect="1"/>
          </p:cNvPicPr>
          <p:nvPr/>
        </p:nvPicPr>
        <p:blipFill>
          <a:blip r:embed="rId5"/>
          <a:stretch>
            <a:fillRect/>
          </a:stretch>
        </p:blipFill>
        <p:spPr>
          <a:xfrm>
            <a:off x="9475724" y="690828"/>
            <a:ext cx="2609850" cy="1838325"/>
          </a:xfrm>
          <a:prstGeom prst="rect">
            <a:avLst/>
          </a:prstGeom>
        </p:spPr>
      </p:pic>
      <p:pic>
        <p:nvPicPr>
          <p:cNvPr id="7" name="Picture 6"/>
          <p:cNvPicPr>
            <a:picLocks noChangeAspect="1"/>
          </p:cNvPicPr>
          <p:nvPr/>
        </p:nvPicPr>
        <p:blipFill>
          <a:blip r:embed="rId6"/>
          <a:stretch>
            <a:fillRect/>
          </a:stretch>
        </p:blipFill>
        <p:spPr>
          <a:xfrm>
            <a:off x="5211366" y="3835285"/>
            <a:ext cx="2638425" cy="2495550"/>
          </a:xfrm>
          <a:prstGeom prst="rect">
            <a:avLst/>
          </a:prstGeom>
        </p:spPr>
      </p:pic>
      <p:pic>
        <p:nvPicPr>
          <p:cNvPr id="13" name="Picture 12"/>
          <p:cNvPicPr>
            <a:picLocks noChangeAspect="1"/>
          </p:cNvPicPr>
          <p:nvPr/>
        </p:nvPicPr>
        <p:blipFill>
          <a:blip r:embed="rId7"/>
          <a:stretch>
            <a:fillRect/>
          </a:stretch>
        </p:blipFill>
        <p:spPr>
          <a:xfrm>
            <a:off x="8518963" y="3835285"/>
            <a:ext cx="2695575" cy="1600200"/>
          </a:xfrm>
          <a:prstGeom prst="rect">
            <a:avLst/>
          </a:prstGeom>
        </p:spPr>
      </p:pic>
      <p:cxnSp>
        <p:nvCxnSpPr>
          <p:cNvPr id="9" name="Straight Arrow Connector 8"/>
          <p:cNvCxnSpPr/>
          <p:nvPr/>
        </p:nvCxnSpPr>
        <p:spPr>
          <a:xfrm flipH="1">
            <a:off x="2173552" y="1784518"/>
            <a:ext cx="477475" cy="30287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011478" y="1476741"/>
            <a:ext cx="1344557" cy="307777"/>
          </a:xfrm>
          <a:prstGeom prst="rect">
            <a:avLst/>
          </a:prstGeom>
        </p:spPr>
        <p:txBody>
          <a:bodyPr wrap="square">
            <a:spAutoFit/>
          </a:bodyPr>
          <a:lstStyle/>
          <a:p>
            <a:pPr algn="ctr"/>
            <a:r>
              <a:rPr lang="en-US" sz="1400" dirty="0">
                <a:solidFill>
                  <a:srgbClr val="C00000"/>
                </a:solidFill>
              </a:rPr>
              <a:t>h</a:t>
            </a:r>
            <a:r>
              <a:rPr lang="en-US" sz="1400" dirty="0" smtClean="0">
                <a:solidFill>
                  <a:srgbClr val="C00000"/>
                </a:solidFill>
              </a:rPr>
              <a:t>(n)=10</a:t>
            </a:r>
            <a:endParaRPr lang="en-US" sz="1400" dirty="0">
              <a:solidFill>
                <a:srgbClr val="C00000"/>
              </a:solidFill>
            </a:endParaRPr>
          </a:p>
        </p:txBody>
      </p:sp>
      <p:cxnSp>
        <p:nvCxnSpPr>
          <p:cNvPr id="11" name="Straight Arrow Connector 10"/>
          <p:cNvCxnSpPr/>
          <p:nvPr/>
        </p:nvCxnSpPr>
        <p:spPr>
          <a:xfrm>
            <a:off x="763537" y="2241285"/>
            <a:ext cx="366016" cy="14102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23987" y="1933508"/>
            <a:ext cx="1344557" cy="307777"/>
          </a:xfrm>
          <a:prstGeom prst="rect">
            <a:avLst/>
          </a:prstGeom>
        </p:spPr>
        <p:txBody>
          <a:bodyPr wrap="square">
            <a:spAutoFit/>
          </a:bodyPr>
          <a:lstStyle/>
          <a:p>
            <a:pPr algn="ctr"/>
            <a:r>
              <a:rPr lang="en-US" sz="1400" dirty="0" smtClean="0">
                <a:solidFill>
                  <a:srgbClr val="C00000"/>
                </a:solidFill>
              </a:rPr>
              <a:t>g(n)=7</a:t>
            </a:r>
            <a:endParaRPr lang="en-US" sz="1400" dirty="0">
              <a:solidFill>
                <a:srgbClr val="C00000"/>
              </a:solidFill>
            </a:endParaRPr>
          </a:p>
        </p:txBody>
      </p:sp>
      <p:sp>
        <p:nvSpPr>
          <p:cNvPr id="15" name="Rectangle 14"/>
          <p:cNvSpPr/>
          <p:nvPr/>
        </p:nvSpPr>
        <p:spPr>
          <a:xfrm>
            <a:off x="1740280" y="1917531"/>
            <a:ext cx="441789" cy="3889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397978" y="1069342"/>
            <a:ext cx="1344557" cy="307777"/>
          </a:xfrm>
          <a:prstGeom prst="rect">
            <a:avLst/>
          </a:prstGeom>
        </p:spPr>
        <p:txBody>
          <a:bodyPr wrap="square">
            <a:spAutoFit/>
          </a:bodyPr>
          <a:lstStyle/>
          <a:p>
            <a:pPr algn="ctr"/>
            <a:r>
              <a:rPr lang="en-US" sz="1400" dirty="0">
                <a:solidFill>
                  <a:srgbClr val="0070C0"/>
                </a:solidFill>
              </a:rPr>
              <a:t>f</a:t>
            </a:r>
            <a:r>
              <a:rPr lang="en-US" sz="1400" dirty="0" smtClean="0">
                <a:solidFill>
                  <a:srgbClr val="0070C0"/>
                </a:solidFill>
              </a:rPr>
              <a:t>(n)=h</a:t>
            </a:r>
            <a:r>
              <a:rPr lang="en-US" sz="1400" dirty="0" smtClean="0">
                <a:solidFill>
                  <a:srgbClr val="0070C0"/>
                </a:solidFill>
              </a:rPr>
              <a:t>(n)+g(n)</a:t>
            </a:r>
            <a:endParaRPr lang="en-US" sz="1400" dirty="0">
              <a:solidFill>
                <a:srgbClr val="0070C0"/>
              </a:solidFill>
            </a:endParaRPr>
          </a:p>
        </p:txBody>
      </p:sp>
      <p:sp>
        <p:nvSpPr>
          <p:cNvPr id="17" name="Rectangle 16"/>
          <p:cNvSpPr/>
          <p:nvPr/>
        </p:nvSpPr>
        <p:spPr>
          <a:xfrm>
            <a:off x="4330778" y="2205879"/>
            <a:ext cx="1205040" cy="17643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0800000">
            <a:off x="2320576" y="2073701"/>
            <a:ext cx="361714" cy="10896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564318" y="2073701"/>
            <a:ext cx="536401" cy="175595"/>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63202" y="2721888"/>
            <a:ext cx="3092461" cy="399499"/>
            <a:chOff x="463202" y="2721888"/>
            <a:chExt cx="3092461" cy="399499"/>
          </a:xfrm>
        </p:grpSpPr>
        <p:sp>
          <p:nvSpPr>
            <p:cNvPr id="20" name="Rectangle 19"/>
            <p:cNvSpPr/>
            <p:nvPr/>
          </p:nvSpPr>
          <p:spPr>
            <a:xfrm>
              <a:off x="463202" y="2721888"/>
              <a:ext cx="441789" cy="3889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767657" y="2732422"/>
              <a:ext cx="441789" cy="3889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113874" y="2727208"/>
              <a:ext cx="441789" cy="3889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7117481" y="2062265"/>
            <a:ext cx="1241489" cy="53207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534615" y="1740359"/>
            <a:ext cx="1236166" cy="555504"/>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873766" y="267908"/>
            <a:ext cx="1813766" cy="369332"/>
          </a:xfrm>
          <a:prstGeom prst="rect">
            <a:avLst/>
          </a:prstGeom>
          <a:noFill/>
        </p:spPr>
        <p:txBody>
          <a:bodyPr wrap="none" rtlCol="0">
            <a:spAutoFit/>
          </a:bodyPr>
          <a:lstStyle/>
          <a:p>
            <a:r>
              <a:rPr lang="en-US" dirty="0" smtClean="0">
                <a:solidFill>
                  <a:srgbClr val="FFC000"/>
                </a:solidFill>
              </a:rPr>
              <a:t>RE-ORDER by f(n)</a:t>
            </a:r>
            <a:endParaRPr lang="en-US" dirty="0">
              <a:solidFill>
                <a:srgbClr val="FFC000"/>
              </a:solidFill>
            </a:endParaRPr>
          </a:p>
        </p:txBody>
      </p:sp>
      <p:sp>
        <p:nvSpPr>
          <p:cNvPr id="27" name="Right Arrow 26"/>
          <p:cNvSpPr/>
          <p:nvPr/>
        </p:nvSpPr>
        <p:spPr>
          <a:xfrm rot="10800000">
            <a:off x="2292362" y="2872421"/>
            <a:ext cx="361714" cy="10896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644073" y="5550195"/>
            <a:ext cx="862513" cy="168859"/>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472857" y="3591456"/>
            <a:ext cx="1719451" cy="406412"/>
            <a:chOff x="472857" y="3591456"/>
            <a:chExt cx="1719451" cy="406412"/>
          </a:xfrm>
        </p:grpSpPr>
        <p:sp>
          <p:nvSpPr>
            <p:cNvPr id="29" name="Rectangle 28"/>
            <p:cNvSpPr/>
            <p:nvPr/>
          </p:nvSpPr>
          <p:spPr>
            <a:xfrm>
              <a:off x="472857" y="3591456"/>
              <a:ext cx="441789" cy="3889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750519" y="3608903"/>
              <a:ext cx="441789" cy="3889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5271089" y="5729687"/>
            <a:ext cx="1128626" cy="3644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659297" y="4527556"/>
            <a:ext cx="1048947" cy="735560"/>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959867" y="3488124"/>
            <a:ext cx="1813766" cy="369332"/>
          </a:xfrm>
          <a:prstGeom prst="rect">
            <a:avLst/>
          </a:prstGeom>
          <a:noFill/>
        </p:spPr>
        <p:txBody>
          <a:bodyPr wrap="none" rtlCol="0">
            <a:spAutoFit/>
          </a:bodyPr>
          <a:lstStyle/>
          <a:p>
            <a:r>
              <a:rPr lang="en-US" dirty="0" smtClean="0">
                <a:solidFill>
                  <a:srgbClr val="FFC000"/>
                </a:solidFill>
              </a:rPr>
              <a:t>RE-ORDER by f(n)</a:t>
            </a:r>
            <a:endParaRPr lang="en-US" dirty="0">
              <a:solidFill>
                <a:srgbClr val="FFC000"/>
              </a:solidFill>
            </a:endParaRPr>
          </a:p>
        </p:txBody>
      </p:sp>
    </p:spTree>
    <p:extLst>
      <p:ext uri="{BB962C8B-B14F-4D97-AF65-F5344CB8AC3E}">
        <p14:creationId xmlns:p14="http://schemas.microsoft.com/office/powerpoint/2010/main" val="247599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4" grpId="0" animBg="1"/>
      <p:bldP spid="25" grpId="0" animBg="1"/>
      <p:bldP spid="27" grpId="0" animBg="1"/>
      <p:bldP spid="28" grpId="0" animBg="1"/>
      <p:bldP spid="32" grpId="0" animBg="1"/>
      <p:bldP spid="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8993" y="0"/>
            <a:ext cx="4334243" cy="4435040"/>
          </a:xfrm>
          <a:prstGeom prst="rect">
            <a:avLst/>
          </a:prstGeom>
        </p:spPr>
      </p:pic>
      <p:sp>
        <p:nvSpPr>
          <p:cNvPr id="12" name="Rectangle 11"/>
          <p:cNvSpPr/>
          <p:nvPr/>
        </p:nvSpPr>
        <p:spPr>
          <a:xfrm>
            <a:off x="4608747" y="3270793"/>
            <a:ext cx="3326768" cy="646331"/>
          </a:xfrm>
          <a:prstGeom prst="rect">
            <a:avLst/>
          </a:prstGeom>
        </p:spPr>
        <p:txBody>
          <a:bodyPr wrap="square">
            <a:spAutoFit/>
          </a:bodyPr>
          <a:lstStyle/>
          <a:p>
            <a:pPr algn="ctr"/>
            <a:r>
              <a:rPr lang="en-US" b="1" dirty="0"/>
              <a:t>Example </a:t>
            </a:r>
            <a:r>
              <a:rPr lang="en-US" b="1" dirty="0" smtClean="0"/>
              <a:t>1: </a:t>
            </a:r>
            <a:r>
              <a:rPr lang="en-US" b="1" dirty="0"/>
              <a:t>A* Best-first Search Algorithm </a:t>
            </a:r>
            <a:r>
              <a:rPr lang="en-US" b="1" dirty="0" smtClean="0"/>
              <a:t>(2)</a:t>
            </a:r>
            <a:endParaRPr lang="en-US" dirty="0"/>
          </a:p>
        </p:txBody>
      </p:sp>
      <p:pic>
        <p:nvPicPr>
          <p:cNvPr id="6" name="Picture 5"/>
          <p:cNvPicPr>
            <a:picLocks noChangeAspect="1"/>
          </p:cNvPicPr>
          <p:nvPr/>
        </p:nvPicPr>
        <p:blipFill>
          <a:blip r:embed="rId3"/>
          <a:stretch>
            <a:fillRect/>
          </a:stretch>
        </p:blipFill>
        <p:spPr>
          <a:xfrm>
            <a:off x="4737227" y="225810"/>
            <a:ext cx="2771775" cy="2552700"/>
          </a:xfrm>
          <a:prstGeom prst="rect">
            <a:avLst/>
          </a:prstGeom>
        </p:spPr>
      </p:pic>
      <p:pic>
        <p:nvPicPr>
          <p:cNvPr id="8" name="Picture 7"/>
          <p:cNvPicPr>
            <a:picLocks noChangeAspect="1"/>
          </p:cNvPicPr>
          <p:nvPr/>
        </p:nvPicPr>
        <p:blipFill>
          <a:blip r:embed="rId4"/>
          <a:stretch>
            <a:fillRect/>
          </a:stretch>
        </p:blipFill>
        <p:spPr>
          <a:xfrm>
            <a:off x="8762980" y="351934"/>
            <a:ext cx="2857500" cy="2019300"/>
          </a:xfrm>
          <a:prstGeom prst="rect">
            <a:avLst/>
          </a:prstGeom>
        </p:spPr>
      </p:pic>
      <p:pic>
        <p:nvPicPr>
          <p:cNvPr id="9" name="Picture 8"/>
          <p:cNvPicPr>
            <a:picLocks noChangeAspect="1"/>
          </p:cNvPicPr>
          <p:nvPr/>
        </p:nvPicPr>
        <p:blipFill>
          <a:blip r:embed="rId5"/>
          <a:stretch>
            <a:fillRect/>
          </a:stretch>
        </p:blipFill>
        <p:spPr>
          <a:xfrm>
            <a:off x="855723" y="4409408"/>
            <a:ext cx="2895600" cy="2362200"/>
          </a:xfrm>
          <a:prstGeom prst="rect">
            <a:avLst/>
          </a:prstGeom>
        </p:spPr>
      </p:pic>
      <p:pic>
        <p:nvPicPr>
          <p:cNvPr id="10" name="Picture 9"/>
          <p:cNvPicPr>
            <a:picLocks noChangeAspect="1"/>
          </p:cNvPicPr>
          <p:nvPr/>
        </p:nvPicPr>
        <p:blipFill>
          <a:blip r:embed="rId6"/>
          <a:stretch>
            <a:fillRect/>
          </a:stretch>
        </p:blipFill>
        <p:spPr>
          <a:xfrm>
            <a:off x="4796017" y="4409408"/>
            <a:ext cx="2867025" cy="2028825"/>
          </a:xfrm>
          <a:prstGeom prst="rect">
            <a:avLst/>
          </a:prstGeom>
        </p:spPr>
      </p:pic>
      <p:pic>
        <p:nvPicPr>
          <p:cNvPr id="11" name="Picture 10"/>
          <p:cNvPicPr>
            <a:picLocks noChangeAspect="1"/>
          </p:cNvPicPr>
          <p:nvPr/>
        </p:nvPicPr>
        <p:blipFill>
          <a:blip r:embed="rId7"/>
          <a:stretch>
            <a:fillRect/>
          </a:stretch>
        </p:blipFill>
        <p:spPr>
          <a:xfrm>
            <a:off x="8707736" y="3169949"/>
            <a:ext cx="2971800" cy="3067050"/>
          </a:xfrm>
          <a:prstGeom prst="rect">
            <a:avLst/>
          </a:prstGeom>
        </p:spPr>
      </p:pic>
      <p:sp>
        <p:nvSpPr>
          <p:cNvPr id="13" name="Right Arrow 12"/>
          <p:cNvSpPr/>
          <p:nvPr/>
        </p:nvSpPr>
        <p:spPr>
          <a:xfrm rot="10800000">
            <a:off x="2122666" y="351934"/>
            <a:ext cx="361714" cy="10896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2122666" y="1252619"/>
            <a:ext cx="361714" cy="10896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2098188" y="2150222"/>
            <a:ext cx="361714" cy="10896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414285" y="1985260"/>
            <a:ext cx="785345" cy="175595"/>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971159" y="2710893"/>
            <a:ext cx="1698185" cy="414050"/>
            <a:chOff x="472857" y="3566371"/>
            <a:chExt cx="1698185" cy="414050"/>
          </a:xfrm>
        </p:grpSpPr>
        <p:sp>
          <p:nvSpPr>
            <p:cNvPr id="19" name="Rectangle 18"/>
            <p:cNvSpPr/>
            <p:nvPr/>
          </p:nvSpPr>
          <p:spPr>
            <a:xfrm>
              <a:off x="472857" y="3591456"/>
              <a:ext cx="441789" cy="3889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729253" y="3566371"/>
              <a:ext cx="441789" cy="3889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4874074" y="2160855"/>
            <a:ext cx="1241489" cy="35648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876688" y="1150648"/>
            <a:ext cx="1319935" cy="1108539"/>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299608" y="-17398"/>
            <a:ext cx="1813766" cy="369332"/>
          </a:xfrm>
          <a:prstGeom prst="rect">
            <a:avLst/>
          </a:prstGeom>
          <a:noFill/>
        </p:spPr>
        <p:txBody>
          <a:bodyPr wrap="none" rtlCol="0">
            <a:spAutoFit/>
          </a:bodyPr>
          <a:lstStyle/>
          <a:p>
            <a:r>
              <a:rPr lang="en-US" dirty="0" smtClean="0">
                <a:solidFill>
                  <a:srgbClr val="FFC000"/>
                </a:solidFill>
              </a:rPr>
              <a:t>RE-ORDER by f(n)</a:t>
            </a:r>
            <a:endParaRPr lang="en-US" dirty="0">
              <a:solidFill>
                <a:srgbClr val="FFC000"/>
              </a:solidFill>
            </a:endParaRPr>
          </a:p>
        </p:txBody>
      </p:sp>
      <p:sp>
        <p:nvSpPr>
          <p:cNvPr id="25" name="Right Arrow 24"/>
          <p:cNvSpPr/>
          <p:nvPr/>
        </p:nvSpPr>
        <p:spPr>
          <a:xfrm rot="10800000">
            <a:off x="2701243" y="2850892"/>
            <a:ext cx="361714" cy="10896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368708" y="6170467"/>
            <a:ext cx="785345" cy="175595"/>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243980" y="3694071"/>
            <a:ext cx="441789" cy="3889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28627" y="6335429"/>
            <a:ext cx="1151507" cy="23919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834850" y="5295014"/>
            <a:ext cx="1319935" cy="941986"/>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314645" y="4065708"/>
            <a:ext cx="1813766" cy="369332"/>
          </a:xfrm>
          <a:prstGeom prst="rect">
            <a:avLst/>
          </a:prstGeom>
          <a:noFill/>
        </p:spPr>
        <p:txBody>
          <a:bodyPr wrap="none" rtlCol="0">
            <a:spAutoFit/>
          </a:bodyPr>
          <a:lstStyle/>
          <a:p>
            <a:r>
              <a:rPr lang="en-US" dirty="0" smtClean="0">
                <a:solidFill>
                  <a:srgbClr val="FFC000"/>
                </a:solidFill>
              </a:rPr>
              <a:t>RE-ORDER by f(n)</a:t>
            </a:r>
            <a:endParaRPr lang="en-US" dirty="0">
              <a:solidFill>
                <a:srgbClr val="FFC000"/>
              </a:solidFill>
            </a:endParaRPr>
          </a:p>
        </p:txBody>
      </p:sp>
      <p:sp>
        <p:nvSpPr>
          <p:cNvPr id="31" name="Right Arrow 30"/>
          <p:cNvSpPr/>
          <p:nvPr/>
        </p:nvSpPr>
        <p:spPr>
          <a:xfrm>
            <a:off x="1760952" y="3822622"/>
            <a:ext cx="361714" cy="10896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224903" y="5135527"/>
            <a:ext cx="960546" cy="180754"/>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039584" y="6328026"/>
            <a:ext cx="2246384" cy="369332"/>
          </a:xfrm>
          <a:prstGeom prst="rect">
            <a:avLst/>
          </a:prstGeom>
          <a:noFill/>
        </p:spPr>
        <p:txBody>
          <a:bodyPr wrap="none" rtlCol="0">
            <a:spAutoFit/>
          </a:bodyPr>
          <a:lstStyle/>
          <a:p>
            <a:r>
              <a:rPr lang="en-US" dirty="0" smtClean="0">
                <a:solidFill>
                  <a:srgbClr val="FF0000"/>
                </a:solidFill>
              </a:rPr>
              <a:t>PATH: E – G – H – B - S</a:t>
            </a:r>
            <a:endParaRPr lang="en-US" dirty="0">
              <a:solidFill>
                <a:srgbClr val="FF0000"/>
              </a:solidFill>
            </a:endParaRPr>
          </a:p>
        </p:txBody>
      </p:sp>
    </p:spTree>
    <p:extLst>
      <p:ext uri="{BB962C8B-B14F-4D97-AF65-F5344CB8AC3E}">
        <p14:creationId xmlns:p14="http://schemas.microsoft.com/office/powerpoint/2010/main" val="100359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2" grpId="0" animBg="1"/>
      <p:bldP spid="23" grpId="0" animBg="1"/>
      <p:bldP spid="25" grpId="0" animBg="1"/>
      <p:bldP spid="26" grpId="0" animBg="1"/>
      <p:bldP spid="28" grpId="0" animBg="1"/>
      <p:bldP spid="29" grpId="0" animBg="1"/>
      <p:bldP spid="31" grpId="0" animBg="1"/>
      <p:bldP spid="3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79" y="327375"/>
            <a:ext cx="6107349" cy="685462"/>
          </a:xfrm>
        </p:spPr>
        <p:txBody>
          <a:bodyPr>
            <a:noAutofit/>
          </a:bodyPr>
          <a:lstStyle/>
          <a:p>
            <a:pPr algn="ctr"/>
            <a:r>
              <a:rPr lang="en-US" sz="2800" b="1" dirty="0" smtClean="0"/>
              <a:t>Example 2: A</a:t>
            </a:r>
            <a:r>
              <a:rPr lang="en-US" sz="2800" b="1" dirty="0"/>
              <a:t>* Tree </a:t>
            </a:r>
            <a:r>
              <a:rPr lang="en-US" sz="2800" b="1" dirty="0" smtClean="0"/>
              <a:t>(Best First) Search</a:t>
            </a:r>
            <a:endParaRPr lang="en-US" sz="2800" b="1" dirty="0"/>
          </a:p>
        </p:txBody>
      </p:sp>
      <p:pic>
        <p:nvPicPr>
          <p:cNvPr id="8194" name="Picture 2" descr="a* ques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4757" y="1655379"/>
            <a:ext cx="5127289" cy="26518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178386"/>
            <a:ext cx="6562309" cy="400110"/>
          </a:xfrm>
          <a:prstGeom prst="rect">
            <a:avLst/>
          </a:prstGeom>
        </p:spPr>
        <p:txBody>
          <a:bodyPr wrap="none">
            <a:spAutoFit/>
          </a:bodyPr>
          <a:lstStyle/>
          <a:p>
            <a:r>
              <a:rPr lang="en-US" sz="2000" b="1" dirty="0">
                <a:solidFill>
                  <a:schemeClr val="accent5"/>
                </a:solidFill>
              </a:rPr>
              <a:t>Question</a:t>
            </a:r>
            <a:r>
              <a:rPr lang="en-US" sz="2000" dirty="0"/>
              <a:t>. Find the path to reach from S to G using A* search.</a:t>
            </a:r>
          </a:p>
        </p:txBody>
      </p:sp>
      <p:sp>
        <p:nvSpPr>
          <p:cNvPr id="6" name="Rectangle 5"/>
          <p:cNvSpPr/>
          <p:nvPr/>
        </p:nvSpPr>
        <p:spPr>
          <a:xfrm>
            <a:off x="176720" y="4302738"/>
            <a:ext cx="5524297" cy="2308324"/>
          </a:xfrm>
          <a:prstGeom prst="rect">
            <a:avLst/>
          </a:prstGeom>
        </p:spPr>
        <p:txBody>
          <a:bodyPr wrap="square">
            <a:spAutoFit/>
          </a:bodyPr>
          <a:lstStyle/>
          <a:p>
            <a:r>
              <a:rPr lang="en-US" b="1" dirty="0">
                <a:solidFill>
                  <a:schemeClr val="accent5"/>
                </a:solidFill>
              </a:rPr>
              <a:t>Solution</a:t>
            </a:r>
            <a:r>
              <a:rPr lang="en-US" dirty="0"/>
              <a:t>. Starting from S, the algorithm computes </a:t>
            </a:r>
            <a:r>
              <a:rPr lang="en-US" b="1" dirty="0"/>
              <a:t>g(x) + h(x) </a:t>
            </a:r>
            <a:r>
              <a:rPr lang="en-US" dirty="0"/>
              <a:t>for all nodes in the fringe at each step, </a:t>
            </a:r>
            <a:r>
              <a:rPr lang="en-US" b="1" dirty="0"/>
              <a:t>choosing the node with the lowest sum</a:t>
            </a:r>
            <a:r>
              <a:rPr lang="en-US" dirty="0"/>
              <a:t>. The entire working is shown in the table below.</a:t>
            </a:r>
          </a:p>
          <a:p>
            <a:r>
              <a:rPr lang="en-US" dirty="0" smtClean="0"/>
              <a:t>Note </a:t>
            </a:r>
            <a:r>
              <a:rPr lang="en-US" dirty="0"/>
              <a:t>that in the fourth set of iteration, we get two paths with equal summed cost f(x), so we expand them both in the next set. The path with lower cost on further expansion is the chosen path.</a:t>
            </a:r>
          </a:p>
        </p:txBody>
      </p:sp>
      <p:sp>
        <p:nvSpPr>
          <p:cNvPr id="9" name="Rectangle 8"/>
          <p:cNvSpPr/>
          <p:nvPr/>
        </p:nvSpPr>
        <p:spPr>
          <a:xfrm>
            <a:off x="6012305" y="1532749"/>
            <a:ext cx="6179695" cy="5078313"/>
          </a:xfrm>
          <a:prstGeom prst="rect">
            <a:avLst/>
          </a:prstGeom>
        </p:spPr>
        <p:txBody>
          <a:bodyPr wrap="square">
            <a:spAutoFit/>
          </a:bodyPr>
          <a:lstStyle/>
          <a:p>
            <a:r>
              <a:rPr lang="en-US" b="1" dirty="0"/>
              <a:t>PATH		</a:t>
            </a:r>
            <a:r>
              <a:rPr lang="en-US" b="1" dirty="0" smtClean="0"/>
              <a:t>	</a:t>
            </a:r>
            <a:r>
              <a:rPr lang="en-US" b="1" dirty="0" smtClean="0">
                <a:solidFill>
                  <a:srgbClr val="FF0000"/>
                </a:solidFill>
              </a:rPr>
              <a:t>h(x)</a:t>
            </a:r>
            <a:r>
              <a:rPr lang="en-US" b="1" dirty="0"/>
              <a:t>	</a:t>
            </a:r>
            <a:r>
              <a:rPr lang="en-US" b="1" dirty="0" smtClean="0">
                <a:solidFill>
                  <a:schemeClr val="accent5"/>
                </a:solidFill>
              </a:rPr>
              <a:t>g(x</a:t>
            </a:r>
            <a:r>
              <a:rPr lang="en-US" b="1" dirty="0" smtClean="0"/>
              <a:t>)</a:t>
            </a:r>
            <a:r>
              <a:rPr lang="en-US" b="1" dirty="0"/>
              <a:t>	</a:t>
            </a:r>
            <a:r>
              <a:rPr lang="en-US" b="1" dirty="0" smtClean="0"/>
              <a:t>	f(x)</a:t>
            </a:r>
            <a:endParaRPr lang="en-US" b="1" dirty="0"/>
          </a:p>
          <a:p>
            <a:r>
              <a:rPr lang="en-US" b="1" dirty="0"/>
              <a:t>S	</a:t>
            </a:r>
            <a:r>
              <a:rPr lang="en-US" b="1" dirty="0" smtClean="0"/>
              <a:t>		</a:t>
            </a:r>
            <a:r>
              <a:rPr lang="en-US" b="1" dirty="0" smtClean="0">
                <a:solidFill>
                  <a:srgbClr val="FF0000"/>
                </a:solidFill>
              </a:rPr>
              <a:t>7</a:t>
            </a:r>
            <a:r>
              <a:rPr lang="en-US" b="1" dirty="0"/>
              <a:t>	</a:t>
            </a:r>
            <a:r>
              <a:rPr lang="en-US" b="1" dirty="0">
                <a:solidFill>
                  <a:schemeClr val="accent5"/>
                </a:solidFill>
              </a:rPr>
              <a:t>0</a:t>
            </a:r>
            <a:r>
              <a:rPr lang="en-US" b="1" dirty="0"/>
              <a:t>	</a:t>
            </a:r>
            <a:r>
              <a:rPr lang="en-US" b="1" dirty="0" smtClean="0"/>
              <a:t>	7</a:t>
            </a:r>
            <a:endParaRPr lang="en-US" b="1" dirty="0"/>
          </a:p>
          <a:p>
            <a:r>
              <a:rPr lang="en-US" b="1" dirty="0"/>
              <a:t> 	 	 	 </a:t>
            </a:r>
          </a:p>
          <a:p>
            <a:r>
              <a:rPr lang="en-US" b="1" dirty="0"/>
              <a:t>S -&gt; A	</a:t>
            </a:r>
            <a:r>
              <a:rPr lang="en-US" b="1" dirty="0" smtClean="0"/>
              <a:t>		</a:t>
            </a:r>
            <a:r>
              <a:rPr lang="en-US" b="1" dirty="0" smtClean="0">
                <a:solidFill>
                  <a:srgbClr val="FF0000"/>
                </a:solidFill>
              </a:rPr>
              <a:t>9</a:t>
            </a:r>
            <a:r>
              <a:rPr lang="en-US" b="1" dirty="0"/>
              <a:t>	</a:t>
            </a:r>
            <a:r>
              <a:rPr lang="en-US" b="1" dirty="0">
                <a:solidFill>
                  <a:schemeClr val="accent5"/>
                </a:solidFill>
              </a:rPr>
              <a:t>3</a:t>
            </a:r>
            <a:r>
              <a:rPr lang="en-US" b="1" dirty="0"/>
              <a:t>	</a:t>
            </a:r>
            <a:r>
              <a:rPr lang="en-US" b="1" dirty="0" smtClean="0"/>
              <a:t>	12</a:t>
            </a:r>
            <a:endParaRPr lang="en-US" b="1" dirty="0"/>
          </a:p>
          <a:p>
            <a:r>
              <a:rPr lang="en-US" b="1" dirty="0"/>
              <a:t>S -&gt; D </a:t>
            </a:r>
            <a:r>
              <a:rPr lang="en-US" b="1" dirty="0" smtClean="0"/>
              <a:t>✔</a:t>
            </a:r>
            <a:r>
              <a:rPr lang="en-US" b="1" dirty="0"/>
              <a:t>	</a:t>
            </a:r>
            <a:r>
              <a:rPr lang="en-US" b="1" dirty="0" smtClean="0"/>
              <a:t>		</a:t>
            </a:r>
            <a:r>
              <a:rPr lang="en-US" b="1" dirty="0" smtClean="0">
                <a:solidFill>
                  <a:srgbClr val="FF0000"/>
                </a:solidFill>
              </a:rPr>
              <a:t>5</a:t>
            </a:r>
            <a:r>
              <a:rPr lang="en-US" b="1" dirty="0"/>
              <a:t>	</a:t>
            </a:r>
            <a:r>
              <a:rPr lang="en-US" b="1" dirty="0">
                <a:solidFill>
                  <a:schemeClr val="accent5"/>
                </a:solidFill>
              </a:rPr>
              <a:t>2</a:t>
            </a:r>
            <a:r>
              <a:rPr lang="en-US" b="1" dirty="0"/>
              <a:t>	</a:t>
            </a:r>
            <a:r>
              <a:rPr lang="en-US" b="1" dirty="0" smtClean="0"/>
              <a:t>	7</a:t>
            </a:r>
            <a:endParaRPr lang="en-US" b="1" dirty="0"/>
          </a:p>
          <a:p>
            <a:r>
              <a:rPr lang="en-US" b="1" dirty="0"/>
              <a:t> 	 	 	 </a:t>
            </a:r>
          </a:p>
          <a:p>
            <a:r>
              <a:rPr lang="en-US" b="1" dirty="0"/>
              <a:t>S -&gt; D -&gt; B </a:t>
            </a:r>
            <a:r>
              <a:rPr lang="en-US" b="1" dirty="0" smtClean="0"/>
              <a:t>✔</a:t>
            </a:r>
            <a:r>
              <a:rPr lang="en-US" b="1" dirty="0"/>
              <a:t>	</a:t>
            </a:r>
            <a:r>
              <a:rPr lang="en-US" b="1" dirty="0" smtClean="0"/>
              <a:t>	</a:t>
            </a:r>
            <a:r>
              <a:rPr lang="en-US" b="1" dirty="0" smtClean="0">
                <a:solidFill>
                  <a:srgbClr val="FF0000"/>
                </a:solidFill>
              </a:rPr>
              <a:t>4</a:t>
            </a:r>
            <a:r>
              <a:rPr lang="en-US" b="1" dirty="0"/>
              <a:t>	</a:t>
            </a:r>
            <a:r>
              <a:rPr lang="en-US" b="1" dirty="0">
                <a:solidFill>
                  <a:schemeClr val="accent5"/>
                </a:solidFill>
              </a:rPr>
              <a:t>2 + 1 = 3</a:t>
            </a:r>
            <a:r>
              <a:rPr lang="en-US" b="1" dirty="0"/>
              <a:t>	</a:t>
            </a:r>
            <a:r>
              <a:rPr lang="en-US" b="1" dirty="0" smtClean="0"/>
              <a:t>	7</a:t>
            </a:r>
            <a:endParaRPr lang="en-US" b="1" dirty="0"/>
          </a:p>
          <a:p>
            <a:r>
              <a:rPr lang="en-US" b="1" dirty="0"/>
              <a:t>S -&gt; D -&gt; E	</a:t>
            </a:r>
            <a:r>
              <a:rPr lang="en-US" b="1" dirty="0" smtClean="0"/>
              <a:t>	</a:t>
            </a:r>
            <a:r>
              <a:rPr lang="en-US" b="1" dirty="0" smtClean="0">
                <a:solidFill>
                  <a:srgbClr val="FF0000"/>
                </a:solidFill>
              </a:rPr>
              <a:t>3</a:t>
            </a:r>
            <a:r>
              <a:rPr lang="en-US" b="1" dirty="0"/>
              <a:t>	</a:t>
            </a:r>
            <a:r>
              <a:rPr lang="en-US" b="1" dirty="0">
                <a:solidFill>
                  <a:schemeClr val="accent5"/>
                </a:solidFill>
              </a:rPr>
              <a:t>2 + 4 = 6</a:t>
            </a:r>
            <a:r>
              <a:rPr lang="en-US" b="1" dirty="0"/>
              <a:t>	</a:t>
            </a:r>
            <a:r>
              <a:rPr lang="en-US" b="1" dirty="0" smtClean="0"/>
              <a:t>	9</a:t>
            </a:r>
            <a:endParaRPr lang="en-US" b="1" dirty="0"/>
          </a:p>
          <a:p>
            <a:r>
              <a:rPr lang="en-US" b="1" dirty="0"/>
              <a:t> 	 	 	 </a:t>
            </a:r>
          </a:p>
          <a:p>
            <a:r>
              <a:rPr lang="en-US" b="1" dirty="0"/>
              <a:t>S -&gt; D -&gt; B -&gt; C </a:t>
            </a:r>
            <a:r>
              <a:rPr lang="en-US" b="1" dirty="0" smtClean="0"/>
              <a:t>✔</a:t>
            </a:r>
            <a:r>
              <a:rPr lang="en-US" b="1" dirty="0"/>
              <a:t>	</a:t>
            </a:r>
            <a:r>
              <a:rPr lang="en-US" b="1" dirty="0" smtClean="0"/>
              <a:t>	</a:t>
            </a:r>
            <a:r>
              <a:rPr lang="en-US" b="1" dirty="0" smtClean="0">
                <a:solidFill>
                  <a:srgbClr val="FF0000"/>
                </a:solidFill>
              </a:rPr>
              <a:t>2</a:t>
            </a:r>
            <a:r>
              <a:rPr lang="en-US" b="1" dirty="0"/>
              <a:t>	</a:t>
            </a:r>
            <a:r>
              <a:rPr lang="en-US" b="1" dirty="0">
                <a:solidFill>
                  <a:schemeClr val="accent5"/>
                </a:solidFill>
              </a:rPr>
              <a:t>3 + 2 = 5	</a:t>
            </a:r>
            <a:r>
              <a:rPr lang="en-US" b="1" dirty="0" smtClean="0"/>
              <a:t>	7</a:t>
            </a:r>
            <a:endParaRPr lang="en-US" b="1" dirty="0"/>
          </a:p>
          <a:p>
            <a:r>
              <a:rPr lang="en-US" b="1" dirty="0"/>
              <a:t>S -&gt; D -&gt; B -&gt; E </a:t>
            </a:r>
            <a:r>
              <a:rPr lang="en-US" b="1" dirty="0" smtClean="0"/>
              <a:t>✔</a:t>
            </a:r>
            <a:r>
              <a:rPr lang="en-US" b="1" dirty="0"/>
              <a:t>	</a:t>
            </a:r>
            <a:r>
              <a:rPr lang="en-US" b="1" dirty="0" smtClean="0"/>
              <a:t>	</a:t>
            </a:r>
            <a:r>
              <a:rPr lang="en-US" b="1" dirty="0" smtClean="0">
                <a:solidFill>
                  <a:srgbClr val="FF0000"/>
                </a:solidFill>
              </a:rPr>
              <a:t>3</a:t>
            </a:r>
            <a:r>
              <a:rPr lang="en-US" b="1" dirty="0"/>
              <a:t>	</a:t>
            </a:r>
            <a:r>
              <a:rPr lang="en-US" b="1" dirty="0">
                <a:solidFill>
                  <a:schemeClr val="accent5"/>
                </a:solidFill>
              </a:rPr>
              <a:t>3 + 1 = 4</a:t>
            </a:r>
            <a:r>
              <a:rPr lang="en-US" b="1" dirty="0"/>
              <a:t>	</a:t>
            </a:r>
            <a:r>
              <a:rPr lang="en-US" b="1" dirty="0" smtClean="0"/>
              <a:t>	7</a:t>
            </a:r>
            <a:endParaRPr lang="en-US" b="1" dirty="0"/>
          </a:p>
          <a:p>
            <a:r>
              <a:rPr lang="en-US" b="1" dirty="0"/>
              <a:t> 	 	 	 </a:t>
            </a:r>
          </a:p>
          <a:p>
            <a:r>
              <a:rPr lang="en-US" b="1" dirty="0"/>
              <a:t>S -&gt; D -&gt; B -&gt; C -&gt; G	</a:t>
            </a:r>
            <a:r>
              <a:rPr lang="en-US" b="1" dirty="0" smtClean="0"/>
              <a:t>	</a:t>
            </a:r>
            <a:r>
              <a:rPr lang="en-US" b="1" dirty="0" smtClean="0">
                <a:solidFill>
                  <a:srgbClr val="FF0000"/>
                </a:solidFill>
              </a:rPr>
              <a:t>0</a:t>
            </a:r>
            <a:r>
              <a:rPr lang="en-US" b="1" dirty="0"/>
              <a:t>	</a:t>
            </a:r>
            <a:r>
              <a:rPr lang="en-US" b="1" dirty="0">
                <a:solidFill>
                  <a:schemeClr val="accent5"/>
                </a:solidFill>
              </a:rPr>
              <a:t>5 + 4 = 9</a:t>
            </a:r>
            <a:r>
              <a:rPr lang="en-US" b="1" dirty="0"/>
              <a:t>	</a:t>
            </a:r>
            <a:r>
              <a:rPr lang="en-US" b="1" dirty="0" smtClean="0"/>
              <a:t>	9</a:t>
            </a:r>
            <a:endParaRPr lang="en-US" b="1" dirty="0"/>
          </a:p>
          <a:p>
            <a:r>
              <a:rPr lang="en-US" b="1" dirty="0"/>
              <a:t>S -&gt; D -&gt; B -&gt; E -&gt; G </a:t>
            </a:r>
            <a:r>
              <a:rPr lang="en-US" b="1" dirty="0" smtClean="0"/>
              <a:t>✔</a:t>
            </a:r>
            <a:r>
              <a:rPr lang="en-US" b="1" dirty="0"/>
              <a:t>	</a:t>
            </a:r>
            <a:r>
              <a:rPr lang="en-US" b="1" dirty="0">
                <a:solidFill>
                  <a:srgbClr val="FF0000"/>
                </a:solidFill>
              </a:rPr>
              <a:t>0</a:t>
            </a:r>
            <a:r>
              <a:rPr lang="en-US" b="1" dirty="0"/>
              <a:t>	</a:t>
            </a:r>
            <a:r>
              <a:rPr lang="en-US" b="1" dirty="0">
                <a:solidFill>
                  <a:schemeClr val="accent5"/>
                </a:solidFill>
              </a:rPr>
              <a:t>4 + 3 = 7</a:t>
            </a:r>
            <a:r>
              <a:rPr lang="en-US" b="1" dirty="0"/>
              <a:t>	</a:t>
            </a:r>
            <a:r>
              <a:rPr lang="en-US" b="1" dirty="0" smtClean="0"/>
              <a:t>	7</a:t>
            </a:r>
            <a:endParaRPr lang="en-US" b="1" dirty="0"/>
          </a:p>
          <a:p>
            <a:endParaRPr lang="en-US" b="1" dirty="0" smtClean="0"/>
          </a:p>
          <a:p>
            <a:endParaRPr lang="en-US" b="1" dirty="0"/>
          </a:p>
          <a:p>
            <a:r>
              <a:rPr lang="en-US" b="1" dirty="0" smtClean="0"/>
              <a:t>Path</a:t>
            </a:r>
            <a:r>
              <a:rPr lang="en-US" b="1" dirty="0"/>
              <a:t>:   S -&gt; D -&gt; B -&gt; E -&gt; G</a:t>
            </a:r>
          </a:p>
          <a:p>
            <a:r>
              <a:rPr lang="en-US" b="1" dirty="0"/>
              <a:t>Cost:   7</a:t>
            </a:r>
          </a:p>
        </p:txBody>
      </p:sp>
      <p:sp>
        <p:nvSpPr>
          <p:cNvPr id="8" name="Rectangle 7"/>
          <p:cNvSpPr/>
          <p:nvPr/>
        </p:nvSpPr>
        <p:spPr>
          <a:xfrm>
            <a:off x="8729803" y="532055"/>
            <a:ext cx="1848904" cy="646331"/>
          </a:xfrm>
          <a:prstGeom prst="rect">
            <a:avLst/>
          </a:prstGeom>
        </p:spPr>
        <p:txBody>
          <a:bodyPr wrap="none">
            <a:spAutoFit/>
          </a:bodyPr>
          <a:lstStyle/>
          <a:p>
            <a:r>
              <a:rPr lang="en-US" i="1" dirty="0">
                <a:solidFill>
                  <a:schemeClr val="accent5"/>
                </a:solidFill>
                <a:latin typeface="Cambria Math" panose="02040503050406030204" pitchFamily="18" charset="0"/>
                <a:ea typeface="Cambria Math" panose="02040503050406030204" pitchFamily="18" charset="0"/>
              </a:rPr>
              <a:t>g(x) = </a:t>
            </a:r>
            <a:r>
              <a:rPr lang="en-US" i="1" dirty="0" smtClean="0">
                <a:solidFill>
                  <a:schemeClr val="accent5"/>
                </a:solidFill>
                <a:latin typeface="Cambria Math" panose="02040503050406030204" pitchFamily="18" charset="0"/>
                <a:ea typeface="Cambria Math" panose="02040503050406030204" pitchFamily="18" charset="0"/>
              </a:rPr>
              <a:t>backward</a:t>
            </a:r>
          </a:p>
          <a:p>
            <a:r>
              <a:rPr lang="en-US" i="1" dirty="0" smtClean="0">
                <a:solidFill>
                  <a:srgbClr val="FF0000"/>
                </a:solidFill>
                <a:latin typeface="Cambria Math" panose="02040503050406030204" pitchFamily="18" charset="0"/>
                <a:ea typeface="Cambria Math" panose="02040503050406030204" pitchFamily="18" charset="0"/>
              </a:rPr>
              <a:t>h(x) = forward </a:t>
            </a:r>
          </a:p>
        </p:txBody>
      </p:sp>
      <mc:AlternateContent xmlns:mc="http://schemas.openxmlformats.org/markup-compatibility/2006" xmlns:a14="http://schemas.microsoft.com/office/drawing/2010/main">
        <mc:Choice Requires="a14">
          <p:sp>
            <p:nvSpPr>
              <p:cNvPr id="3" name="Rectangle 2"/>
              <p:cNvSpPr/>
              <p:nvPr/>
            </p:nvSpPr>
            <p:spPr>
              <a:xfrm>
                <a:off x="7877105" y="193458"/>
                <a:ext cx="24500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 = </m:t>
                      </m:r>
                      <m:r>
                        <a:rPr lang="en-US" i="1" dirty="0">
                          <a:solidFill>
                            <a:srgbClr val="0070C0"/>
                          </a:solidFill>
                          <a:latin typeface="Cambria Math" panose="02040503050406030204" pitchFamily="18" charset="0"/>
                        </a:rPr>
                        <m:t>𝑔</m:t>
                      </m:r>
                      <m:r>
                        <a:rPr lang="en-US" i="1" dirty="0">
                          <a:solidFill>
                            <a:srgbClr val="0070C0"/>
                          </a:solidFill>
                          <a:latin typeface="Cambria Math" panose="02040503050406030204" pitchFamily="18" charset="0"/>
                        </a:rPr>
                        <m:t>(</m:t>
                      </m:r>
                      <m:r>
                        <a:rPr lang="en-US" i="1" dirty="0">
                          <a:solidFill>
                            <a:srgbClr val="0070C0"/>
                          </a:solidFill>
                          <a:latin typeface="Cambria Math" panose="02040503050406030204" pitchFamily="18" charset="0"/>
                        </a:rPr>
                        <m:t>𝑥</m:t>
                      </m:r>
                      <m:r>
                        <a:rPr lang="en-US" i="1" dirty="0">
                          <a:solidFill>
                            <a:srgbClr val="0070C0"/>
                          </a:solidFill>
                          <a:latin typeface="Cambria Math" panose="02040503050406030204" pitchFamily="18" charset="0"/>
                        </a:rPr>
                        <m:t>) + </m:t>
                      </m:r>
                      <m:r>
                        <a:rPr lang="en-US" i="1" dirty="0">
                          <a:solidFill>
                            <a:srgbClr val="FF0000"/>
                          </a:solidFill>
                          <a:latin typeface="Cambria Math" panose="02040503050406030204" pitchFamily="18" charset="0"/>
                        </a:rPr>
                        <m:t>h</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𝑥</m:t>
                      </m:r>
                      <m:r>
                        <a:rPr lang="en-US" i="1" dirty="0">
                          <a:solidFill>
                            <a:srgbClr val="FF0000"/>
                          </a:solidFill>
                          <a:latin typeface="Cambria Math" panose="02040503050406030204" pitchFamily="18" charset="0"/>
                        </a:rPr>
                        <m:t>) </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7877105" y="193458"/>
                <a:ext cx="2450093" cy="369332"/>
              </a:xfrm>
              <a:prstGeom prst="rect">
                <a:avLst/>
              </a:prstGeom>
              <a:blipFill rotWithShape="0">
                <a:blip r:embed="rId3"/>
                <a:stretch>
                  <a:fillRect b="-13333"/>
                </a:stretch>
              </a:blipFill>
            </p:spPr>
            <p:txBody>
              <a:bodyPr/>
              <a:lstStyle/>
              <a:p>
                <a:r>
                  <a:rPr lang="en-US">
                    <a:noFill/>
                  </a:rPr>
                  <a:t> </a:t>
                </a:r>
              </a:p>
            </p:txBody>
          </p:sp>
        </mc:Fallback>
      </mc:AlternateContent>
      <p:sp>
        <p:nvSpPr>
          <p:cNvPr id="10" name="TextBox 9"/>
          <p:cNvSpPr txBox="1"/>
          <p:nvPr/>
        </p:nvSpPr>
        <p:spPr>
          <a:xfrm>
            <a:off x="9579255" y="5456900"/>
            <a:ext cx="1793195" cy="1477328"/>
          </a:xfrm>
          <a:prstGeom prst="rect">
            <a:avLst/>
          </a:prstGeom>
          <a:noFill/>
        </p:spPr>
        <p:txBody>
          <a:bodyPr wrap="square" rtlCol="0">
            <a:spAutoFit/>
          </a:bodyPr>
          <a:lstStyle/>
          <a:p>
            <a:pPr algn="ctr"/>
            <a:r>
              <a:rPr lang="en-US" dirty="0" err="1" smtClean="0">
                <a:solidFill>
                  <a:srgbClr val="FF0000"/>
                </a:solidFill>
              </a:rPr>
              <a:t>Selesaikan</a:t>
            </a:r>
            <a:r>
              <a:rPr lang="en-US" dirty="0" smtClean="0">
                <a:solidFill>
                  <a:srgbClr val="FF0000"/>
                </a:solidFill>
              </a:rPr>
              <a:t> </a:t>
            </a:r>
            <a:r>
              <a:rPr lang="en-US" dirty="0" err="1" smtClean="0">
                <a:solidFill>
                  <a:srgbClr val="FF0000"/>
                </a:solidFill>
              </a:rPr>
              <a:t>menggunakan</a:t>
            </a:r>
            <a:r>
              <a:rPr lang="en-US" dirty="0" smtClean="0">
                <a:solidFill>
                  <a:srgbClr val="FF0000"/>
                </a:solidFill>
              </a:rPr>
              <a:t> model </a:t>
            </a:r>
            <a:r>
              <a:rPr lang="en-US" dirty="0" err="1" smtClean="0">
                <a:solidFill>
                  <a:srgbClr val="FF0000"/>
                </a:solidFill>
              </a:rPr>
              <a:t>tabel</a:t>
            </a:r>
            <a:r>
              <a:rPr lang="en-US" dirty="0" smtClean="0">
                <a:solidFill>
                  <a:srgbClr val="FF0000"/>
                </a:solidFill>
              </a:rPr>
              <a:t> </a:t>
            </a:r>
            <a:r>
              <a:rPr lang="en-US" dirty="0" err="1" smtClean="0">
                <a:solidFill>
                  <a:srgbClr val="FF0000"/>
                </a:solidFill>
              </a:rPr>
              <a:t>seperti</a:t>
            </a:r>
            <a:r>
              <a:rPr lang="en-US" dirty="0" smtClean="0">
                <a:solidFill>
                  <a:srgbClr val="FF0000"/>
                </a:solidFill>
              </a:rPr>
              <a:t> </a:t>
            </a:r>
            <a:r>
              <a:rPr lang="en-US" dirty="0" err="1" smtClean="0">
                <a:solidFill>
                  <a:srgbClr val="FF0000"/>
                </a:solidFill>
              </a:rPr>
              <a:t>pada</a:t>
            </a:r>
            <a:r>
              <a:rPr lang="en-US" dirty="0" smtClean="0">
                <a:solidFill>
                  <a:srgbClr val="FF0000"/>
                </a:solidFill>
              </a:rPr>
              <a:t>  Example 1</a:t>
            </a:r>
            <a:endParaRPr lang="en-US" dirty="0">
              <a:solidFill>
                <a:srgbClr val="FF0000"/>
              </a:solidFill>
            </a:endParaRPr>
          </a:p>
        </p:txBody>
      </p:sp>
    </p:spTree>
    <p:extLst>
      <p:ext uri="{BB962C8B-B14F-4D97-AF65-F5344CB8AC3E}">
        <p14:creationId xmlns:p14="http://schemas.microsoft.com/office/powerpoint/2010/main" val="570703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00B050"/>
                </a:solidFill>
              </a:rPr>
              <a:t>Heuristic Searching </a:t>
            </a:r>
            <a:r>
              <a:rPr lang="en-US" sz="3200" b="1" dirty="0" smtClean="0">
                <a:solidFill>
                  <a:srgbClr val="00B050"/>
                </a:solidFill>
              </a:rPr>
              <a:t>3.</a:t>
            </a:r>
            <a:r>
              <a:rPr lang="en-US" sz="3200" b="1" dirty="0">
                <a:solidFill>
                  <a:srgbClr val="00B050"/>
                </a:solidFill>
              </a:rPr>
              <a:t/>
            </a:r>
            <a:br>
              <a:rPr lang="en-US" sz="3200" b="1" dirty="0">
                <a:solidFill>
                  <a:srgbClr val="00B050"/>
                </a:solidFill>
              </a:rPr>
            </a:br>
            <a:r>
              <a:rPr lang="en-US" sz="3200" b="1" dirty="0" smtClean="0"/>
              <a:t>Branch </a:t>
            </a:r>
            <a:r>
              <a:rPr lang="en-US" sz="3200" b="1" dirty="0"/>
              <a:t>and </a:t>
            </a:r>
            <a:r>
              <a:rPr lang="en-US" sz="3200" b="1" dirty="0" smtClean="0"/>
              <a:t>Bound Search Algorithm</a:t>
            </a:r>
            <a:br>
              <a:rPr lang="en-US" sz="3200" b="1" dirty="0" smtClean="0"/>
            </a:br>
            <a:r>
              <a:rPr lang="en-US" sz="1800" dirty="0">
                <a:hlinkClick r:id="rId2"/>
              </a:rPr>
              <a:t>https://</a:t>
            </a:r>
            <a:r>
              <a:rPr lang="en-US" sz="1800" dirty="0" err="1">
                <a:hlinkClick r:id="rId2"/>
              </a:rPr>
              <a:t>www.geeksforgeeks.org</a:t>
            </a:r>
            <a:r>
              <a:rPr lang="en-US" sz="1800" dirty="0">
                <a:hlinkClick r:id="rId2"/>
              </a:rPr>
              <a:t>/job-assignment-problem-using-branch-and-bound/</a:t>
            </a:r>
            <a:endParaRPr lang="en-US" sz="1800" dirty="0"/>
          </a:p>
        </p:txBody>
      </p:sp>
      <p:sp>
        <p:nvSpPr>
          <p:cNvPr id="3" name="Content Placeholder 2"/>
          <p:cNvSpPr>
            <a:spLocks noGrp="1"/>
          </p:cNvSpPr>
          <p:nvPr>
            <p:ph idx="1"/>
          </p:nvPr>
        </p:nvSpPr>
        <p:spPr/>
        <p:txBody>
          <a:bodyPr>
            <a:normAutofit lnSpcReduction="10000"/>
          </a:bodyPr>
          <a:lstStyle/>
          <a:p>
            <a:r>
              <a:rPr lang="en-US" sz="2400" dirty="0"/>
              <a:t>Branch and bound is an algorithm design paradigm which is generally used for </a:t>
            </a:r>
            <a:r>
              <a:rPr lang="en-US" sz="2400" b="1" dirty="0">
                <a:solidFill>
                  <a:srgbClr val="0070C0"/>
                </a:solidFill>
              </a:rPr>
              <a:t>solving combinatorial optimization </a:t>
            </a:r>
            <a:r>
              <a:rPr lang="en-US" sz="2400" b="1" dirty="0" smtClean="0">
                <a:solidFill>
                  <a:srgbClr val="0070C0"/>
                </a:solidFill>
              </a:rPr>
              <a:t>problems</a:t>
            </a:r>
            <a:r>
              <a:rPr lang="en-US" sz="2400" dirty="0" smtClean="0"/>
              <a:t>.</a:t>
            </a:r>
          </a:p>
          <a:p>
            <a:r>
              <a:rPr lang="en-US" sz="2400" dirty="0" smtClean="0"/>
              <a:t>The </a:t>
            </a:r>
            <a:r>
              <a:rPr lang="en-US" sz="2400" dirty="0"/>
              <a:t>selection rule for the next node in </a:t>
            </a:r>
            <a:r>
              <a:rPr lang="en-US" sz="2400" dirty="0" err="1" smtClean="0"/>
              <a:t>BreadthFS</a:t>
            </a:r>
            <a:r>
              <a:rPr lang="en-US" sz="2400" dirty="0" smtClean="0"/>
              <a:t> </a:t>
            </a:r>
            <a:r>
              <a:rPr lang="en-US" sz="2400" dirty="0"/>
              <a:t>and </a:t>
            </a:r>
            <a:r>
              <a:rPr lang="en-US" sz="2400" dirty="0" err="1" smtClean="0"/>
              <a:t>DepthFS</a:t>
            </a:r>
            <a:r>
              <a:rPr lang="en-US" sz="2400" dirty="0" smtClean="0"/>
              <a:t> </a:t>
            </a:r>
            <a:r>
              <a:rPr lang="en-US" sz="2400" dirty="0"/>
              <a:t>is “blind</a:t>
            </a:r>
            <a:r>
              <a:rPr lang="en-US" sz="2400" dirty="0" smtClean="0"/>
              <a:t>”. i.e., </a:t>
            </a:r>
            <a:r>
              <a:rPr lang="en-US" sz="2400" dirty="0"/>
              <a:t>the selection rule does not give any preference to a node that has a very good chance of getting the search to an answer node quickly. </a:t>
            </a:r>
            <a:endParaRPr lang="en-US" sz="2400" dirty="0" smtClean="0"/>
          </a:p>
          <a:p>
            <a:r>
              <a:rPr lang="en-US" sz="2400" dirty="0" smtClean="0"/>
              <a:t>The </a:t>
            </a:r>
            <a:r>
              <a:rPr lang="en-US" sz="2400" dirty="0"/>
              <a:t>search for an </a:t>
            </a:r>
            <a:r>
              <a:rPr lang="en-US" sz="2400" dirty="0">
                <a:solidFill>
                  <a:srgbClr val="0070C0"/>
                </a:solidFill>
              </a:rPr>
              <a:t>optimal solution </a:t>
            </a:r>
            <a:r>
              <a:rPr lang="en-US" sz="2400" dirty="0"/>
              <a:t>can often be speeded by using </a:t>
            </a:r>
            <a:r>
              <a:rPr lang="en-US" sz="2400" dirty="0">
                <a:solidFill>
                  <a:srgbClr val="0070C0"/>
                </a:solidFill>
              </a:rPr>
              <a:t>an “intelligent” ranking function</a:t>
            </a:r>
            <a:r>
              <a:rPr lang="en-US" sz="2400" dirty="0"/>
              <a:t>, also called an approximate cost function to avoid searching in sub-trees that do not contain an optimal solution. </a:t>
            </a:r>
            <a:endParaRPr lang="en-US" sz="2400" dirty="0" smtClean="0"/>
          </a:p>
          <a:p>
            <a:r>
              <a:rPr lang="en-US" sz="2400" dirty="0" smtClean="0"/>
              <a:t>It </a:t>
            </a:r>
            <a:r>
              <a:rPr lang="en-US" sz="2400" dirty="0"/>
              <a:t>is similar to </a:t>
            </a:r>
            <a:r>
              <a:rPr lang="en-US" sz="2400" dirty="0" err="1" smtClean="0"/>
              <a:t>BreadthFS</a:t>
            </a:r>
            <a:r>
              <a:rPr lang="en-US" sz="2400" dirty="0" smtClean="0"/>
              <a:t>-</a:t>
            </a:r>
            <a:r>
              <a:rPr lang="en-US" sz="2400" dirty="0" smtClean="0"/>
              <a:t>like </a:t>
            </a:r>
            <a:r>
              <a:rPr lang="en-US" sz="2400" dirty="0"/>
              <a:t>search but with one major optimization. </a:t>
            </a:r>
            <a:endParaRPr lang="en-US" sz="2400" dirty="0" smtClean="0"/>
          </a:p>
          <a:p>
            <a:r>
              <a:rPr lang="en-US" sz="2400" dirty="0" smtClean="0"/>
              <a:t>Instead </a:t>
            </a:r>
            <a:r>
              <a:rPr lang="en-US" sz="2400" dirty="0"/>
              <a:t>of following FIFO order, we </a:t>
            </a:r>
            <a:r>
              <a:rPr lang="en-US" sz="2400" b="1" dirty="0">
                <a:solidFill>
                  <a:srgbClr val="0070C0"/>
                </a:solidFill>
              </a:rPr>
              <a:t>choose a live node with least cost</a:t>
            </a:r>
            <a:r>
              <a:rPr lang="en-US" sz="2400" dirty="0"/>
              <a:t>. </a:t>
            </a:r>
            <a:endParaRPr lang="en-US" sz="2400" dirty="0" smtClean="0"/>
          </a:p>
          <a:p>
            <a:r>
              <a:rPr lang="en-US" sz="2400" dirty="0" smtClean="0"/>
              <a:t>We </a:t>
            </a:r>
            <a:r>
              <a:rPr lang="en-US" sz="2400" dirty="0"/>
              <a:t>may not get optimal solution by following node with least promising cost, but it will provide very good chance of getting the search to an answer node quickly.</a:t>
            </a:r>
          </a:p>
        </p:txBody>
      </p:sp>
    </p:spTree>
    <p:extLst>
      <p:ext uri="{BB962C8B-B14F-4D97-AF65-F5344CB8AC3E}">
        <p14:creationId xmlns:p14="http://schemas.microsoft.com/office/powerpoint/2010/main" val="2700211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031"/>
            <a:ext cx="10515600" cy="1094024"/>
          </a:xfrm>
        </p:spPr>
        <p:txBody>
          <a:bodyPr>
            <a:normAutofit fontScale="90000"/>
          </a:bodyPr>
          <a:lstStyle/>
          <a:p>
            <a:r>
              <a:rPr lang="en-US" b="1" dirty="0"/>
              <a:t>Job Assignment Problem using Branch And Bound</a:t>
            </a:r>
            <a:br>
              <a:rPr lang="en-US" b="1" dirty="0"/>
            </a:br>
            <a:r>
              <a:rPr lang="en-US" sz="2700" dirty="0">
                <a:hlinkClick r:id="rId2"/>
              </a:rPr>
              <a:t>https://</a:t>
            </a:r>
            <a:r>
              <a:rPr lang="en-US" sz="2700" dirty="0" err="1">
                <a:hlinkClick r:id="rId2"/>
              </a:rPr>
              <a:t>www.geeksforgeeks.org</a:t>
            </a:r>
            <a:r>
              <a:rPr lang="en-US" sz="2700" dirty="0">
                <a:hlinkClick r:id="rId2"/>
              </a:rPr>
              <a:t>/job-assignment-problem-using-branch-and-bound/</a:t>
            </a:r>
            <a:endParaRPr lang="en-US" sz="2700" dirty="0"/>
          </a:p>
        </p:txBody>
      </p:sp>
      <p:sp>
        <p:nvSpPr>
          <p:cNvPr id="3" name="Content Placeholder 2"/>
          <p:cNvSpPr>
            <a:spLocks noGrp="1"/>
          </p:cNvSpPr>
          <p:nvPr>
            <p:ph idx="1"/>
          </p:nvPr>
        </p:nvSpPr>
        <p:spPr>
          <a:xfrm>
            <a:off x="838200" y="1183599"/>
            <a:ext cx="10515600" cy="2026528"/>
          </a:xfrm>
        </p:spPr>
        <p:txBody>
          <a:bodyPr>
            <a:normAutofit/>
          </a:bodyPr>
          <a:lstStyle/>
          <a:p>
            <a:r>
              <a:rPr lang="en-US" sz="1800" dirty="0"/>
              <a:t>Let there be </a:t>
            </a:r>
            <a:r>
              <a:rPr lang="en-US" sz="1800" dirty="0">
                <a:solidFill>
                  <a:srgbClr val="0070C0"/>
                </a:solidFill>
              </a:rPr>
              <a:t>N workers </a:t>
            </a:r>
            <a:r>
              <a:rPr lang="en-US" sz="1800" dirty="0"/>
              <a:t>and </a:t>
            </a:r>
            <a:r>
              <a:rPr lang="en-US" sz="1800" dirty="0">
                <a:solidFill>
                  <a:srgbClr val="0070C0"/>
                </a:solidFill>
              </a:rPr>
              <a:t>N jobs</a:t>
            </a:r>
            <a:r>
              <a:rPr lang="en-US" sz="1800" dirty="0"/>
              <a:t>. </a:t>
            </a:r>
            <a:endParaRPr lang="en-US" sz="1800" dirty="0" smtClean="0"/>
          </a:p>
          <a:p>
            <a:r>
              <a:rPr lang="en-US" sz="1800" dirty="0" smtClean="0">
                <a:solidFill>
                  <a:srgbClr val="0070C0"/>
                </a:solidFill>
              </a:rPr>
              <a:t>Any </a:t>
            </a:r>
            <a:r>
              <a:rPr lang="en-US" sz="1800" dirty="0">
                <a:solidFill>
                  <a:srgbClr val="0070C0"/>
                </a:solidFill>
              </a:rPr>
              <a:t>worker can be assigned to perform any </a:t>
            </a:r>
            <a:r>
              <a:rPr lang="en-US" sz="1800" dirty="0" smtClean="0">
                <a:solidFill>
                  <a:srgbClr val="0070C0"/>
                </a:solidFill>
              </a:rPr>
              <a:t>job</a:t>
            </a:r>
            <a:r>
              <a:rPr lang="en-US" sz="1800" dirty="0" smtClean="0"/>
              <a:t>, incurring some cost </a:t>
            </a:r>
            <a:r>
              <a:rPr lang="en-US" sz="1800" dirty="0"/>
              <a:t>that may vary depending on the work-job assignment. </a:t>
            </a:r>
            <a:endParaRPr lang="en-US" sz="1800" dirty="0" smtClean="0"/>
          </a:p>
          <a:p>
            <a:r>
              <a:rPr lang="en-US" sz="1800" b="1" dirty="0" smtClean="0"/>
              <a:t>GOAL</a:t>
            </a:r>
            <a:r>
              <a:rPr lang="en-US" sz="1800" dirty="0" smtClean="0"/>
              <a:t>: It </a:t>
            </a:r>
            <a:r>
              <a:rPr lang="en-US" sz="1800" dirty="0"/>
              <a:t>is required to perform all jobs </a:t>
            </a:r>
            <a:r>
              <a:rPr lang="en-US" sz="1800" dirty="0">
                <a:solidFill>
                  <a:srgbClr val="0070C0"/>
                </a:solidFill>
              </a:rPr>
              <a:t>by assigning exactly one worker to each job and exactly one job to each agent</a:t>
            </a:r>
            <a:r>
              <a:rPr lang="en-US" sz="1800" dirty="0"/>
              <a:t> in such a way that </a:t>
            </a:r>
            <a:r>
              <a:rPr lang="en-US" sz="1800" dirty="0">
                <a:solidFill>
                  <a:srgbClr val="0070C0"/>
                </a:solidFill>
              </a:rPr>
              <a:t>the total cost of the assignment is minimized</a:t>
            </a:r>
            <a:r>
              <a:rPr lang="en-US" sz="1800" dirty="0"/>
              <a:t>.</a:t>
            </a:r>
          </a:p>
        </p:txBody>
      </p:sp>
      <p:pic>
        <p:nvPicPr>
          <p:cNvPr id="4" name="Picture 3"/>
          <p:cNvPicPr>
            <a:picLocks noChangeAspect="1"/>
          </p:cNvPicPr>
          <p:nvPr/>
        </p:nvPicPr>
        <p:blipFill>
          <a:blip r:embed="rId3"/>
          <a:stretch>
            <a:fillRect/>
          </a:stretch>
        </p:blipFill>
        <p:spPr>
          <a:xfrm>
            <a:off x="3106163" y="2838889"/>
            <a:ext cx="5626755" cy="4019111"/>
          </a:xfrm>
          <a:prstGeom prst="rect">
            <a:avLst/>
          </a:prstGeom>
        </p:spPr>
      </p:pic>
      <p:sp>
        <p:nvSpPr>
          <p:cNvPr id="5" name="Rectangle 4"/>
          <p:cNvSpPr/>
          <p:nvPr/>
        </p:nvSpPr>
        <p:spPr>
          <a:xfrm>
            <a:off x="7048806" y="5973887"/>
            <a:ext cx="880369" cy="369332"/>
          </a:xfrm>
          <a:prstGeom prst="rect">
            <a:avLst/>
          </a:prstGeom>
          <a:solidFill>
            <a:schemeClr val="bg1"/>
          </a:solidFill>
          <a:ln>
            <a:noFill/>
          </a:ln>
        </p:spPr>
        <p:txBody>
          <a:bodyPr wrap="none">
            <a:spAutoFit/>
          </a:bodyPr>
          <a:lstStyle/>
          <a:p>
            <a:r>
              <a:rPr lang="en-US" dirty="0" smtClean="0"/>
              <a:t>A-</a:t>
            </a:r>
            <a:r>
              <a:rPr lang="en-US" dirty="0" err="1" smtClean="0"/>
              <a:t>Job2</a:t>
            </a:r>
            <a:r>
              <a:rPr lang="en-US" dirty="0" smtClean="0"/>
              <a:t>,</a:t>
            </a:r>
            <a:endParaRPr lang="en-US" dirty="0"/>
          </a:p>
        </p:txBody>
      </p:sp>
      <p:sp>
        <p:nvSpPr>
          <p:cNvPr id="6" name="Right Arrow 5"/>
          <p:cNvSpPr/>
          <p:nvPr/>
        </p:nvSpPr>
        <p:spPr>
          <a:xfrm>
            <a:off x="3357740" y="3768031"/>
            <a:ext cx="361714" cy="10896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5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There are two approaches to calculate the cost </a:t>
            </a:r>
            <a:r>
              <a:rPr lang="en-US" sz="3600" b="1" dirty="0" smtClean="0"/>
              <a:t>function</a:t>
            </a:r>
            <a:endParaRPr lang="en-US" sz="3600" b="1" dirty="0"/>
          </a:p>
        </p:txBody>
      </p:sp>
      <p:sp>
        <p:nvSpPr>
          <p:cNvPr id="3" name="Content Placeholder 2"/>
          <p:cNvSpPr>
            <a:spLocks noGrp="1"/>
          </p:cNvSpPr>
          <p:nvPr>
            <p:ph idx="1"/>
          </p:nvPr>
        </p:nvSpPr>
        <p:spPr/>
        <p:txBody>
          <a:bodyPr/>
          <a:lstStyle/>
          <a:p>
            <a:pPr fontAlgn="base"/>
            <a:r>
              <a:rPr lang="en-US" dirty="0" smtClean="0"/>
              <a:t>For </a:t>
            </a:r>
            <a:r>
              <a:rPr lang="en-US" dirty="0"/>
              <a:t>each worker, we choose job with minimum cost from list of unassigned jobs (take minimum entry from each row).</a:t>
            </a:r>
          </a:p>
          <a:p>
            <a:pPr fontAlgn="base"/>
            <a:r>
              <a:rPr lang="en-US" dirty="0"/>
              <a:t>For each job, we choose a worker with lowest cost for that job from list of unassigned workers (take minimum entry from each column).</a:t>
            </a:r>
          </a:p>
          <a:p>
            <a:endParaRPr lang="en-US" dirty="0"/>
          </a:p>
        </p:txBody>
      </p:sp>
    </p:spTree>
    <p:extLst>
      <p:ext uri="{BB962C8B-B14F-4D97-AF65-F5344CB8AC3E}">
        <p14:creationId xmlns:p14="http://schemas.microsoft.com/office/powerpoint/2010/main" val="27060294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r>
              <a:rPr lang="en-US" sz="3200" b="1" dirty="0" smtClean="0"/>
              <a:t>The </a:t>
            </a:r>
            <a:r>
              <a:rPr lang="en-US" sz="3200" b="1" dirty="0"/>
              <a:t>first approach is </a:t>
            </a:r>
            <a:r>
              <a:rPr lang="en-US" sz="3200" b="1" dirty="0" smtClean="0"/>
              <a:t>followed:  </a:t>
            </a:r>
            <a:r>
              <a:rPr lang="en-US" sz="3200" dirty="0" smtClean="0"/>
              <a:t/>
            </a:r>
            <a:br>
              <a:rPr lang="en-US" sz="3200" dirty="0" smtClean="0"/>
            </a:br>
            <a:r>
              <a:rPr lang="en-US" sz="3200" dirty="0" smtClean="0"/>
              <a:t>For </a:t>
            </a:r>
            <a:r>
              <a:rPr lang="en-US" sz="3200" dirty="0"/>
              <a:t>each worker, we choose job with minimum cost from list of unassigned jobs (take minimum entry from each row).</a:t>
            </a:r>
          </a:p>
        </p:txBody>
      </p:sp>
      <p:sp>
        <p:nvSpPr>
          <p:cNvPr id="3" name="Content Placeholder 2"/>
          <p:cNvSpPr>
            <a:spLocks noGrp="1"/>
          </p:cNvSpPr>
          <p:nvPr>
            <p:ph idx="1"/>
          </p:nvPr>
        </p:nvSpPr>
        <p:spPr/>
        <p:txBody>
          <a:bodyPr/>
          <a:lstStyle/>
          <a:p>
            <a:r>
              <a:rPr lang="en-US" dirty="0"/>
              <a:t>Let’s take below example and try to calculate promising cost when Job 2 is assigned to worker A.</a:t>
            </a:r>
            <a:br>
              <a:rPr lang="en-US" dirty="0"/>
            </a:br>
            <a:endParaRPr lang="en-US" dirty="0"/>
          </a:p>
        </p:txBody>
      </p:sp>
      <p:pic>
        <p:nvPicPr>
          <p:cNvPr id="4" name="Picture 3"/>
          <p:cNvPicPr>
            <a:picLocks noChangeAspect="1"/>
          </p:cNvPicPr>
          <p:nvPr/>
        </p:nvPicPr>
        <p:blipFill>
          <a:blip r:embed="rId2"/>
          <a:stretch>
            <a:fillRect/>
          </a:stretch>
        </p:blipFill>
        <p:spPr>
          <a:xfrm>
            <a:off x="3250486" y="2957837"/>
            <a:ext cx="6029701" cy="3900163"/>
          </a:xfrm>
          <a:prstGeom prst="rect">
            <a:avLst/>
          </a:prstGeom>
        </p:spPr>
      </p:pic>
    </p:spTree>
    <p:extLst>
      <p:ext uri="{BB962C8B-B14F-4D97-AF65-F5344CB8AC3E}">
        <p14:creationId xmlns:p14="http://schemas.microsoft.com/office/powerpoint/2010/main" val="3308158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995" y="152467"/>
            <a:ext cx="5309682" cy="6621590"/>
          </a:xfrm>
        </p:spPr>
        <p:txBody>
          <a:bodyPr>
            <a:normAutofit/>
          </a:bodyPr>
          <a:lstStyle/>
          <a:p>
            <a:r>
              <a:rPr lang="en-US" sz="1600" dirty="0" smtClean="0"/>
              <a:t>Since Job 2 is assigned to worker A (marked in green), cost becomes 2 and Job 2 and worker A becomes unavailable (marked in red).</a:t>
            </a:r>
          </a:p>
          <a:p>
            <a:endParaRPr lang="en-US" sz="1600" dirty="0"/>
          </a:p>
          <a:p>
            <a:endParaRPr lang="en-US" sz="1600" dirty="0" smtClean="0"/>
          </a:p>
          <a:p>
            <a:endParaRPr lang="en-US" sz="1600" dirty="0"/>
          </a:p>
          <a:p>
            <a:endParaRPr lang="en-US" sz="1600" dirty="0" smtClean="0"/>
          </a:p>
          <a:p>
            <a:r>
              <a:rPr lang="en-US" sz="1600" dirty="0"/>
              <a:t>Now we assign job 3 to worker B as it has minimum cost from list of unassigned jobs. Cost becomes 2 + 3 = 5 and Job 3 and worker B also becomes unavailable</a:t>
            </a:r>
            <a:r>
              <a:rPr lang="en-US" sz="1600" dirty="0" smtClean="0"/>
              <a:t>.</a:t>
            </a:r>
          </a:p>
          <a:p>
            <a:endParaRPr lang="en-US" sz="1600" dirty="0"/>
          </a:p>
          <a:p>
            <a:endParaRPr lang="en-US" sz="1600" dirty="0" smtClean="0"/>
          </a:p>
          <a:p>
            <a:endParaRPr lang="en-US" sz="1600" dirty="0"/>
          </a:p>
          <a:p>
            <a:endParaRPr lang="en-US" sz="1600" dirty="0" smtClean="0"/>
          </a:p>
          <a:p>
            <a:r>
              <a:rPr lang="en-US" sz="1600" dirty="0" smtClean="0"/>
              <a:t>Finally</a:t>
            </a:r>
            <a:r>
              <a:rPr lang="en-US" sz="1600" dirty="0"/>
              <a:t>, job 1 gets assigned to worker C as it has minimum cost among unassigned jobs and job 4 gets assigned to worker C as it is only Job left. Total cost becomes 2 + 3 + 5 + 4 = 14</a:t>
            </a:r>
            <a:r>
              <a:rPr lang="en-US" sz="1600" dirty="0" smtClean="0"/>
              <a:t>.</a:t>
            </a:r>
          </a:p>
          <a:p>
            <a:endParaRPr lang="en-US" sz="1600" dirty="0"/>
          </a:p>
          <a:p>
            <a:endParaRPr lang="en-US" sz="1600" dirty="0" smtClean="0"/>
          </a:p>
          <a:p>
            <a:endParaRPr lang="en-US" sz="1600" dirty="0"/>
          </a:p>
          <a:p>
            <a:endParaRPr lang="en-US" sz="1600" dirty="0" smtClean="0"/>
          </a:p>
          <a:p>
            <a:endParaRPr lang="en-US" sz="1600" dirty="0"/>
          </a:p>
        </p:txBody>
      </p:sp>
      <p:pic>
        <p:nvPicPr>
          <p:cNvPr id="4" name="Picture 3"/>
          <p:cNvPicPr>
            <a:picLocks noChangeAspect="1"/>
          </p:cNvPicPr>
          <p:nvPr/>
        </p:nvPicPr>
        <p:blipFill>
          <a:blip r:embed="rId2"/>
          <a:stretch>
            <a:fillRect/>
          </a:stretch>
        </p:blipFill>
        <p:spPr>
          <a:xfrm>
            <a:off x="2127012" y="644982"/>
            <a:ext cx="2143431" cy="1560490"/>
          </a:xfrm>
          <a:prstGeom prst="rect">
            <a:avLst/>
          </a:prstGeom>
        </p:spPr>
      </p:pic>
      <p:pic>
        <p:nvPicPr>
          <p:cNvPr id="5" name="Picture 4"/>
          <p:cNvPicPr>
            <a:picLocks noChangeAspect="1"/>
          </p:cNvPicPr>
          <p:nvPr/>
        </p:nvPicPr>
        <p:blipFill>
          <a:blip r:embed="rId3"/>
          <a:stretch>
            <a:fillRect/>
          </a:stretch>
        </p:blipFill>
        <p:spPr>
          <a:xfrm>
            <a:off x="2127012" y="2987547"/>
            <a:ext cx="2390775" cy="1571625"/>
          </a:xfrm>
          <a:prstGeom prst="rect">
            <a:avLst/>
          </a:prstGeom>
        </p:spPr>
      </p:pic>
      <p:pic>
        <p:nvPicPr>
          <p:cNvPr id="10242" name="Picture 2" descr="jobassignment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012" y="5185063"/>
            <a:ext cx="23241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5389310" y="1635768"/>
            <a:ext cx="6724456" cy="5138289"/>
          </a:xfrm>
          <a:prstGeom prst="rect">
            <a:avLst/>
          </a:prstGeom>
        </p:spPr>
      </p:pic>
      <p:sp>
        <p:nvSpPr>
          <p:cNvPr id="7" name="Rectangle 6"/>
          <p:cNvSpPr/>
          <p:nvPr/>
        </p:nvSpPr>
        <p:spPr>
          <a:xfrm>
            <a:off x="5758143" y="152467"/>
            <a:ext cx="6096000" cy="1200329"/>
          </a:xfrm>
          <a:prstGeom prst="rect">
            <a:avLst/>
          </a:prstGeom>
        </p:spPr>
        <p:txBody>
          <a:bodyPr>
            <a:spAutoFit/>
          </a:bodyPr>
          <a:lstStyle/>
          <a:p>
            <a:pPr algn="ctr"/>
            <a:r>
              <a:rPr lang="en-US" sz="2400" dirty="0"/>
              <a:t>Below diagram shows complete search space diagram showing optimal solution path in green.</a:t>
            </a:r>
          </a:p>
        </p:txBody>
      </p:sp>
      <p:sp>
        <p:nvSpPr>
          <p:cNvPr id="8" name="Rectangle 7"/>
          <p:cNvSpPr/>
          <p:nvPr/>
        </p:nvSpPr>
        <p:spPr>
          <a:xfrm>
            <a:off x="8387836" y="3201652"/>
            <a:ext cx="894289" cy="261610"/>
          </a:xfrm>
          <a:prstGeom prst="rect">
            <a:avLst/>
          </a:prstGeom>
          <a:solidFill>
            <a:srgbClr val="00B050"/>
          </a:solidFill>
          <a:ln>
            <a:noFill/>
          </a:ln>
        </p:spPr>
        <p:txBody>
          <a:bodyPr wrap="square">
            <a:spAutoFit/>
          </a:bodyPr>
          <a:lstStyle/>
          <a:p>
            <a:pPr algn="ctr"/>
            <a:r>
              <a:rPr lang="en-US" sz="1100" b="1" dirty="0" smtClean="0">
                <a:solidFill>
                  <a:schemeClr val="bg1"/>
                </a:solidFill>
              </a:rPr>
              <a:t>Cost = 2</a:t>
            </a:r>
            <a:endParaRPr lang="en-US" sz="1100" b="1" dirty="0">
              <a:solidFill>
                <a:schemeClr val="bg1"/>
              </a:solidFill>
            </a:endParaRPr>
          </a:p>
        </p:txBody>
      </p:sp>
      <p:sp>
        <p:nvSpPr>
          <p:cNvPr id="9" name="Rectangle 8"/>
          <p:cNvSpPr/>
          <p:nvPr/>
        </p:nvSpPr>
        <p:spPr>
          <a:xfrm>
            <a:off x="8387836" y="4755415"/>
            <a:ext cx="919994" cy="260083"/>
          </a:xfrm>
          <a:prstGeom prst="rect">
            <a:avLst/>
          </a:prstGeom>
          <a:solidFill>
            <a:srgbClr val="00B050"/>
          </a:solidFill>
          <a:ln>
            <a:noFill/>
          </a:ln>
        </p:spPr>
        <p:txBody>
          <a:bodyPr wrap="square">
            <a:spAutoFit/>
          </a:bodyPr>
          <a:lstStyle/>
          <a:p>
            <a:pPr algn="ctr"/>
            <a:r>
              <a:rPr lang="en-US" sz="1100" b="1" dirty="0" smtClean="0">
                <a:solidFill>
                  <a:schemeClr val="bg1"/>
                </a:solidFill>
              </a:rPr>
              <a:t>Cost = 3</a:t>
            </a:r>
            <a:endParaRPr lang="en-US" sz="1100" b="1" dirty="0">
              <a:solidFill>
                <a:schemeClr val="bg1"/>
              </a:solidFill>
            </a:endParaRPr>
          </a:p>
        </p:txBody>
      </p:sp>
      <p:sp>
        <p:nvSpPr>
          <p:cNvPr id="10" name="Rectangle 9"/>
          <p:cNvSpPr/>
          <p:nvPr/>
        </p:nvSpPr>
        <p:spPr>
          <a:xfrm>
            <a:off x="6999753" y="3215246"/>
            <a:ext cx="919994" cy="260083"/>
          </a:xfrm>
          <a:prstGeom prst="rect">
            <a:avLst/>
          </a:prstGeom>
          <a:solidFill>
            <a:srgbClr val="0070C0"/>
          </a:solidFill>
          <a:ln>
            <a:noFill/>
          </a:ln>
        </p:spPr>
        <p:txBody>
          <a:bodyPr wrap="square">
            <a:spAutoFit/>
          </a:bodyPr>
          <a:lstStyle/>
          <a:p>
            <a:pPr algn="ctr"/>
            <a:r>
              <a:rPr lang="en-US" sz="1100" b="1" dirty="0" smtClean="0">
                <a:solidFill>
                  <a:schemeClr val="bg1"/>
                </a:solidFill>
              </a:rPr>
              <a:t>Cost = 9</a:t>
            </a:r>
            <a:endParaRPr lang="en-US" sz="1100" b="1" dirty="0">
              <a:solidFill>
                <a:schemeClr val="bg1"/>
              </a:solidFill>
            </a:endParaRPr>
          </a:p>
        </p:txBody>
      </p:sp>
      <p:sp>
        <p:nvSpPr>
          <p:cNvPr id="11" name="Rectangle 10"/>
          <p:cNvSpPr/>
          <p:nvPr/>
        </p:nvSpPr>
        <p:spPr>
          <a:xfrm>
            <a:off x="9732232" y="3217649"/>
            <a:ext cx="919994" cy="260083"/>
          </a:xfrm>
          <a:prstGeom prst="rect">
            <a:avLst/>
          </a:prstGeom>
          <a:solidFill>
            <a:srgbClr val="0070C0"/>
          </a:solidFill>
          <a:ln>
            <a:noFill/>
          </a:ln>
        </p:spPr>
        <p:txBody>
          <a:bodyPr wrap="square">
            <a:spAutoFit/>
          </a:bodyPr>
          <a:lstStyle/>
          <a:p>
            <a:pPr algn="ctr"/>
            <a:r>
              <a:rPr lang="en-US" sz="1100" b="1" dirty="0" smtClean="0">
                <a:solidFill>
                  <a:schemeClr val="bg1"/>
                </a:solidFill>
              </a:rPr>
              <a:t>Cost = 7</a:t>
            </a:r>
            <a:endParaRPr lang="en-US" sz="1100" b="1" dirty="0">
              <a:solidFill>
                <a:schemeClr val="bg1"/>
              </a:solidFill>
            </a:endParaRPr>
          </a:p>
        </p:txBody>
      </p:sp>
      <p:sp>
        <p:nvSpPr>
          <p:cNvPr id="12" name="Rectangle 11"/>
          <p:cNvSpPr/>
          <p:nvPr/>
        </p:nvSpPr>
        <p:spPr>
          <a:xfrm>
            <a:off x="11090200" y="3203179"/>
            <a:ext cx="919994" cy="260083"/>
          </a:xfrm>
          <a:prstGeom prst="rect">
            <a:avLst/>
          </a:prstGeom>
          <a:solidFill>
            <a:srgbClr val="0070C0"/>
          </a:solidFill>
          <a:ln>
            <a:noFill/>
          </a:ln>
        </p:spPr>
        <p:txBody>
          <a:bodyPr wrap="square">
            <a:spAutoFit/>
          </a:bodyPr>
          <a:lstStyle/>
          <a:p>
            <a:pPr algn="ctr"/>
            <a:r>
              <a:rPr lang="en-US" sz="1100" b="1" dirty="0" smtClean="0">
                <a:solidFill>
                  <a:schemeClr val="bg1"/>
                </a:solidFill>
              </a:rPr>
              <a:t>Cost = 8</a:t>
            </a:r>
            <a:endParaRPr lang="en-US" sz="1100" b="1" dirty="0">
              <a:solidFill>
                <a:schemeClr val="bg1"/>
              </a:solidFill>
            </a:endParaRPr>
          </a:p>
        </p:txBody>
      </p:sp>
      <p:sp>
        <p:nvSpPr>
          <p:cNvPr id="13" name="Rectangle 12"/>
          <p:cNvSpPr/>
          <p:nvPr/>
        </p:nvSpPr>
        <p:spPr>
          <a:xfrm>
            <a:off x="7185183" y="4752966"/>
            <a:ext cx="836358" cy="260083"/>
          </a:xfrm>
          <a:prstGeom prst="rect">
            <a:avLst/>
          </a:prstGeom>
          <a:solidFill>
            <a:srgbClr val="0070C0"/>
          </a:solidFill>
          <a:ln>
            <a:noFill/>
          </a:ln>
        </p:spPr>
        <p:txBody>
          <a:bodyPr wrap="square">
            <a:spAutoFit/>
          </a:bodyPr>
          <a:lstStyle/>
          <a:p>
            <a:pPr algn="ctr"/>
            <a:r>
              <a:rPr lang="en-US" sz="1100" b="1" dirty="0" smtClean="0">
                <a:solidFill>
                  <a:schemeClr val="bg1"/>
                </a:solidFill>
              </a:rPr>
              <a:t>Cost = 6</a:t>
            </a:r>
            <a:endParaRPr lang="en-US" sz="1100" b="1" dirty="0">
              <a:solidFill>
                <a:schemeClr val="bg1"/>
              </a:solidFill>
            </a:endParaRPr>
          </a:p>
        </p:txBody>
      </p:sp>
      <p:sp>
        <p:nvSpPr>
          <p:cNvPr id="14" name="Rectangle 13"/>
          <p:cNvSpPr/>
          <p:nvPr/>
        </p:nvSpPr>
        <p:spPr>
          <a:xfrm>
            <a:off x="9666180" y="4743810"/>
            <a:ext cx="836358" cy="260083"/>
          </a:xfrm>
          <a:prstGeom prst="rect">
            <a:avLst/>
          </a:prstGeom>
          <a:solidFill>
            <a:srgbClr val="0070C0"/>
          </a:solidFill>
          <a:ln>
            <a:noFill/>
          </a:ln>
        </p:spPr>
        <p:txBody>
          <a:bodyPr wrap="square">
            <a:spAutoFit/>
          </a:bodyPr>
          <a:lstStyle/>
          <a:p>
            <a:pPr algn="ctr"/>
            <a:r>
              <a:rPr lang="en-US" sz="1100" b="1" dirty="0" smtClean="0">
                <a:solidFill>
                  <a:schemeClr val="bg1"/>
                </a:solidFill>
              </a:rPr>
              <a:t>Cost = 7</a:t>
            </a:r>
            <a:endParaRPr lang="en-US" sz="1100" b="1" dirty="0">
              <a:solidFill>
                <a:schemeClr val="bg1"/>
              </a:solidFill>
            </a:endParaRPr>
          </a:p>
        </p:txBody>
      </p:sp>
      <p:sp>
        <p:nvSpPr>
          <p:cNvPr id="15" name="Rectangle 14"/>
          <p:cNvSpPr/>
          <p:nvPr/>
        </p:nvSpPr>
        <p:spPr>
          <a:xfrm>
            <a:off x="6479595" y="5896805"/>
            <a:ext cx="836358" cy="430887"/>
          </a:xfrm>
          <a:prstGeom prst="rect">
            <a:avLst/>
          </a:prstGeom>
          <a:solidFill>
            <a:schemeClr val="accent1">
              <a:lumMod val="40000"/>
              <a:lumOff val="60000"/>
            </a:schemeClr>
          </a:solidFill>
          <a:ln>
            <a:noFill/>
          </a:ln>
        </p:spPr>
        <p:txBody>
          <a:bodyPr wrap="square">
            <a:spAutoFit/>
          </a:bodyPr>
          <a:lstStyle/>
          <a:p>
            <a:pPr algn="ctr"/>
            <a:r>
              <a:rPr lang="en-US" sz="1100" b="1" dirty="0" smtClean="0"/>
              <a:t>C -&gt; 1</a:t>
            </a:r>
          </a:p>
          <a:p>
            <a:pPr algn="ctr"/>
            <a:r>
              <a:rPr lang="en-US" sz="1100" b="1" dirty="0" smtClean="0"/>
              <a:t>D -&gt; 4</a:t>
            </a:r>
            <a:endParaRPr lang="en-US" sz="1100" b="1" dirty="0"/>
          </a:p>
        </p:txBody>
      </p:sp>
      <p:sp>
        <p:nvSpPr>
          <p:cNvPr id="16" name="Rectangle 15"/>
          <p:cNvSpPr/>
          <p:nvPr/>
        </p:nvSpPr>
        <p:spPr>
          <a:xfrm>
            <a:off x="7793692" y="5896805"/>
            <a:ext cx="836358" cy="430887"/>
          </a:xfrm>
          <a:prstGeom prst="rect">
            <a:avLst/>
          </a:prstGeom>
          <a:solidFill>
            <a:schemeClr val="accent1">
              <a:lumMod val="40000"/>
              <a:lumOff val="60000"/>
            </a:schemeClr>
          </a:solidFill>
          <a:ln>
            <a:noFill/>
          </a:ln>
        </p:spPr>
        <p:txBody>
          <a:bodyPr wrap="square">
            <a:spAutoFit/>
          </a:bodyPr>
          <a:lstStyle/>
          <a:p>
            <a:pPr algn="ctr"/>
            <a:r>
              <a:rPr lang="en-US" sz="1100" b="1" dirty="0" smtClean="0"/>
              <a:t>C -&gt; 4</a:t>
            </a:r>
          </a:p>
          <a:p>
            <a:pPr algn="ctr"/>
            <a:r>
              <a:rPr lang="en-US" sz="1100" b="1" dirty="0" smtClean="0"/>
              <a:t>D -&gt; 1</a:t>
            </a:r>
            <a:endParaRPr lang="en-US" sz="1100" b="1" dirty="0"/>
          </a:p>
        </p:txBody>
      </p:sp>
      <p:sp>
        <p:nvSpPr>
          <p:cNvPr id="17" name="Rectangle 16"/>
          <p:cNvSpPr/>
          <p:nvPr/>
        </p:nvSpPr>
        <p:spPr>
          <a:xfrm>
            <a:off x="6455200" y="6350581"/>
            <a:ext cx="919994" cy="260083"/>
          </a:xfrm>
          <a:prstGeom prst="rect">
            <a:avLst/>
          </a:prstGeom>
          <a:solidFill>
            <a:srgbClr val="00B050"/>
          </a:solidFill>
          <a:ln>
            <a:noFill/>
          </a:ln>
        </p:spPr>
        <p:txBody>
          <a:bodyPr wrap="square">
            <a:spAutoFit/>
          </a:bodyPr>
          <a:lstStyle/>
          <a:p>
            <a:pPr algn="ctr"/>
            <a:r>
              <a:rPr lang="en-US" sz="1100" b="1" dirty="0" smtClean="0">
                <a:solidFill>
                  <a:schemeClr val="bg1"/>
                </a:solidFill>
              </a:rPr>
              <a:t>Cost = 9</a:t>
            </a:r>
            <a:endParaRPr lang="en-US" sz="1100" b="1" dirty="0">
              <a:solidFill>
                <a:schemeClr val="bg1"/>
              </a:solidFill>
            </a:endParaRPr>
          </a:p>
        </p:txBody>
      </p:sp>
      <p:sp>
        <p:nvSpPr>
          <p:cNvPr id="20" name="Rectangle 19"/>
          <p:cNvSpPr/>
          <p:nvPr/>
        </p:nvSpPr>
        <p:spPr>
          <a:xfrm>
            <a:off x="7814890" y="6336122"/>
            <a:ext cx="836358" cy="260083"/>
          </a:xfrm>
          <a:prstGeom prst="rect">
            <a:avLst/>
          </a:prstGeom>
          <a:solidFill>
            <a:srgbClr val="0070C0"/>
          </a:solidFill>
          <a:ln>
            <a:noFill/>
          </a:ln>
        </p:spPr>
        <p:txBody>
          <a:bodyPr wrap="square">
            <a:spAutoFit/>
          </a:bodyPr>
          <a:lstStyle/>
          <a:p>
            <a:pPr algn="ctr"/>
            <a:r>
              <a:rPr lang="en-US" sz="1100" b="1" dirty="0" smtClean="0">
                <a:solidFill>
                  <a:schemeClr val="bg1"/>
                </a:solidFill>
              </a:rPr>
              <a:t>Cost = 15</a:t>
            </a:r>
            <a:endParaRPr lang="en-US" sz="1100" b="1" dirty="0">
              <a:solidFill>
                <a:schemeClr val="bg1"/>
              </a:solidFill>
            </a:endParaRPr>
          </a:p>
        </p:txBody>
      </p:sp>
    </p:spTree>
    <p:extLst>
      <p:ext uri="{BB962C8B-B14F-4D97-AF65-F5344CB8AC3E}">
        <p14:creationId xmlns:p14="http://schemas.microsoft.com/office/powerpoint/2010/main" val="19143012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50"/>
                </a:solidFill>
              </a:rPr>
              <a:t>Heuristic Searching </a:t>
            </a:r>
            <a:r>
              <a:rPr lang="en-US" b="1" dirty="0" smtClean="0">
                <a:solidFill>
                  <a:srgbClr val="00B050"/>
                </a:solidFill>
              </a:rPr>
              <a:t>3:</a:t>
            </a:r>
            <a:r>
              <a:rPr lang="en-US" b="1" dirty="0" smtClean="0"/>
              <a:t/>
            </a:r>
            <a:br>
              <a:rPr lang="en-US" b="1" dirty="0" smtClean="0"/>
            </a:br>
            <a:r>
              <a:rPr lang="en-US" b="1" dirty="0" smtClean="0"/>
              <a:t>A</a:t>
            </a:r>
            <a:r>
              <a:rPr lang="en-US" b="1" dirty="0"/>
              <a:t>* Graph Search </a:t>
            </a:r>
            <a:r>
              <a:rPr lang="en-US" b="1" dirty="0" smtClean="0"/>
              <a:t>Algorithm</a:t>
            </a:r>
            <a:br>
              <a:rPr lang="en-US" b="1" dirty="0" smtClean="0"/>
            </a:br>
            <a:r>
              <a:rPr lang="en-US" sz="1800" dirty="0" smtClean="0">
                <a:hlinkClick r:id="rId2"/>
              </a:rPr>
              <a:t>https</a:t>
            </a:r>
            <a:r>
              <a:rPr lang="en-US" sz="1800" dirty="0">
                <a:hlinkClick r:id="rId2"/>
              </a:rPr>
              <a:t>://</a:t>
            </a:r>
            <a:r>
              <a:rPr lang="en-US" sz="1800" dirty="0" err="1">
                <a:hlinkClick r:id="rId2"/>
              </a:rPr>
              <a:t>www.geeksforgeeks.org</a:t>
            </a:r>
            <a:r>
              <a:rPr lang="en-US" sz="1800" dirty="0">
                <a:hlinkClick r:id="rId2"/>
              </a:rPr>
              <a:t>/search-algorithms-in-</a:t>
            </a:r>
            <a:r>
              <a:rPr lang="en-US" sz="1800" dirty="0" err="1">
                <a:hlinkClick r:id="rId2"/>
              </a:rPr>
              <a:t>ai</a:t>
            </a:r>
            <a:r>
              <a:rPr lang="en-US" sz="1800" dirty="0">
                <a:hlinkClick r:id="rId2"/>
              </a:rPr>
              <a:t>/</a:t>
            </a:r>
            <a:endParaRPr lang="en-US" sz="1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A* tree search works well, except that </a:t>
                </a:r>
                <a:r>
                  <a:rPr lang="en-US" b="1" dirty="0"/>
                  <a:t>it takes time re-exploring the branches it has already explored</a:t>
                </a:r>
                <a:r>
                  <a:rPr lang="en-US" dirty="0"/>
                  <a:t>. </a:t>
                </a:r>
                <a:endParaRPr lang="en-US" dirty="0" smtClean="0"/>
              </a:p>
              <a:p>
                <a:r>
                  <a:rPr lang="en-US" dirty="0" smtClean="0"/>
                  <a:t>In </a:t>
                </a:r>
                <a:r>
                  <a:rPr lang="en-US" dirty="0"/>
                  <a:t>other words, if the same node has expanded twice in different branches of the search tree, A* search might explore both of those branches, thus </a:t>
                </a:r>
                <a:r>
                  <a:rPr lang="en-US" b="1" dirty="0"/>
                  <a:t>wasting time</a:t>
                </a:r>
              </a:p>
              <a:p>
                <a:r>
                  <a:rPr lang="en-US" dirty="0"/>
                  <a:t>A* Graph Search, </a:t>
                </a:r>
                <a:r>
                  <a:rPr lang="en-US" b="1" dirty="0">
                    <a:solidFill>
                      <a:srgbClr val="0070C0"/>
                    </a:solidFill>
                  </a:rPr>
                  <a:t>or simply Graph Search</a:t>
                </a:r>
                <a:r>
                  <a:rPr lang="en-US" dirty="0"/>
                  <a:t>, </a:t>
                </a:r>
                <a:r>
                  <a:rPr lang="en-US" b="1" dirty="0"/>
                  <a:t>removes this limitation </a:t>
                </a:r>
                <a:r>
                  <a:rPr lang="en-US" dirty="0"/>
                  <a:t>by adding this rule: </a:t>
                </a:r>
                <a:r>
                  <a:rPr lang="en-US" b="1" dirty="0"/>
                  <a:t>do not expand the same node more than once</a:t>
                </a:r>
                <a:r>
                  <a:rPr lang="en-US" dirty="0"/>
                  <a:t>.</a:t>
                </a:r>
              </a:p>
              <a:p>
                <a:r>
                  <a:rPr lang="en-US" b="1" dirty="0"/>
                  <a:t>Heuristic</a:t>
                </a:r>
                <a:r>
                  <a:rPr lang="en-US" dirty="0"/>
                  <a:t>. Graph search is optimal only when the forward cost between two successive nodes A and B, given by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 </m:t>
                    </m:r>
                  </m:oMath>
                </a14:m>
                <a:r>
                  <a:rPr lang="en-US" dirty="0"/>
                  <a:t>, </a:t>
                </a:r>
                <a:r>
                  <a:rPr lang="en-US" b="1" dirty="0"/>
                  <a:t>is less than or equal to the backward cost between those two nodes g(A -&gt; B)</a:t>
                </a:r>
                <a:r>
                  <a:rPr lang="en-US" dirty="0"/>
                  <a:t>. </a:t>
                </a:r>
                <a:endParaRPr lang="en-US" dirty="0" smtClean="0"/>
              </a:p>
              <a:p>
                <a:r>
                  <a:rPr lang="en-US" dirty="0" smtClean="0"/>
                  <a:t>This </a:t>
                </a:r>
                <a:r>
                  <a:rPr lang="en-US" dirty="0"/>
                  <a:t>property of graph search heuristic is called </a:t>
                </a:r>
                <a:r>
                  <a:rPr lang="en-US" b="1" dirty="0"/>
                  <a:t>consistency</a:t>
                </a:r>
                <a:r>
                  <a:rPr lang="en-US" dirty="0"/>
                  <a:t>.</a:t>
                </a:r>
              </a:p>
              <a:p>
                <a:r>
                  <a:rPr lang="en-US" dirty="0"/>
                  <a:t>Consistency: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 ≤</m:t>
                    </m:r>
                    <m:r>
                      <a:rPr lang="en-US" i="1" dirty="0">
                        <a:latin typeface="Cambria Math" panose="02040503050406030204" pitchFamily="18" charset="0"/>
                      </a:rPr>
                      <m:t>𝑔</m:t>
                    </m:r>
                    <m:r>
                      <a:rPr lang="en-US" i="1" dirty="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a:latin typeface="Cambria Math" panose="02040503050406030204" pitchFamily="18" charset="0"/>
                      </a:rPr>
                      <m:t>𝐵</m:t>
                    </m:r>
                    <m:r>
                      <a:rPr lang="en-US" i="1" dirty="0">
                        <a:latin typeface="Cambria Math" panose="02040503050406030204" pitchFamily="18" charset="0"/>
                      </a:rPr>
                      <m:t>) </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28" t="-3501" r="-812"/>
                </a:stretch>
              </a:blipFill>
            </p:spPr>
            <p:txBody>
              <a:bodyPr/>
              <a:lstStyle/>
              <a:p>
                <a:r>
                  <a:rPr lang="en-US">
                    <a:noFill/>
                  </a:rPr>
                  <a:t> </a:t>
                </a:r>
              </a:p>
            </p:txBody>
          </p:sp>
        </mc:Fallback>
      </mc:AlternateContent>
    </p:spTree>
    <p:extLst>
      <p:ext uri="{BB962C8B-B14F-4D97-AF65-F5344CB8AC3E}">
        <p14:creationId xmlns:p14="http://schemas.microsoft.com/office/powerpoint/2010/main" val="27203306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540" y="317567"/>
            <a:ext cx="6710465" cy="752475"/>
          </a:xfrm>
        </p:spPr>
        <p:txBody>
          <a:bodyPr>
            <a:noAutofit/>
          </a:bodyPr>
          <a:lstStyle/>
          <a:p>
            <a:r>
              <a:rPr lang="en-US" sz="4000" b="1" dirty="0" smtClean="0">
                <a:hlinkClick r:id="rId2"/>
              </a:rPr>
              <a:t>Example of A</a:t>
            </a:r>
            <a:r>
              <a:rPr lang="en-US" sz="4000" b="1" dirty="0">
                <a:hlinkClick r:id="rId2"/>
              </a:rPr>
              <a:t>* Graph </a:t>
            </a:r>
            <a:r>
              <a:rPr lang="en-US" sz="4000" b="1" dirty="0" smtClean="0">
                <a:hlinkClick r:id="rId2"/>
              </a:rPr>
              <a:t>Search</a:t>
            </a:r>
            <a:endParaRPr lang="en-US" sz="4000" dirty="0"/>
          </a:p>
        </p:txBody>
      </p:sp>
      <p:sp>
        <p:nvSpPr>
          <p:cNvPr id="3" name="Content Placeholder 2"/>
          <p:cNvSpPr>
            <a:spLocks noGrp="1"/>
          </p:cNvSpPr>
          <p:nvPr>
            <p:ph idx="1"/>
          </p:nvPr>
        </p:nvSpPr>
        <p:spPr>
          <a:xfrm>
            <a:off x="429639" y="1229634"/>
            <a:ext cx="4693690" cy="820298"/>
          </a:xfrm>
        </p:spPr>
        <p:txBody>
          <a:bodyPr>
            <a:normAutofit/>
          </a:bodyPr>
          <a:lstStyle/>
          <a:p>
            <a:pPr marL="0" indent="0">
              <a:buNone/>
            </a:pPr>
            <a:r>
              <a:rPr lang="en-US" sz="2000" b="1" dirty="0"/>
              <a:t>Question. </a:t>
            </a:r>
            <a:r>
              <a:rPr lang="en-US" sz="2000" dirty="0"/>
              <a:t>Use graph search to find path from S to G in the following graph</a:t>
            </a:r>
            <a:r>
              <a:rPr lang="en-US" sz="2000" dirty="0" smtClean="0"/>
              <a:t>.</a:t>
            </a:r>
          </a:p>
        </p:txBody>
      </p:sp>
      <p:pic>
        <p:nvPicPr>
          <p:cNvPr id="9219" name="Picture 3" descr="graph search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11" y="2480487"/>
            <a:ext cx="4170768" cy="24007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270810" y="29305"/>
            <a:ext cx="5818095" cy="923330"/>
          </a:xfrm>
          <a:prstGeom prst="rect">
            <a:avLst/>
          </a:prstGeom>
        </p:spPr>
        <p:txBody>
          <a:bodyPr wrap="square">
            <a:spAutoFit/>
          </a:bodyPr>
          <a:lstStyle/>
          <a:p>
            <a:r>
              <a:rPr lang="en-US" b="1" dirty="0"/>
              <a:t>Solution.</a:t>
            </a:r>
            <a:r>
              <a:rPr lang="en-US" dirty="0"/>
              <a:t> We solve this question pretty much the same way we solved last question, but in this case, we keep a track of nodes explored so that we don’t re-explore them.</a:t>
            </a:r>
          </a:p>
        </p:txBody>
      </p:sp>
      <p:pic>
        <p:nvPicPr>
          <p:cNvPr id="9221" name="Picture 5" descr="https://media.geeksforgeeks.org/wp-content/uploads/graph-ans-e154714142249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1079" y="1240897"/>
            <a:ext cx="8344996" cy="501198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32684" y="5606551"/>
            <a:ext cx="6096000" cy="646331"/>
          </a:xfrm>
          <a:prstGeom prst="rect">
            <a:avLst/>
          </a:prstGeom>
        </p:spPr>
        <p:txBody>
          <a:bodyPr>
            <a:spAutoFit/>
          </a:bodyPr>
          <a:lstStyle/>
          <a:p>
            <a:r>
              <a:rPr lang="en-US" b="1" dirty="0"/>
              <a:t>Path:   S -&gt; D -&gt; B </a:t>
            </a:r>
            <a:r>
              <a:rPr lang="en-US" b="1" dirty="0" smtClean="0"/>
              <a:t>-&gt; </a:t>
            </a:r>
            <a:r>
              <a:rPr lang="en-US" b="1" dirty="0"/>
              <a:t>E -&gt; G</a:t>
            </a:r>
          </a:p>
          <a:p>
            <a:r>
              <a:rPr lang="en-US" b="1" dirty="0"/>
              <a:t>Cost:   7</a:t>
            </a:r>
          </a:p>
        </p:txBody>
      </p:sp>
      <p:cxnSp>
        <p:nvCxnSpPr>
          <p:cNvPr id="8" name="Straight Arrow Connector 7"/>
          <p:cNvCxnSpPr/>
          <p:nvPr/>
        </p:nvCxnSpPr>
        <p:spPr>
          <a:xfrm flipH="1">
            <a:off x="8052179" y="2049932"/>
            <a:ext cx="218364" cy="324778"/>
          </a:xfrm>
          <a:prstGeom prst="straightConnector1">
            <a:avLst/>
          </a:prstGeom>
          <a:ln>
            <a:solidFill>
              <a:schemeClr val="tx1"/>
            </a:solidFill>
            <a:prstDash val="dash"/>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H="1">
            <a:off x="903026" y="3921950"/>
            <a:ext cx="218364" cy="324778"/>
          </a:xfrm>
          <a:prstGeom prst="straightConnector1">
            <a:avLst/>
          </a:prstGeom>
          <a:ln>
            <a:solidFill>
              <a:schemeClr val="tx1"/>
            </a:solidFill>
            <a:prstDash val="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04601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Atribut</a:t>
            </a:r>
            <a:r>
              <a:rPr lang="en-US" b="1" dirty="0" smtClean="0"/>
              <a:t> </a:t>
            </a:r>
            <a:r>
              <a:rPr lang="en-US" b="1" dirty="0" err="1" smtClean="0"/>
              <a:t>Pencarian</a:t>
            </a:r>
            <a:endParaRPr lang="en-US" dirty="0"/>
          </a:p>
        </p:txBody>
      </p:sp>
      <p:sp>
        <p:nvSpPr>
          <p:cNvPr id="3" name="Content Placeholder 2"/>
          <p:cNvSpPr>
            <a:spLocks noGrp="1"/>
          </p:cNvSpPr>
          <p:nvPr>
            <p:ph idx="1"/>
          </p:nvPr>
        </p:nvSpPr>
        <p:spPr/>
        <p:txBody>
          <a:bodyPr>
            <a:normAutofit fontScale="92500"/>
          </a:bodyPr>
          <a:lstStyle/>
          <a:p>
            <a:r>
              <a:rPr lang="en-US" b="1" dirty="0" err="1"/>
              <a:t>Optimalisasi</a:t>
            </a:r>
            <a:r>
              <a:rPr lang="en-US" b="1" dirty="0"/>
              <a:t>: </a:t>
            </a:r>
            <a:r>
              <a:rPr lang="en-US" dirty="0" err="1"/>
              <a:t>apakah</a:t>
            </a:r>
            <a:r>
              <a:rPr lang="en-US" dirty="0"/>
              <a:t> </a:t>
            </a:r>
            <a:r>
              <a:rPr lang="en-US" dirty="0" err="1"/>
              <a:t>algoritma</a:t>
            </a:r>
            <a:r>
              <a:rPr lang="en-US" dirty="0"/>
              <a:t> </a:t>
            </a:r>
            <a:r>
              <a:rPr lang="en-US" dirty="0" err="1"/>
              <a:t>dapat</a:t>
            </a:r>
            <a:r>
              <a:rPr lang="en-US" dirty="0"/>
              <a:t> </a:t>
            </a:r>
            <a:r>
              <a:rPr lang="en-US" dirty="0" err="1"/>
              <a:t>menemukan</a:t>
            </a:r>
            <a:r>
              <a:rPr lang="en-US" dirty="0"/>
              <a:t> cost path </a:t>
            </a:r>
            <a:r>
              <a:rPr lang="en-US" dirty="0" err="1"/>
              <a:t>terendah</a:t>
            </a:r>
            <a:r>
              <a:rPr lang="en-US" dirty="0"/>
              <a:t> </a:t>
            </a:r>
            <a:r>
              <a:rPr lang="en-US" dirty="0" err="1"/>
              <a:t>untuk</a:t>
            </a:r>
            <a:r>
              <a:rPr lang="en-US" dirty="0"/>
              <a:t> </a:t>
            </a:r>
            <a:r>
              <a:rPr lang="en-US" dirty="0" err="1"/>
              <a:t>mencapai</a:t>
            </a:r>
            <a:r>
              <a:rPr lang="en-US" dirty="0"/>
              <a:t> goal?</a:t>
            </a:r>
          </a:p>
          <a:p>
            <a:r>
              <a:rPr lang="en-US" b="1" dirty="0" err="1"/>
              <a:t>Kelengkapan</a:t>
            </a:r>
            <a:r>
              <a:rPr lang="en-US" dirty="0"/>
              <a:t>: </a:t>
            </a:r>
            <a:r>
              <a:rPr lang="en-US" dirty="0" err="1"/>
              <a:t>apakah</a:t>
            </a:r>
            <a:r>
              <a:rPr lang="en-US" dirty="0"/>
              <a:t> </a:t>
            </a:r>
            <a:r>
              <a:rPr lang="en-US" dirty="0" err="1"/>
              <a:t>algoritma</a:t>
            </a:r>
            <a:r>
              <a:rPr lang="en-US" dirty="0"/>
              <a:t> </a:t>
            </a:r>
            <a:r>
              <a:rPr lang="en-US" dirty="0" err="1"/>
              <a:t>akan</a:t>
            </a:r>
            <a:r>
              <a:rPr lang="en-US" dirty="0"/>
              <a:t> </a:t>
            </a:r>
            <a:r>
              <a:rPr lang="en-US" dirty="0" err="1"/>
              <a:t>menemukan</a:t>
            </a:r>
            <a:r>
              <a:rPr lang="en-US" dirty="0"/>
              <a:t> </a:t>
            </a:r>
            <a:r>
              <a:rPr lang="en-US" dirty="0" err="1"/>
              <a:t>jalur</a:t>
            </a:r>
            <a:r>
              <a:rPr lang="en-US" dirty="0"/>
              <a:t> </a:t>
            </a:r>
            <a:r>
              <a:rPr lang="en-US" dirty="0" err="1"/>
              <a:t>menuju</a:t>
            </a:r>
            <a:r>
              <a:rPr lang="en-US" dirty="0"/>
              <a:t> goal/</a:t>
            </a:r>
            <a:r>
              <a:rPr lang="en-US" dirty="0" err="1"/>
              <a:t>tujuan</a:t>
            </a:r>
            <a:r>
              <a:rPr lang="en-US" dirty="0"/>
              <a:t> </a:t>
            </a:r>
            <a:r>
              <a:rPr lang="en-US" dirty="0" err="1"/>
              <a:t>jika</a:t>
            </a:r>
            <a:r>
              <a:rPr lang="en-US" dirty="0"/>
              <a:t> </a:t>
            </a:r>
            <a:r>
              <a:rPr lang="en-US" dirty="0" err="1"/>
              <a:t>memang</a:t>
            </a:r>
            <a:r>
              <a:rPr lang="en-US" dirty="0"/>
              <a:t> </a:t>
            </a:r>
            <a:r>
              <a:rPr lang="en-US" dirty="0" err="1" smtClean="0"/>
              <a:t>ada</a:t>
            </a:r>
            <a:r>
              <a:rPr lang="en-US" dirty="0" smtClean="0"/>
              <a:t>?</a:t>
            </a:r>
          </a:p>
          <a:p>
            <a:pPr lvl="1"/>
            <a:r>
              <a:rPr lang="en-US" dirty="0" err="1" smtClean="0"/>
              <a:t>digunakan</a:t>
            </a:r>
            <a:r>
              <a:rPr lang="en-US" dirty="0" smtClean="0"/>
              <a:t> </a:t>
            </a:r>
            <a:r>
              <a:rPr lang="en-US" dirty="0" err="1"/>
              <a:t>untuk</a:t>
            </a:r>
            <a:r>
              <a:rPr lang="en-US" dirty="0"/>
              <a:t> </a:t>
            </a:r>
            <a:r>
              <a:rPr lang="en-US" dirty="0" err="1"/>
              <a:t>mendefinisikan</a:t>
            </a:r>
            <a:r>
              <a:rPr lang="en-US" dirty="0"/>
              <a:t> “return failure </a:t>
            </a:r>
            <a:r>
              <a:rPr lang="en-US" dirty="0" smtClean="0"/>
              <a:t>otherwise”</a:t>
            </a:r>
          </a:p>
          <a:p>
            <a:pPr lvl="1"/>
            <a:r>
              <a:rPr lang="en-US" dirty="0" err="1" smtClean="0"/>
              <a:t>jika</a:t>
            </a:r>
            <a:r>
              <a:rPr lang="en-US" dirty="0" smtClean="0"/>
              <a:t> </a:t>
            </a:r>
            <a:r>
              <a:rPr lang="en-US" dirty="0" err="1"/>
              <a:t>tidak</a:t>
            </a:r>
            <a:r>
              <a:rPr lang="en-US" dirty="0"/>
              <a:t> </a:t>
            </a:r>
            <a:r>
              <a:rPr lang="en-US" dirty="0" err="1"/>
              <a:t>ada</a:t>
            </a:r>
            <a:r>
              <a:rPr lang="en-US" dirty="0"/>
              <a:t> </a:t>
            </a:r>
            <a:r>
              <a:rPr lang="en-US" dirty="0" err="1"/>
              <a:t>solusi</a:t>
            </a:r>
            <a:r>
              <a:rPr lang="en-US" dirty="0"/>
              <a:t>, </a:t>
            </a:r>
            <a:r>
              <a:rPr lang="en-US" dirty="0" err="1"/>
              <a:t>dan</a:t>
            </a:r>
            <a:r>
              <a:rPr lang="en-US" dirty="0"/>
              <a:t> </a:t>
            </a:r>
            <a:r>
              <a:rPr lang="en-US" dirty="0" err="1"/>
              <a:t>algoritma</a:t>
            </a:r>
            <a:r>
              <a:rPr lang="en-US" dirty="0"/>
              <a:t> </a:t>
            </a:r>
            <a:r>
              <a:rPr lang="en-US" dirty="0" err="1"/>
              <a:t>tidak</a:t>
            </a:r>
            <a:r>
              <a:rPr lang="en-US" dirty="0"/>
              <a:t> </a:t>
            </a:r>
            <a:r>
              <a:rPr lang="en-US" dirty="0" err="1"/>
              <a:t>dapat</a:t>
            </a:r>
            <a:r>
              <a:rPr lang="en-US" dirty="0"/>
              <a:t> </a:t>
            </a:r>
            <a:r>
              <a:rPr lang="en-US" dirty="0" err="1"/>
              <a:t>mendeteksinya</a:t>
            </a:r>
            <a:r>
              <a:rPr lang="en-US" dirty="0"/>
              <a:t> (</a:t>
            </a:r>
            <a:r>
              <a:rPr lang="en-US" dirty="0" err="1"/>
              <a:t>mendeteksi</a:t>
            </a:r>
            <a:r>
              <a:rPr lang="en-US" dirty="0"/>
              <a:t> state </a:t>
            </a:r>
            <a:r>
              <a:rPr lang="en-US" dirty="0" err="1"/>
              <a:t>berulang-ulang</a:t>
            </a:r>
            <a:r>
              <a:rPr lang="en-US" dirty="0"/>
              <a:t>(loop)), </a:t>
            </a:r>
            <a:r>
              <a:rPr lang="en-US" dirty="0" err="1"/>
              <a:t>maka</a:t>
            </a:r>
            <a:r>
              <a:rPr lang="en-US" dirty="0"/>
              <a:t> </a:t>
            </a:r>
            <a:r>
              <a:rPr lang="en-US" dirty="0" err="1"/>
              <a:t>akan</a:t>
            </a:r>
            <a:r>
              <a:rPr lang="en-US" dirty="0"/>
              <a:t> </a:t>
            </a:r>
            <a:r>
              <a:rPr lang="en-US" dirty="0" err="1"/>
              <a:t>menjadi</a:t>
            </a:r>
            <a:r>
              <a:rPr lang="en-US" dirty="0"/>
              <a:t> infinite search </a:t>
            </a:r>
            <a:r>
              <a:rPr lang="en-US" dirty="0" err="1"/>
              <a:t>dan</a:t>
            </a:r>
            <a:r>
              <a:rPr lang="en-US" dirty="0"/>
              <a:t> </a:t>
            </a:r>
            <a:r>
              <a:rPr lang="en-US" dirty="0" err="1"/>
              <a:t>tidak</a:t>
            </a:r>
            <a:r>
              <a:rPr lang="en-US" dirty="0"/>
              <a:t> </a:t>
            </a:r>
            <a:r>
              <a:rPr lang="en-US" dirty="0" err="1"/>
              <a:t>akan</a:t>
            </a:r>
            <a:r>
              <a:rPr lang="en-US" dirty="0"/>
              <a:t> </a:t>
            </a:r>
            <a:r>
              <a:rPr lang="en-US" dirty="0" err="1"/>
              <a:t>ada</a:t>
            </a:r>
            <a:r>
              <a:rPr lang="en-US" dirty="0"/>
              <a:t> </a:t>
            </a:r>
            <a:r>
              <a:rPr lang="en-US" dirty="0" err="1"/>
              <a:t>hasil</a:t>
            </a:r>
            <a:r>
              <a:rPr lang="en-US" dirty="0"/>
              <a:t> yang </a:t>
            </a:r>
            <a:r>
              <a:rPr lang="en-US" dirty="0" err="1"/>
              <a:t>dikembalikan</a:t>
            </a:r>
            <a:r>
              <a:rPr lang="en-US" dirty="0"/>
              <a:t>.</a:t>
            </a:r>
          </a:p>
          <a:p>
            <a:r>
              <a:rPr lang="en-US" b="1" dirty="0" err="1"/>
              <a:t>Kompleksitas</a:t>
            </a:r>
            <a:r>
              <a:rPr lang="en-US" b="1" dirty="0"/>
              <a:t> </a:t>
            </a:r>
            <a:r>
              <a:rPr lang="en-US" b="1" dirty="0" err="1"/>
              <a:t>Waktu</a:t>
            </a:r>
            <a:r>
              <a:rPr lang="en-US" dirty="0"/>
              <a:t>: </a:t>
            </a:r>
            <a:r>
              <a:rPr lang="en-US" dirty="0" err="1"/>
              <a:t>waktu</a:t>
            </a:r>
            <a:r>
              <a:rPr lang="en-US" dirty="0"/>
              <a:t> yang </a:t>
            </a:r>
            <a:r>
              <a:rPr lang="en-US" dirty="0" err="1"/>
              <a:t>dibutuhkan</a:t>
            </a:r>
            <a:r>
              <a:rPr lang="en-US" dirty="0"/>
              <a:t> </a:t>
            </a:r>
            <a:r>
              <a:rPr lang="en-US" dirty="0" err="1"/>
              <a:t>untuk</a:t>
            </a:r>
            <a:r>
              <a:rPr lang="en-US" dirty="0"/>
              <a:t> </a:t>
            </a:r>
            <a:r>
              <a:rPr lang="en-US" dirty="0" err="1"/>
              <a:t>melakukan</a:t>
            </a:r>
            <a:r>
              <a:rPr lang="en-US" dirty="0"/>
              <a:t> </a:t>
            </a:r>
            <a:r>
              <a:rPr lang="en-US" dirty="0" err="1"/>
              <a:t>pencarian</a:t>
            </a:r>
            <a:r>
              <a:rPr lang="en-US" dirty="0"/>
              <a:t> (</a:t>
            </a:r>
            <a:r>
              <a:rPr lang="en-US" dirty="0" err="1"/>
              <a:t>contoh</a:t>
            </a:r>
            <a:r>
              <a:rPr lang="en-US" dirty="0"/>
              <a:t>: </a:t>
            </a:r>
            <a:r>
              <a:rPr lang="en-US" dirty="0" err="1"/>
              <a:t>jumlah</a:t>
            </a:r>
            <a:r>
              <a:rPr lang="en-US" dirty="0"/>
              <a:t> nodes yang </a:t>
            </a:r>
            <a:r>
              <a:rPr lang="en-US" dirty="0" err="1" smtClean="0"/>
              <a:t>digeneralisasikan</a:t>
            </a:r>
            <a:r>
              <a:rPr lang="en-US" dirty="0" smtClean="0"/>
              <a:t> </a:t>
            </a:r>
            <a:r>
              <a:rPr lang="en-US" dirty="0" err="1"/>
              <a:t>selama</a:t>
            </a:r>
            <a:r>
              <a:rPr lang="en-US" dirty="0"/>
              <a:t> proses </a:t>
            </a:r>
            <a:r>
              <a:rPr lang="en-US" dirty="0" err="1"/>
              <a:t>pencarian</a:t>
            </a:r>
            <a:r>
              <a:rPr lang="en-US" dirty="0"/>
              <a:t>).</a:t>
            </a:r>
          </a:p>
          <a:p>
            <a:r>
              <a:rPr lang="en-US" b="1" dirty="0" err="1"/>
              <a:t>Kompleksitas</a:t>
            </a:r>
            <a:r>
              <a:rPr lang="en-US" b="1" dirty="0"/>
              <a:t> </a:t>
            </a:r>
            <a:r>
              <a:rPr lang="en-US" b="1" dirty="0" err="1"/>
              <a:t>waktu</a:t>
            </a:r>
            <a:r>
              <a:rPr lang="en-US" dirty="0"/>
              <a:t>: </a:t>
            </a:r>
            <a:r>
              <a:rPr lang="en-US" dirty="0" err="1"/>
              <a:t>memori</a:t>
            </a:r>
            <a:r>
              <a:rPr lang="en-US" dirty="0"/>
              <a:t> yang </a:t>
            </a:r>
            <a:r>
              <a:rPr lang="en-US" dirty="0" err="1"/>
              <a:t>dibutuhkan</a:t>
            </a:r>
            <a:r>
              <a:rPr lang="en-US" dirty="0"/>
              <a:t>.</a:t>
            </a:r>
          </a:p>
          <a:p>
            <a:endParaRPr lang="en-US" dirty="0"/>
          </a:p>
        </p:txBody>
      </p:sp>
    </p:spTree>
    <p:extLst>
      <p:ext uri="{BB962C8B-B14F-4D97-AF65-F5344CB8AC3E}">
        <p14:creationId xmlns:p14="http://schemas.microsoft.com/office/powerpoint/2010/main" val="3093967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Heuristic Searching </a:t>
            </a:r>
            <a:r>
              <a:rPr lang="en-US" b="1" dirty="0" smtClean="0">
                <a:solidFill>
                  <a:srgbClr val="00B050"/>
                </a:solidFill>
              </a:rPr>
              <a:t>4:</a:t>
            </a:r>
            <a:r>
              <a:rPr lang="en-US" b="1" dirty="0" smtClean="0"/>
              <a:t> </a:t>
            </a:r>
            <a:br>
              <a:rPr lang="en-US" b="1" dirty="0" smtClean="0"/>
            </a:br>
            <a:r>
              <a:rPr lang="en-US" b="1" dirty="0" smtClean="0"/>
              <a:t>Hill </a:t>
            </a:r>
            <a:r>
              <a:rPr lang="en-US" b="1" dirty="0"/>
              <a:t>Climbing</a:t>
            </a:r>
            <a:endParaRPr lang="en-US" dirty="0"/>
          </a:p>
        </p:txBody>
      </p:sp>
      <p:sp>
        <p:nvSpPr>
          <p:cNvPr id="3" name="Content Placeholder 2"/>
          <p:cNvSpPr>
            <a:spLocks noGrp="1"/>
          </p:cNvSpPr>
          <p:nvPr>
            <p:ph idx="1"/>
          </p:nvPr>
        </p:nvSpPr>
        <p:spPr/>
        <p:txBody>
          <a:bodyPr/>
          <a:lstStyle/>
          <a:p>
            <a:r>
              <a:rPr lang="en-US" dirty="0"/>
              <a:t>Hill climbing search is a local search problem. </a:t>
            </a:r>
            <a:endParaRPr lang="en-US" dirty="0" smtClean="0"/>
          </a:p>
          <a:p>
            <a:r>
              <a:rPr lang="en-US" i="1" dirty="0" smtClean="0"/>
              <a:t>The </a:t>
            </a:r>
            <a:r>
              <a:rPr lang="en-US" i="1" dirty="0"/>
              <a:t>purpose of the hill climbing search is to climb a hill and reach the topmost peak/point of that hill.</a:t>
            </a:r>
            <a:r>
              <a:rPr lang="en-US" dirty="0"/>
              <a:t> </a:t>
            </a:r>
            <a:endParaRPr lang="en-US" dirty="0" smtClean="0"/>
          </a:p>
          <a:p>
            <a:r>
              <a:rPr lang="en-US" dirty="0" smtClean="0"/>
              <a:t>It </a:t>
            </a:r>
            <a:r>
              <a:rPr lang="en-US" dirty="0"/>
              <a:t>is based on the </a:t>
            </a:r>
            <a:r>
              <a:rPr lang="en-US" b="1" dirty="0"/>
              <a:t>heuristic search technique</a:t>
            </a:r>
            <a:r>
              <a:rPr lang="en-US" dirty="0"/>
              <a:t> where the person who is climbing up on the hill estimates the direction which will lead him to the highest peak.                  </a:t>
            </a:r>
          </a:p>
        </p:txBody>
      </p:sp>
    </p:spTree>
    <p:extLst>
      <p:ext uri="{BB962C8B-B14F-4D97-AF65-F5344CB8AC3E}">
        <p14:creationId xmlns:p14="http://schemas.microsoft.com/office/powerpoint/2010/main" val="2042896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Hill Climbing</a:t>
            </a:r>
            <a:endParaRPr lang="en-US" dirty="0"/>
          </a:p>
        </p:txBody>
      </p:sp>
      <p:sp>
        <p:nvSpPr>
          <p:cNvPr id="3" name="Content Placeholder 2"/>
          <p:cNvSpPr>
            <a:spLocks noGrp="1"/>
          </p:cNvSpPr>
          <p:nvPr>
            <p:ph idx="1"/>
          </p:nvPr>
        </p:nvSpPr>
        <p:spPr/>
        <p:txBody>
          <a:bodyPr/>
          <a:lstStyle/>
          <a:p>
            <a:r>
              <a:rPr lang="en-US" dirty="0" err="1"/>
              <a:t>Metode</a:t>
            </a:r>
            <a:r>
              <a:rPr lang="en-US" dirty="0"/>
              <a:t> </a:t>
            </a:r>
            <a:r>
              <a:rPr lang="en-US" dirty="0" err="1"/>
              <a:t>ini</a:t>
            </a:r>
            <a:r>
              <a:rPr lang="en-US" dirty="0"/>
              <a:t> </a:t>
            </a:r>
            <a:r>
              <a:rPr lang="en-US" dirty="0" err="1"/>
              <a:t>hampir</a:t>
            </a:r>
            <a:r>
              <a:rPr lang="en-US" dirty="0"/>
              <a:t> </a:t>
            </a:r>
            <a:r>
              <a:rPr lang="en-US" dirty="0" err="1"/>
              <a:t>sama</a:t>
            </a:r>
            <a:r>
              <a:rPr lang="en-US" dirty="0"/>
              <a:t> </a:t>
            </a:r>
            <a:r>
              <a:rPr lang="en-US" dirty="0" err="1"/>
              <a:t>dengan</a:t>
            </a:r>
            <a:r>
              <a:rPr lang="en-US" dirty="0"/>
              <a:t> </a:t>
            </a:r>
            <a:r>
              <a:rPr lang="en-US" dirty="0" err="1"/>
              <a:t>metode</a:t>
            </a:r>
            <a:r>
              <a:rPr lang="en-US" dirty="0"/>
              <a:t> </a:t>
            </a:r>
            <a:r>
              <a:rPr lang="en-US" b="1" dirty="0" smtClean="0"/>
              <a:t>Generate and Test</a:t>
            </a:r>
            <a:r>
              <a:rPr lang="en-US" dirty="0" smtClean="0"/>
              <a:t>, </a:t>
            </a:r>
            <a:r>
              <a:rPr lang="en-US" dirty="0" err="1"/>
              <a:t>hanya</a:t>
            </a:r>
            <a:r>
              <a:rPr lang="en-US" dirty="0"/>
              <a:t> </a:t>
            </a:r>
            <a:r>
              <a:rPr lang="en-US" dirty="0" err="1"/>
              <a:t>saja</a:t>
            </a:r>
            <a:r>
              <a:rPr lang="en-US" dirty="0"/>
              <a:t> proses </a:t>
            </a:r>
            <a:r>
              <a:rPr lang="en-US" dirty="0" err="1"/>
              <a:t>pengujian</a:t>
            </a:r>
            <a:r>
              <a:rPr lang="en-US" dirty="0"/>
              <a:t> </a:t>
            </a:r>
            <a:r>
              <a:rPr lang="en-US" dirty="0" err="1"/>
              <a:t>dilakukan</a:t>
            </a:r>
            <a:r>
              <a:rPr lang="en-US" dirty="0"/>
              <a:t> </a:t>
            </a:r>
            <a:r>
              <a:rPr lang="en-US" dirty="0" err="1"/>
              <a:t>dengan</a:t>
            </a:r>
            <a:r>
              <a:rPr lang="en-US" dirty="0"/>
              <a:t> </a:t>
            </a:r>
            <a:r>
              <a:rPr lang="en-US" dirty="0" err="1"/>
              <a:t>menggunakan</a:t>
            </a:r>
            <a:r>
              <a:rPr lang="en-US" dirty="0"/>
              <a:t> </a:t>
            </a:r>
            <a:r>
              <a:rPr lang="en-US" dirty="0" err="1"/>
              <a:t>fungsi</a:t>
            </a:r>
            <a:r>
              <a:rPr lang="en-US" dirty="0"/>
              <a:t> heuristic. </a:t>
            </a:r>
            <a:endParaRPr lang="en-US" dirty="0" smtClean="0"/>
          </a:p>
          <a:p>
            <a:r>
              <a:rPr lang="en-US" dirty="0" err="1" smtClean="0"/>
              <a:t>Pembangkitan</a:t>
            </a:r>
            <a:r>
              <a:rPr lang="en-US" dirty="0" smtClean="0"/>
              <a:t> </a:t>
            </a:r>
            <a:r>
              <a:rPr lang="en-US" dirty="0" err="1"/>
              <a:t>keadaan</a:t>
            </a:r>
            <a:r>
              <a:rPr lang="en-US" dirty="0"/>
              <a:t> </a:t>
            </a:r>
            <a:r>
              <a:rPr lang="en-US" dirty="0" err="1"/>
              <a:t>berikutnya</a:t>
            </a:r>
            <a:r>
              <a:rPr lang="en-US" dirty="0"/>
              <a:t> </a:t>
            </a:r>
            <a:r>
              <a:rPr lang="en-US" dirty="0" err="1"/>
              <a:t>tergantung</a:t>
            </a:r>
            <a:r>
              <a:rPr lang="en-US" dirty="0"/>
              <a:t> </a:t>
            </a:r>
            <a:r>
              <a:rPr lang="en-US" dirty="0" err="1"/>
              <a:t>pada</a:t>
            </a:r>
            <a:r>
              <a:rPr lang="en-US" dirty="0"/>
              <a:t> feedback </a:t>
            </a:r>
            <a:r>
              <a:rPr lang="en-US" dirty="0" err="1"/>
              <a:t>dari</a:t>
            </a:r>
            <a:r>
              <a:rPr lang="en-US" dirty="0"/>
              <a:t> </a:t>
            </a:r>
            <a:r>
              <a:rPr lang="en-US" dirty="0" err="1"/>
              <a:t>prosedur</a:t>
            </a:r>
            <a:r>
              <a:rPr lang="en-US" dirty="0"/>
              <a:t> </a:t>
            </a:r>
            <a:r>
              <a:rPr lang="en-US" dirty="0" err="1"/>
              <a:t>pengetesan</a:t>
            </a:r>
            <a:r>
              <a:rPr lang="en-US" dirty="0"/>
              <a:t>. </a:t>
            </a:r>
            <a:endParaRPr lang="en-US" dirty="0" smtClean="0"/>
          </a:p>
          <a:p>
            <a:r>
              <a:rPr lang="en-US" dirty="0" err="1" smtClean="0"/>
              <a:t>Tes</a:t>
            </a:r>
            <a:r>
              <a:rPr lang="en-US" dirty="0" smtClean="0"/>
              <a:t> </a:t>
            </a:r>
            <a:r>
              <a:rPr lang="en-US" dirty="0"/>
              <a:t>yang </a:t>
            </a:r>
            <a:r>
              <a:rPr lang="en-US" dirty="0" err="1"/>
              <a:t>berupa</a:t>
            </a:r>
            <a:r>
              <a:rPr lang="en-US" dirty="0"/>
              <a:t> </a:t>
            </a:r>
            <a:r>
              <a:rPr lang="en-US" dirty="0" err="1"/>
              <a:t>fungsi</a:t>
            </a:r>
            <a:r>
              <a:rPr lang="en-US" dirty="0"/>
              <a:t> heuristic </a:t>
            </a:r>
            <a:r>
              <a:rPr lang="en-US" dirty="0" err="1"/>
              <a:t>ini</a:t>
            </a:r>
            <a:r>
              <a:rPr lang="en-US" dirty="0"/>
              <a:t> </a:t>
            </a:r>
            <a:r>
              <a:rPr lang="en-US" dirty="0" err="1"/>
              <a:t>akan</a:t>
            </a:r>
            <a:r>
              <a:rPr lang="en-US" dirty="0"/>
              <a:t> menunjukkan </a:t>
            </a:r>
            <a:r>
              <a:rPr lang="en-US" dirty="0" err="1"/>
              <a:t>seberapa</a:t>
            </a:r>
            <a:r>
              <a:rPr lang="en-US" dirty="0"/>
              <a:t> </a:t>
            </a:r>
            <a:r>
              <a:rPr lang="en-US" dirty="0" err="1"/>
              <a:t>baiknya</a:t>
            </a:r>
            <a:r>
              <a:rPr lang="en-US" dirty="0"/>
              <a:t> </a:t>
            </a:r>
            <a:r>
              <a:rPr lang="en-US" dirty="0" err="1"/>
              <a:t>nilai</a:t>
            </a:r>
            <a:r>
              <a:rPr lang="en-US" dirty="0"/>
              <a:t> </a:t>
            </a:r>
            <a:r>
              <a:rPr lang="en-US" dirty="0" err="1"/>
              <a:t>terkaan</a:t>
            </a:r>
            <a:r>
              <a:rPr lang="en-US" dirty="0"/>
              <a:t> yang </a:t>
            </a:r>
            <a:r>
              <a:rPr lang="en-US" dirty="0" err="1"/>
              <a:t>diambil</a:t>
            </a:r>
            <a:r>
              <a:rPr lang="en-US" dirty="0"/>
              <a:t> </a:t>
            </a:r>
            <a:r>
              <a:rPr lang="en-US" dirty="0" err="1"/>
              <a:t>terhadap</a:t>
            </a:r>
            <a:r>
              <a:rPr lang="en-US" dirty="0"/>
              <a:t> </a:t>
            </a:r>
            <a:r>
              <a:rPr lang="en-US" dirty="0" err="1"/>
              <a:t>keadaan-keadaan</a:t>
            </a:r>
            <a:r>
              <a:rPr lang="en-US" dirty="0"/>
              <a:t> </a:t>
            </a:r>
            <a:r>
              <a:rPr lang="en-US" dirty="0" err="1"/>
              <a:t>lainnya</a:t>
            </a:r>
            <a:r>
              <a:rPr lang="en-US" dirty="0"/>
              <a:t> yang </a:t>
            </a:r>
            <a:r>
              <a:rPr lang="en-US" dirty="0" err="1"/>
              <a:t>mungkin</a:t>
            </a:r>
            <a:r>
              <a:rPr lang="en-US" dirty="0"/>
              <a:t>. </a:t>
            </a:r>
          </a:p>
        </p:txBody>
      </p:sp>
    </p:spTree>
    <p:extLst>
      <p:ext uri="{BB962C8B-B14F-4D97-AF65-F5344CB8AC3E}">
        <p14:creationId xmlns:p14="http://schemas.microsoft.com/office/powerpoint/2010/main" val="729530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1744"/>
          </a:xfrm>
        </p:spPr>
        <p:txBody>
          <a:bodyPr>
            <a:normAutofit fontScale="90000"/>
          </a:bodyPr>
          <a:lstStyle/>
          <a:p>
            <a:r>
              <a:rPr lang="en-US" sz="4000" b="1" dirty="0"/>
              <a:t>State-space Landscape of Hill climbing </a:t>
            </a:r>
            <a:r>
              <a:rPr lang="en-US" sz="4000" b="1" dirty="0" smtClean="0"/>
              <a:t>algorithm</a:t>
            </a:r>
            <a:endParaRPr lang="en-US" sz="4000" dirty="0"/>
          </a:p>
        </p:txBody>
      </p:sp>
      <p:pic>
        <p:nvPicPr>
          <p:cNvPr id="2050" name="Picture 2" descr="https://www.tutorialandexample.com/wp-content/uploads/2019/07/State-space-Landscape-of-Hill-climbing-algorith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01" y="2139205"/>
            <a:ext cx="6118184" cy="40787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1221" y="6390509"/>
            <a:ext cx="4357090" cy="369332"/>
          </a:xfrm>
          <a:prstGeom prst="rect">
            <a:avLst/>
          </a:prstGeom>
        </p:spPr>
        <p:txBody>
          <a:bodyPr wrap="none">
            <a:spAutoFit/>
          </a:bodyPr>
          <a:lstStyle/>
          <a:p>
            <a:r>
              <a:rPr lang="en-US" dirty="0"/>
              <a:t>https://</a:t>
            </a:r>
            <a:r>
              <a:rPr lang="en-US" sz="1200" dirty="0" err="1"/>
              <a:t>www.tutorialandexample.com</a:t>
            </a:r>
            <a:r>
              <a:rPr lang="en-US" sz="1200" dirty="0"/>
              <a:t>/hill-climbing-algorithm</a:t>
            </a:r>
            <a:r>
              <a:rPr lang="en-US" dirty="0"/>
              <a:t>/</a:t>
            </a:r>
          </a:p>
        </p:txBody>
      </p:sp>
      <p:sp>
        <p:nvSpPr>
          <p:cNvPr id="6" name="Content Placeholder 2"/>
          <p:cNvSpPr>
            <a:spLocks noGrp="1"/>
          </p:cNvSpPr>
          <p:nvPr>
            <p:ph idx="1"/>
          </p:nvPr>
        </p:nvSpPr>
        <p:spPr>
          <a:xfrm>
            <a:off x="5853783" y="2743199"/>
            <a:ext cx="6248400" cy="3831975"/>
          </a:xfrm>
        </p:spPr>
        <p:txBody>
          <a:bodyPr>
            <a:normAutofit lnSpcReduction="10000"/>
          </a:bodyPr>
          <a:lstStyle/>
          <a:p>
            <a:pPr marL="0" indent="0">
              <a:buNone/>
            </a:pPr>
            <a:r>
              <a:rPr lang="en-US" sz="2000" b="1" dirty="0"/>
              <a:t>The topographical </a:t>
            </a:r>
            <a:r>
              <a:rPr lang="en-US" sz="2000" b="1" dirty="0" smtClean="0"/>
              <a:t>regions. </a:t>
            </a:r>
          </a:p>
          <a:p>
            <a:pPr marL="0" indent="0">
              <a:buNone/>
            </a:pPr>
            <a:r>
              <a:rPr lang="en-US" sz="1800" dirty="0" smtClean="0"/>
              <a:t>The </a:t>
            </a:r>
            <a:r>
              <a:rPr lang="en-US" sz="1800" dirty="0"/>
              <a:t>concept of hill climbing algorithm, consider the below landscape representing the </a:t>
            </a:r>
            <a:r>
              <a:rPr lang="en-US" sz="1800" b="1" dirty="0"/>
              <a:t>goal state/peak</a:t>
            </a:r>
            <a:r>
              <a:rPr lang="en-US" sz="1800" dirty="0"/>
              <a:t> and the </a:t>
            </a:r>
            <a:r>
              <a:rPr lang="en-US" sz="1800" b="1" dirty="0"/>
              <a:t>current state</a:t>
            </a:r>
            <a:r>
              <a:rPr lang="en-US" sz="1800" dirty="0"/>
              <a:t> of the </a:t>
            </a:r>
            <a:r>
              <a:rPr lang="en-US" sz="1800" dirty="0" smtClean="0"/>
              <a:t>climber</a:t>
            </a:r>
          </a:p>
          <a:p>
            <a:r>
              <a:rPr lang="en-US" sz="1800" b="1" dirty="0"/>
              <a:t>Global Maximum:</a:t>
            </a:r>
            <a:r>
              <a:rPr lang="en-US" sz="1800" dirty="0"/>
              <a:t> It is the highest point on the hill, which is the goal state.</a:t>
            </a:r>
          </a:p>
          <a:p>
            <a:r>
              <a:rPr lang="en-US" sz="1800" b="1" dirty="0"/>
              <a:t>Local Maximum:</a:t>
            </a:r>
            <a:r>
              <a:rPr lang="en-US" sz="1800" dirty="0"/>
              <a:t> It is the peak higher than all other peaks but lower than the global maximum.</a:t>
            </a:r>
          </a:p>
          <a:p>
            <a:r>
              <a:rPr lang="en-US" sz="1800" b="1" dirty="0"/>
              <a:t>Flat local maximum:</a:t>
            </a:r>
            <a:r>
              <a:rPr lang="en-US" sz="1800" dirty="0"/>
              <a:t> It is the flat area over the hill where it has no uphill or downhill. It is a saturated point of the hill.</a:t>
            </a:r>
          </a:p>
          <a:p>
            <a:r>
              <a:rPr lang="en-US" sz="1800" b="1" dirty="0"/>
              <a:t>Shoulder:</a:t>
            </a:r>
            <a:r>
              <a:rPr lang="en-US" sz="1800" dirty="0"/>
              <a:t> It is also a flat area where the summit is possible.</a:t>
            </a:r>
          </a:p>
          <a:p>
            <a:r>
              <a:rPr lang="en-US" sz="1800" b="1" dirty="0"/>
              <a:t>Current state:</a:t>
            </a:r>
            <a:r>
              <a:rPr lang="en-US" sz="1800" dirty="0"/>
              <a:t> It is the current position of the person.</a:t>
            </a:r>
          </a:p>
          <a:p>
            <a:pPr marL="0" indent="0">
              <a:buNone/>
            </a:pPr>
            <a:endParaRPr lang="en-US" sz="1800" dirty="0"/>
          </a:p>
        </p:txBody>
      </p:sp>
      <p:sp>
        <p:nvSpPr>
          <p:cNvPr id="3" name="Rectangle 2"/>
          <p:cNvSpPr/>
          <p:nvPr/>
        </p:nvSpPr>
        <p:spPr>
          <a:xfrm>
            <a:off x="197308" y="1175559"/>
            <a:ext cx="11797383" cy="1169551"/>
          </a:xfrm>
          <a:prstGeom prst="rect">
            <a:avLst/>
          </a:prstGeom>
        </p:spPr>
        <p:txBody>
          <a:bodyPr wrap="square">
            <a:spAutoFit/>
          </a:bodyPr>
          <a:lstStyle/>
          <a:p>
            <a:r>
              <a:rPr lang="en-US" sz="1400" dirty="0">
                <a:latin typeface="Roboto"/>
              </a:rPr>
              <a:t>State space diagram is a graphical representation of the set of states our search algorithm can reach </a:t>
            </a:r>
            <a:r>
              <a:rPr lang="en-US" sz="1400" dirty="0" err="1">
                <a:latin typeface="Roboto"/>
              </a:rPr>
              <a:t>vs</a:t>
            </a:r>
            <a:r>
              <a:rPr lang="en-US" sz="1400" dirty="0">
                <a:latin typeface="Roboto"/>
              </a:rPr>
              <a:t> the value of our objective function(the function which we wish to maximize).</a:t>
            </a:r>
            <a:r>
              <a:rPr lang="en-US" sz="1400" dirty="0"/>
              <a:t/>
            </a:r>
            <a:br>
              <a:rPr lang="en-US" sz="1400" dirty="0"/>
            </a:br>
            <a:r>
              <a:rPr lang="en-US" sz="1400" b="1" dirty="0">
                <a:latin typeface="Roboto"/>
              </a:rPr>
              <a:t>X-axis :</a:t>
            </a:r>
            <a:r>
              <a:rPr lang="en-US" sz="1400" dirty="0">
                <a:latin typeface="Roboto"/>
              </a:rPr>
              <a:t> denotes the state </a:t>
            </a:r>
            <a:r>
              <a:rPr lang="en-US" sz="1400" dirty="0" smtClean="0">
                <a:latin typeface="Roboto"/>
              </a:rPr>
              <a:t>space, i.e., </a:t>
            </a:r>
            <a:r>
              <a:rPr lang="en-US" sz="1400" dirty="0">
                <a:latin typeface="Roboto"/>
              </a:rPr>
              <a:t>states or configuration our algorithm may reach.</a:t>
            </a:r>
            <a:r>
              <a:rPr lang="en-US" sz="1400" dirty="0"/>
              <a:t/>
            </a:r>
            <a:br>
              <a:rPr lang="en-US" sz="1400" dirty="0"/>
            </a:br>
            <a:r>
              <a:rPr lang="en-US" sz="1400" b="1" dirty="0">
                <a:latin typeface="Roboto"/>
              </a:rPr>
              <a:t>Y-axis :</a:t>
            </a:r>
            <a:r>
              <a:rPr lang="en-US" sz="1400" dirty="0">
                <a:latin typeface="Roboto"/>
              </a:rPr>
              <a:t> denotes the values of objective function corresponding to a particular state.</a:t>
            </a:r>
            <a:r>
              <a:rPr lang="en-US" sz="1400" dirty="0"/>
              <a:t/>
            </a:r>
            <a:br>
              <a:rPr lang="en-US" sz="1400" dirty="0"/>
            </a:br>
            <a:r>
              <a:rPr lang="en-US" sz="1400" b="1" dirty="0">
                <a:latin typeface="Roboto"/>
              </a:rPr>
              <a:t>The best solution will be that state space where objective function has maximum value(global maximum).</a:t>
            </a:r>
            <a:endParaRPr lang="en-US" sz="1400" b="1" dirty="0"/>
          </a:p>
        </p:txBody>
      </p:sp>
    </p:spTree>
    <p:extLst>
      <p:ext uri="{BB962C8B-B14F-4D97-AF65-F5344CB8AC3E}">
        <p14:creationId xmlns:p14="http://schemas.microsoft.com/office/powerpoint/2010/main" val="15812041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topographical regions</a:t>
            </a:r>
          </a:p>
        </p:txBody>
      </p:sp>
      <p:sp>
        <p:nvSpPr>
          <p:cNvPr id="3" name="Content Placeholder 2"/>
          <p:cNvSpPr>
            <a:spLocks noGrp="1"/>
          </p:cNvSpPr>
          <p:nvPr>
            <p:ph idx="1"/>
          </p:nvPr>
        </p:nvSpPr>
        <p:spPr/>
        <p:txBody>
          <a:bodyPr>
            <a:normAutofit lnSpcReduction="10000"/>
          </a:bodyPr>
          <a:lstStyle/>
          <a:p>
            <a:pPr marL="0" indent="0">
              <a:buNone/>
            </a:pPr>
            <a:r>
              <a:rPr lang="en-US" dirty="0"/>
              <a:t>T</a:t>
            </a:r>
            <a:r>
              <a:rPr lang="en-US" dirty="0" smtClean="0"/>
              <a:t>he </a:t>
            </a:r>
            <a:r>
              <a:rPr lang="en-US" dirty="0"/>
              <a:t>concept of hill climbing algorithm, consider the below landscape representing the </a:t>
            </a:r>
            <a:r>
              <a:rPr lang="en-US" b="1" dirty="0"/>
              <a:t>goal state/peak</a:t>
            </a:r>
            <a:r>
              <a:rPr lang="en-US" dirty="0"/>
              <a:t> and the </a:t>
            </a:r>
            <a:r>
              <a:rPr lang="en-US" b="1" dirty="0"/>
              <a:t>current state</a:t>
            </a:r>
            <a:r>
              <a:rPr lang="en-US" dirty="0"/>
              <a:t> of the </a:t>
            </a:r>
            <a:r>
              <a:rPr lang="en-US" dirty="0" smtClean="0"/>
              <a:t>climber</a:t>
            </a:r>
          </a:p>
          <a:p>
            <a:r>
              <a:rPr lang="en-US" b="1" dirty="0"/>
              <a:t>Global Maximum:</a:t>
            </a:r>
            <a:r>
              <a:rPr lang="en-US" dirty="0"/>
              <a:t> It is the highest point on the hill, which is the goal state.</a:t>
            </a:r>
          </a:p>
          <a:p>
            <a:r>
              <a:rPr lang="en-US" b="1" dirty="0"/>
              <a:t>Local Maximum:</a:t>
            </a:r>
            <a:r>
              <a:rPr lang="en-US" dirty="0"/>
              <a:t> It is the peak higher than all other peaks but lower than the global maximum.</a:t>
            </a:r>
          </a:p>
          <a:p>
            <a:r>
              <a:rPr lang="en-US" b="1" dirty="0"/>
              <a:t>Flat local maximum:</a:t>
            </a:r>
            <a:r>
              <a:rPr lang="en-US" dirty="0"/>
              <a:t> It is the flat area over the hill where it has no uphill or downhill. It is a saturated point of the hill.</a:t>
            </a:r>
          </a:p>
          <a:p>
            <a:r>
              <a:rPr lang="en-US" b="1" dirty="0"/>
              <a:t>Shoulder:</a:t>
            </a:r>
            <a:r>
              <a:rPr lang="en-US" dirty="0"/>
              <a:t> It is also a flat area where the summit is possible.</a:t>
            </a:r>
          </a:p>
          <a:p>
            <a:r>
              <a:rPr lang="en-US" b="1" dirty="0"/>
              <a:t>Current state:</a:t>
            </a:r>
            <a:r>
              <a:rPr lang="en-US" dirty="0"/>
              <a:t> It is the current position of the person.</a:t>
            </a:r>
          </a:p>
          <a:p>
            <a:pPr marL="0" indent="0">
              <a:buNone/>
            </a:pPr>
            <a:endParaRPr lang="en-US" dirty="0"/>
          </a:p>
        </p:txBody>
      </p:sp>
    </p:spTree>
    <p:extLst>
      <p:ext uri="{BB962C8B-B14F-4D97-AF65-F5344CB8AC3E}">
        <p14:creationId xmlns:p14="http://schemas.microsoft.com/office/powerpoint/2010/main" val="12656635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Types of Hill climbing search </a:t>
            </a:r>
            <a:r>
              <a:rPr lang="en-US" b="1" dirty="0" smtClean="0"/>
              <a:t>algorithm</a:t>
            </a:r>
            <a:endParaRPr lang="en-US" dirty="0"/>
          </a:p>
        </p:txBody>
      </p:sp>
      <p:pic>
        <p:nvPicPr>
          <p:cNvPr id="1026" name="Picture 2" descr="Hill climbing search algorith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80" y="1690688"/>
            <a:ext cx="11291440" cy="408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7728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95487"/>
          </a:xfrm>
        </p:spPr>
        <p:txBody>
          <a:bodyPr>
            <a:normAutofit fontScale="90000"/>
          </a:bodyPr>
          <a:lstStyle/>
          <a:p>
            <a:r>
              <a:rPr lang="en-US" b="1" dirty="0"/>
              <a:t>Types of Hill Climbing</a:t>
            </a:r>
            <a:endParaRPr lang="en-US" dirty="0"/>
          </a:p>
        </p:txBody>
      </p:sp>
      <p:sp>
        <p:nvSpPr>
          <p:cNvPr id="3" name="Content Placeholder 2"/>
          <p:cNvSpPr>
            <a:spLocks noGrp="1"/>
          </p:cNvSpPr>
          <p:nvPr>
            <p:ph idx="1"/>
          </p:nvPr>
        </p:nvSpPr>
        <p:spPr>
          <a:xfrm>
            <a:off x="838200" y="1169894"/>
            <a:ext cx="10515600" cy="5446059"/>
          </a:xfrm>
        </p:spPr>
        <p:txBody>
          <a:bodyPr>
            <a:normAutofit fontScale="70000" lnSpcReduction="20000"/>
          </a:bodyPr>
          <a:lstStyle/>
          <a:p>
            <a:pPr marL="0" indent="0">
              <a:buNone/>
            </a:pPr>
            <a:r>
              <a:rPr lang="en-US" b="1" dirty="0"/>
              <a:t>1.</a:t>
            </a:r>
            <a:r>
              <a:rPr lang="en-US" dirty="0"/>
              <a:t> </a:t>
            </a:r>
            <a:r>
              <a:rPr lang="en-US" b="1" dirty="0"/>
              <a:t>Simple Hill Climbing</a:t>
            </a:r>
            <a:endParaRPr lang="en-US" dirty="0"/>
          </a:p>
          <a:p>
            <a:r>
              <a:rPr lang="en-US" dirty="0"/>
              <a:t>Simple hill climbing is </a:t>
            </a:r>
            <a:r>
              <a:rPr lang="en-US" b="1" dirty="0"/>
              <a:t>the simplest way </a:t>
            </a:r>
            <a:r>
              <a:rPr lang="en-US" dirty="0"/>
              <a:t>to implement a hill-climbing algorithm. </a:t>
            </a:r>
            <a:endParaRPr lang="en-US" dirty="0" smtClean="0"/>
          </a:p>
          <a:p>
            <a:r>
              <a:rPr lang="en-US" dirty="0" smtClean="0"/>
              <a:t>It </a:t>
            </a:r>
            <a:r>
              <a:rPr lang="en-US" b="1" dirty="0">
                <a:solidFill>
                  <a:schemeClr val="accent5"/>
                </a:solidFill>
              </a:rPr>
              <a:t>only evaluates the </a:t>
            </a:r>
            <a:r>
              <a:rPr lang="en-US" b="1" dirty="0" err="1">
                <a:solidFill>
                  <a:schemeClr val="accent5"/>
                </a:solidFill>
              </a:rPr>
              <a:t>neighbour</a:t>
            </a:r>
            <a:r>
              <a:rPr lang="en-US" b="1" dirty="0">
                <a:solidFill>
                  <a:schemeClr val="accent5"/>
                </a:solidFill>
              </a:rPr>
              <a:t> node state at a time </a:t>
            </a:r>
            <a:r>
              <a:rPr lang="en-US" dirty="0"/>
              <a:t>and </a:t>
            </a:r>
            <a:r>
              <a:rPr lang="en-US" b="1" dirty="0"/>
              <a:t>selects the first one which optimizes current cost and set it as a current state</a:t>
            </a:r>
            <a:r>
              <a:rPr lang="en-US" dirty="0"/>
              <a:t>. </a:t>
            </a:r>
            <a:endParaRPr lang="en-US" dirty="0" smtClean="0"/>
          </a:p>
          <a:p>
            <a:r>
              <a:rPr lang="en-US" dirty="0" smtClean="0"/>
              <a:t>It </a:t>
            </a:r>
            <a:r>
              <a:rPr lang="en-US" b="1" dirty="0"/>
              <a:t>only checks it’s one successor state</a:t>
            </a:r>
            <a:r>
              <a:rPr lang="en-US" dirty="0"/>
              <a:t>, and if it finds better than the current state, then move else be in the same state.</a:t>
            </a:r>
          </a:p>
          <a:p>
            <a:pPr marL="0" indent="0">
              <a:buNone/>
            </a:pPr>
            <a:endParaRPr lang="en-US" b="1" dirty="0" smtClean="0"/>
          </a:p>
          <a:p>
            <a:pPr marL="0" indent="0">
              <a:buNone/>
            </a:pPr>
            <a:r>
              <a:rPr lang="en-US" b="1" dirty="0" smtClean="0"/>
              <a:t>2</a:t>
            </a:r>
            <a:r>
              <a:rPr lang="en-US" b="1" dirty="0"/>
              <a:t>. Steepest-Ascent hill climbing</a:t>
            </a:r>
            <a:endParaRPr lang="en-US" dirty="0"/>
          </a:p>
          <a:p>
            <a:r>
              <a:rPr lang="en-US" dirty="0"/>
              <a:t>The </a:t>
            </a:r>
            <a:r>
              <a:rPr lang="en-US" b="1" dirty="0"/>
              <a:t>steepest-Ascent algorithm is a variation of the simple hill-climbing</a:t>
            </a:r>
            <a:r>
              <a:rPr lang="en-US" dirty="0"/>
              <a:t> algorithm. </a:t>
            </a:r>
            <a:endParaRPr lang="en-US" dirty="0" smtClean="0"/>
          </a:p>
          <a:p>
            <a:r>
              <a:rPr lang="en-US" dirty="0" smtClean="0"/>
              <a:t>This </a:t>
            </a:r>
            <a:r>
              <a:rPr lang="en-US" dirty="0"/>
              <a:t>algorithm </a:t>
            </a:r>
            <a:r>
              <a:rPr lang="en-US" b="1" dirty="0">
                <a:solidFill>
                  <a:schemeClr val="accent5"/>
                </a:solidFill>
              </a:rPr>
              <a:t>examines</a:t>
            </a:r>
            <a:r>
              <a:rPr lang="en-US" dirty="0">
                <a:solidFill>
                  <a:schemeClr val="accent5"/>
                </a:solidFill>
              </a:rPr>
              <a:t> </a:t>
            </a:r>
            <a:r>
              <a:rPr lang="en-US" b="1" dirty="0">
                <a:solidFill>
                  <a:schemeClr val="accent5"/>
                </a:solidFill>
              </a:rPr>
              <a:t>all the </a:t>
            </a:r>
            <a:r>
              <a:rPr lang="en-US" b="1" dirty="0" err="1" smtClean="0">
                <a:solidFill>
                  <a:schemeClr val="accent5"/>
                </a:solidFill>
              </a:rPr>
              <a:t>neighbouring</a:t>
            </a:r>
            <a:r>
              <a:rPr lang="en-US" b="1" dirty="0" smtClean="0">
                <a:solidFill>
                  <a:schemeClr val="accent5"/>
                </a:solidFill>
              </a:rPr>
              <a:t> </a:t>
            </a:r>
            <a:r>
              <a:rPr lang="en-US" b="1" dirty="0">
                <a:solidFill>
                  <a:schemeClr val="accent5"/>
                </a:solidFill>
              </a:rPr>
              <a:t>nodes </a:t>
            </a:r>
            <a:r>
              <a:rPr lang="en-US" dirty="0"/>
              <a:t>of the current state and </a:t>
            </a:r>
            <a:r>
              <a:rPr lang="en-US" b="1" dirty="0"/>
              <a:t>selects one </a:t>
            </a:r>
            <a:r>
              <a:rPr lang="en-US" b="1" dirty="0" err="1"/>
              <a:t>neighbour</a:t>
            </a:r>
            <a:r>
              <a:rPr lang="en-US" b="1" dirty="0"/>
              <a:t> node which is closest to the goal state</a:t>
            </a:r>
            <a:r>
              <a:rPr lang="en-US" dirty="0"/>
              <a:t>. </a:t>
            </a:r>
            <a:endParaRPr lang="en-US" dirty="0" smtClean="0"/>
          </a:p>
          <a:p>
            <a:r>
              <a:rPr lang="en-US" dirty="0" smtClean="0"/>
              <a:t>This </a:t>
            </a:r>
            <a:r>
              <a:rPr lang="en-US" dirty="0"/>
              <a:t>algorithm </a:t>
            </a:r>
            <a:r>
              <a:rPr lang="en-US" b="1" dirty="0"/>
              <a:t>consumes more time </a:t>
            </a:r>
            <a:r>
              <a:rPr lang="en-US" dirty="0"/>
              <a:t>as it searches for multiple </a:t>
            </a:r>
            <a:r>
              <a:rPr lang="en-US" dirty="0" err="1"/>
              <a:t>neighbours</a:t>
            </a:r>
            <a:r>
              <a:rPr lang="en-US" dirty="0" smtClean="0"/>
              <a:t>.</a:t>
            </a:r>
          </a:p>
          <a:p>
            <a:pPr marL="0" indent="0">
              <a:buNone/>
            </a:pPr>
            <a:endParaRPr lang="en-US" b="1" dirty="0" smtClean="0"/>
          </a:p>
          <a:p>
            <a:pPr marL="0" indent="0">
              <a:buNone/>
            </a:pPr>
            <a:r>
              <a:rPr lang="en-US" b="1" dirty="0" smtClean="0"/>
              <a:t>3</a:t>
            </a:r>
            <a:r>
              <a:rPr lang="en-US" b="1" dirty="0"/>
              <a:t>. Stochastic hill climbing</a:t>
            </a:r>
            <a:endParaRPr lang="en-US" dirty="0"/>
          </a:p>
          <a:p>
            <a:r>
              <a:rPr lang="en-US" dirty="0"/>
              <a:t>Stochastic hill climbing </a:t>
            </a:r>
            <a:r>
              <a:rPr lang="en-US" b="1" dirty="0">
                <a:solidFill>
                  <a:schemeClr val="accent5"/>
                </a:solidFill>
              </a:rPr>
              <a:t>does not examine for all its </a:t>
            </a:r>
            <a:r>
              <a:rPr lang="en-US" b="1" dirty="0" err="1">
                <a:solidFill>
                  <a:schemeClr val="accent5"/>
                </a:solidFill>
              </a:rPr>
              <a:t>neighbours</a:t>
            </a:r>
            <a:r>
              <a:rPr lang="en-US" b="1" dirty="0">
                <a:solidFill>
                  <a:schemeClr val="accent5"/>
                </a:solidFill>
              </a:rPr>
              <a:t> </a:t>
            </a:r>
            <a:r>
              <a:rPr lang="en-US" dirty="0"/>
              <a:t>before moving. </a:t>
            </a:r>
            <a:endParaRPr lang="en-US" dirty="0" smtClean="0"/>
          </a:p>
          <a:p>
            <a:r>
              <a:rPr lang="en-US" dirty="0" smtClean="0"/>
              <a:t>Rather</a:t>
            </a:r>
            <a:r>
              <a:rPr lang="en-US" dirty="0"/>
              <a:t>, this search algorithm </a:t>
            </a:r>
            <a:r>
              <a:rPr lang="en-US" b="1" dirty="0">
                <a:solidFill>
                  <a:schemeClr val="accent5"/>
                </a:solidFill>
              </a:rPr>
              <a:t>selects one </a:t>
            </a:r>
            <a:r>
              <a:rPr lang="en-US" b="1" dirty="0" err="1">
                <a:solidFill>
                  <a:schemeClr val="accent5"/>
                </a:solidFill>
              </a:rPr>
              <a:t>neighbour</a:t>
            </a:r>
            <a:r>
              <a:rPr lang="en-US" b="1" dirty="0">
                <a:solidFill>
                  <a:schemeClr val="accent5"/>
                </a:solidFill>
              </a:rPr>
              <a:t> node at random </a:t>
            </a:r>
            <a:r>
              <a:rPr lang="en-US" dirty="0"/>
              <a:t>and </a:t>
            </a:r>
            <a:r>
              <a:rPr lang="en-US" b="1" dirty="0"/>
              <a:t>evaluate it as a current state</a:t>
            </a:r>
            <a:r>
              <a:rPr lang="en-US" dirty="0"/>
              <a:t> or examine another state.</a:t>
            </a:r>
          </a:p>
          <a:p>
            <a:endParaRPr lang="en-US" dirty="0"/>
          </a:p>
          <a:p>
            <a:endParaRPr lang="en-US" dirty="0"/>
          </a:p>
        </p:txBody>
      </p:sp>
    </p:spTree>
    <p:extLst>
      <p:ext uri="{BB962C8B-B14F-4D97-AF65-F5344CB8AC3E}">
        <p14:creationId xmlns:p14="http://schemas.microsoft.com/office/powerpoint/2010/main" val="21017531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Simple hill climbing </a:t>
            </a:r>
            <a:r>
              <a:rPr lang="en-US" b="1" dirty="0" smtClean="0"/>
              <a:t>search</a:t>
            </a:r>
            <a:endParaRPr lang="en-US" dirty="0"/>
          </a:p>
        </p:txBody>
      </p:sp>
      <p:sp>
        <p:nvSpPr>
          <p:cNvPr id="3" name="Content Placeholder 2"/>
          <p:cNvSpPr>
            <a:spLocks noGrp="1"/>
          </p:cNvSpPr>
          <p:nvPr>
            <p:ph idx="1"/>
          </p:nvPr>
        </p:nvSpPr>
        <p:spPr/>
        <p:txBody>
          <a:bodyPr/>
          <a:lstStyle/>
          <a:p>
            <a:r>
              <a:rPr lang="en-US" dirty="0"/>
              <a:t>Simple hill climbing is the simplest technique to climb a hill. </a:t>
            </a:r>
            <a:endParaRPr lang="en-US" dirty="0" smtClean="0"/>
          </a:p>
          <a:p>
            <a:r>
              <a:rPr lang="en-US" dirty="0" smtClean="0"/>
              <a:t>The </a:t>
            </a:r>
            <a:r>
              <a:rPr lang="en-US" dirty="0"/>
              <a:t>task is to </a:t>
            </a:r>
            <a:r>
              <a:rPr lang="en-US" b="1" dirty="0"/>
              <a:t>reach the highest peak of the mountain</a:t>
            </a:r>
            <a:r>
              <a:rPr lang="en-US" dirty="0" smtClean="0"/>
              <a:t>.</a:t>
            </a:r>
          </a:p>
          <a:p>
            <a:r>
              <a:rPr lang="en-US" dirty="0" smtClean="0"/>
              <a:t>The </a:t>
            </a:r>
            <a:r>
              <a:rPr lang="en-US" dirty="0"/>
              <a:t>movement of the climber depends on his move/steps. </a:t>
            </a:r>
            <a:endParaRPr lang="en-US" dirty="0" smtClean="0"/>
          </a:p>
          <a:p>
            <a:r>
              <a:rPr lang="en-US" dirty="0" smtClean="0"/>
              <a:t>If </a:t>
            </a:r>
            <a:r>
              <a:rPr lang="en-US" dirty="0"/>
              <a:t>he finds his next step better than the previous one, he continues to move else remain in the same state. </a:t>
            </a:r>
            <a:endParaRPr lang="en-US" dirty="0" smtClean="0"/>
          </a:p>
          <a:p>
            <a:r>
              <a:rPr lang="en-US" dirty="0" smtClean="0"/>
              <a:t>This </a:t>
            </a:r>
            <a:r>
              <a:rPr lang="en-US" dirty="0"/>
              <a:t>search focus only on his previous and next step.</a:t>
            </a:r>
          </a:p>
        </p:txBody>
      </p:sp>
    </p:spTree>
    <p:extLst>
      <p:ext uri="{BB962C8B-B14F-4D97-AF65-F5344CB8AC3E}">
        <p14:creationId xmlns:p14="http://schemas.microsoft.com/office/powerpoint/2010/main" val="8747090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Steepest-Ascent hill </a:t>
            </a:r>
            <a:r>
              <a:rPr lang="en-US" b="1" dirty="0" smtClean="0"/>
              <a:t>climbing</a:t>
            </a:r>
            <a:endParaRPr lang="en-US" dirty="0"/>
          </a:p>
        </p:txBody>
      </p:sp>
      <p:sp>
        <p:nvSpPr>
          <p:cNvPr id="3" name="Content Placeholder 2"/>
          <p:cNvSpPr>
            <a:spLocks noGrp="1"/>
          </p:cNvSpPr>
          <p:nvPr>
            <p:ph idx="1"/>
          </p:nvPr>
        </p:nvSpPr>
        <p:spPr/>
        <p:txBody>
          <a:bodyPr>
            <a:normAutofit fontScale="92500"/>
          </a:bodyPr>
          <a:lstStyle/>
          <a:p>
            <a:r>
              <a:rPr lang="en-US" b="1" dirty="0"/>
              <a:t>Step 1:</a:t>
            </a:r>
            <a:r>
              <a:rPr lang="en-US" dirty="0"/>
              <a:t> Evaluate the initial state, if it is goal state then return success and stop, else make the current state as your initial state.</a:t>
            </a:r>
          </a:p>
          <a:p>
            <a:r>
              <a:rPr lang="en-US" b="1" dirty="0"/>
              <a:t>Step 2:</a:t>
            </a:r>
            <a:r>
              <a:rPr lang="en-US" dirty="0"/>
              <a:t> Loop until a solution is found or the current state does not change.</a:t>
            </a:r>
          </a:p>
          <a:p>
            <a:pPr lvl="1"/>
            <a:r>
              <a:rPr lang="en-US" dirty="0"/>
              <a:t>Let </a:t>
            </a:r>
            <a:r>
              <a:rPr lang="en-US" b="1" dirty="0"/>
              <a:t>S</a:t>
            </a:r>
            <a:r>
              <a:rPr lang="en-US" dirty="0"/>
              <a:t> be a state such that any successor of the current state will be better than it.</a:t>
            </a:r>
          </a:p>
          <a:p>
            <a:pPr lvl="1"/>
            <a:r>
              <a:rPr lang="en-US" dirty="0"/>
              <a:t>For each operator that applies to the current state;</a:t>
            </a:r>
          </a:p>
          <a:p>
            <a:pPr lvl="2"/>
            <a:r>
              <a:rPr lang="en-US" dirty="0"/>
              <a:t>Apply the new operator and generate a new state.</a:t>
            </a:r>
          </a:p>
          <a:p>
            <a:pPr lvl="2"/>
            <a:r>
              <a:rPr lang="en-US" dirty="0"/>
              <a:t>Evaluate the new state.</a:t>
            </a:r>
          </a:p>
          <a:p>
            <a:pPr lvl="2"/>
            <a:r>
              <a:rPr lang="en-US" dirty="0"/>
              <a:t>If it is goal state, then return it and quit, else compare it to the </a:t>
            </a:r>
            <a:r>
              <a:rPr lang="en-US" b="1" dirty="0"/>
              <a:t>S</a:t>
            </a:r>
            <a:r>
              <a:rPr lang="en-US" dirty="0"/>
              <a:t>.</a:t>
            </a:r>
          </a:p>
          <a:p>
            <a:pPr lvl="2"/>
            <a:r>
              <a:rPr lang="en-US" dirty="0"/>
              <a:t>If it is better than </a:t>
            </a:r>
            <a:r>
              <a:rPr lang="en-US" b="1" dirty="0"/>
              <a:t>S</a:t>
            </a:r>
            <a:r>
              <a:rPr lang="en-US" dirty="0"/>
              <a:t>, then set new state as </a:t>
            </a:r>
            <a:r>
              <a:rPr lang="en-US" b="1" dirty="0"/>
              <a:t>S</a:t>
            </a:r>
            <a:r>
              <a:rPr lang="en-US" dirty="0"/>
              <a:t>.</a:t>
            </a:r>
          </a:p>
          <a:p>
            <a:pPr lvl="2"/>
            <a:r>
              <a:rPr lang="en-US" dirty="0"/>
              <a:t>If the </a:t>
            </a:r>
            <a:r>
              <a:rPr lang="en-US" b="1" dirty="0"/>
              <a:t>S</a:t>
            </a:r>
            <a:r>
              <a:rPr lang="en-US" dirty="0"/>
              <a:t> is better than the current state, then set the current state to </a:t>
            </a:r>
            <a:r>
              <a:rPr lang="en-US" b="1" dirty="0"/>
              <a:t>S</a:t>
            </a:r>
            <a:r>
              <a:rPr lang="en-US" dirty="0"/>
              <a:t>.</a:t>
            </a:r>
          </a:p>
          <a:p>
            <a:r>
              <a:rPr lang="en-US" b="1" dirty="0"/>
              <a:t>Step 5:</a:t>
            </a:r>
            <a:r>
              <a:rPr lang="en-US" dirty="0"/>
              <a:t> Exit</a:t>
            </a:r>
            <a:r>
              <a:rPr lang="en-US" dirty="0" smtClean="0"/>
              <a:t>.</a:t>
            </a:r>
            <a:endParaRPr lang="en-US" dirty="0"/>
          </a:p>
        </p:txBody>
      </p:sp>
    </p:spTree>
    <p:extLst>
      <p:ext uri="{BB962C8B-B14F-4D97-AF65-F5344CB8AC3E}">
        <p14:creationId xmlns:p14="http://schemas.microsoft.com/office/powerpoint/2010/main" val="19555830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Simple hill climbing </a:t>
            </a:r>
            <a:r>
              <a:rPr lang="en-US" sz="3200" b="1" dirty="0" smtClean="0"/>
              <a:t>algorithm</a:t>
            </a:r>
            <a:br>
              <a:rPr lang="en-US" sz="3200" b="1" dirty="0" smtClean="0"/>
            </a:br>
            <a:r>
              <a:rPr lang="en-US" sz="3200" b="1" dirty="0" smtClean="0"/>
              <a:t>{ </a:t>
            </a:r>
            <a:r>
              <a:rPr lang="en-US" sz="2400" dirty="0" smtClean="0"/>
              <a:t>It </a:t>
            </a:r>
            <a:r>
              <a:rPr lang="en-US" sz="2400" dirty="0"/>
              <a:t>examines the neighboring nodes one by one and selects the first neighboring node which optimizes the current cost as next node</a:t>
            </a:r>
            <a:r>
              <a:rPr lang="en-US" sz="2400" dirty="0" smtClean="0"/>
              <a:t>.}</a:t>
            </a:r>
            <a:endParaRPr lang="en-US" sz="2400" dirty="0"/>
          </a:p>
        </p:txBody>
      </p:sp>
      <p:sp>
        <p:nvSpPr>
          <p:cNvPr id="3" name="Content Placeholder 2"/>
          <p:cNvSpPr>
            <a:spLocks noGrp="1"/>
          </p:cNvSpPr>
          <p:nvPr>
            <p:ph idx="1"/>
          </p:nvPr>
        </p:nvSpPr>
        <p:spPr>
          <a:xfrm>
            <a:off x="838200" y="2035175"/>
            <a:ext cx="10515600" cy="4351338"/>
          </a:xfrm>
        </p:spPr>
        <p:txBody>
          <a:bodyPr>
            <a:normAutofit lnSpcReduction="10000"/>
          </a:bodyPr>
          <a:lstStyle/>
          <a:p>
            <a:r>
              <a:rPr lang="en-US" b="1" dirty="0"/>
              <a:t>Step 1:</a:t>
            </a:r>
            <a:r>
              <a:rPr lang="en-US" dirty="0"/>
              <a:t> Evaluate the initial state, if it is goal state then return success and Stop.</a:t>
            </a:r>
          </a:p>
          <a:p>
            <a:r>
              <a:rPr lang="en-US" b="1" dirty="0"/>
              <a:t>Step 2:</a:t>
            </a:r>
            <a:r>
              <a:rPr lang="en-US" dirty="0"/>
              <a:t> Loop Until a solution is found or there is no new operator left to apply.</a:t>
            </a:r>
          </a:p>
          <a:p>
            <a:r>
              <a:rPr lang="en-US" b="1" dirty="0"/>
              <a:t>Step 3:</a:t>
            </a:r>
            <a:r>
              <a:rPr lang="en-US" dirty="0"/>
              <a:t> Select and apply an operator to the current state.</a:t>
            </a:r>
          </a:p>
          <a:p>
            <a:r>
              <a:rPr lang="en-US" b="1" dirty="0"/>
              <a:t>Step 4:</a:t>
            </a:r>
            <a:r>
              <a:rPr lang="en-US" dirty="0"/>
              <a:t> Check new state:</a:t>
            </a:r>
          </a:p>
          <a:p>
            <a:pPr lvl="1"/>
            <a:r>
              <a:rPr lang="en-US" dirty="0"/>
              <a:t> If it is goal state, then return success and quit.</a:t>
            </a:r>
          </a:p>
          <a:p>
            <a:pPr lvl="1"/>
            <a:r>
              <a:rPr lang="en-US" dirty="0"/>
              <a:t>else if it is better than the current state then assign new state as a current state.</a:t>
            </a:r>
          </a:p>
          <a:p>
            <a:pPr lvl="1"/>
            <a:r>
              <a:rPr lang="en-US" dirty="0"/>
              <a:t>else if not better than the current state, then return to step 2.</a:t>
            </a:r>
          </a:p>
          <a:p>
            <a:r>
              <a:rPr lang="en-US" b="1" dirty="0"/>
              <a:t>Step 5:</a:t>
            </a:r>
            <a:r>
              <a:rPr lang="en-US" dirty="0"/>
              <a:t> Exit.</a:t>
            </a:r>
          </a:p>
        </p:txBody>
      </p:sp>
    </p:spTree>
    <p:extLst>
      <p:ext uri="{BB962C8B-B14F-4D97-AF65-F5344CB8AC3E}">
        <p14:creationId xmlns:p14="http://schemas.microsoft.com/office/powerpoint/2010/main" val="4859759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Limitations of Hill climbing </a:t>
            </a:r>
            <a:r>
              <a:rPr lang="en-US" b="1" dirty="0" smtClean="0"/>
              <a:t>algorithm</a:t>
            </a:r>
            <a:endParaRPr lang="en-US" dirty="0"/>
          </a:p>
        </p:txBody>
      </p:sp>
      <p:sp>
        <p:nvSpPr>
          <p:cNvPr id="3" name="Content Placeholder 2"/>
          <p:cNvSpPr>
            <a:spLocks noGrp="1"/>
          </p:cNvSpPr>
          <p:nvPr>
            <p:ph idx="1"/>
          </p:nvPr>
        </p:nvSpPr>
        <p:spPr/>
        <p:txBody>
          <a:bodyPr/>
          <a:lstStyle/>
          <a:p>
            <a:r>
              <a:rPr lang="en-US" dirty="0"/>
              <a:t>Hill climbing algorithm is </a:t>
            </a:r>
            <a:r>
              <a:rPr lang="en-US" b="1" dirty="0"/>
              <a:t>a fast and furious approach</a:t>
            </a:r>
            <a:r>
              <a:rPr lang="en-US" dirty="0"/>
              <a:t>. </a:t>
            </a:r>
            <a:endParaRPr lang="en-US" dirty="0" smtClean="0"/>
          </a:p>
          <a:p>
            <a:r>
              <a:rPr lang="en-US" dirty="0" smtClean="0"/>
              <a:t>It </a:t>
            </a:r>
            <a:r>
              <a:rPr lang="en-US" b="1" dirty="0"/>
              <a:t>finds the solution state rapidly </a:t>
            </a:r>
            <a:r>
              <a:rPr lang="en-US" dirty="0"/>
              <a:t>because it is quite easy to improve a bad state. </a:t>
            </a:r>
            <a:endParaRPr lang="en-US" dirty="0" smtClean="0"/>
          </a:p>
          <a:p>
            <a:r>
              <a:rPr lang="en-US" dirty="0" smtClean="0"/>
              <a:t>But</a:t>
            </a:r>
            <a:r>
              <a:rPr lang="en-US" dirty="0"/>
              <a:t>, there are </a:t>
            </a:r>
            <a:r>
              <a:rPr lang="en-US" dirty="0" smtClean="0"/>
              <a:t>some limitations </a:t>
            </a:r>
            <a:r>
              <a:rPr lang="en-US" dirty="0"/>
              <a:t>of this search</a:t>
            </a:r>
            <a:r>
              <a:rPr lang="en-US" dirty="0" smtClean="0"/>
              <a:t>:</a:t>
            </a:r>
          </a:p>
          <a:p>
            <a:pPr lvl="1"/>
            <a:r>
              <a:rPr lang="en-US" b="1" dirty="0"/>
              <a:t>Local </a:t>
            </a:r>
            <a:r>
              <a:rPr lang="en-US" b="1" dirty="0" smtClean="0"/>
              <a:t>Maxima</a:t>
            </a:r>
          </a:p>
          <a:p>
            <a:pPr lvl="1"/>
            <a:r>
              <a:rPr lang="en-US" b="1" dirty="0" smtClean="0"/>
              <a:t>Plateau</a:t>
            </a:r>
          </a:p>
          <a:p>
            <a:pPr lvl="1"/>
            <a:r>
              <a:rPr lang="en-US" b="1" dirty="0"/>
              <a:t>Ridges</a:t>
            </a:r>
            <a:endParaRPr lang="en-US" dirty="0"/>
          </a:p>
        </p:txBody>
      </p:sp>
    </p:spTree>
    <p:extLst>
      <p:ext uri="{BB962C8B-B14F-4D97-AF65-F5344CB8AC3E}">
        <p14:creationId xmlns:p14="http://schemas.microsoft.com/office/powerpoint/2010/main" val="3700463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smtClean="0"/>
              <a:t>Kriteria</a:t>
            </a:r>
            <a:r>
              <a:rPr lang="en-US" sz="4000" b="1" dirty="0" smtClean="0"/>
              <a:t> </a:t>
            </a:r>
            <a:r>
              <a:rPr lang="en-US" sz="4000" b="1" dirty="0" err="1" smtClean="0"/>
              <a:t>mengukur</a:t>
            </a:r>
            <a:r>
              <a:rPr lang="en-US" sz="4000" b="1" dirty="0" smtClean="0"/>
              <a:t> </a:t>
            </a:r>
            <a:r>
              <a:rPr lang="en-US" sz="4000" b="1" dirty="0" err="1"/>
              <a:t>perfomansi</a:t>
            </a:r>
            <a:r>
              <a:rPr lang="en-US" sz="4000" b="1" dirty="0"/>
              <a:t> </a:t>
            </a:r>
            <a:r>
              <a:rPr lang="en-US" sz="4000" b="1" dirty="0" err="1"/>
              <a:t>metode</a:t>
            </a:r>
            <a:r>
              <a:rPr lang="en-US" sz="4000" b="1" dirty="0"/>
              <a:t> </a:t>
            </a:r>
            <a:r>
              <a:rPr lang="en-US" sz="4000" b="1" dirty="0" err="1" smtClean="0"/>
              <a:t>pencarian</a:t>
            </a:r>
            <a:endParaRPr lang="en-US" sz="4000" b="1" dirty="0"/>
          </a:p>
        </p:txBody>
      </p:sp>
      <p:sp>
        <p:nvSpPr>
          <p:cNvPr id="3" name="Content Placeholder 2"/>
          <p:cNvSpPr>
            <a:spLocks noGrp="1"/>
          </p:cNvSpPr>
          <p:nvPr>
            <p:ph idx="1"/>
          </p:nvPr>
        </p:nvSpPr>
        <p:spPr/>
        <p:txBody>
          <a:bodyPr/>
          <a:lstStyle/>
          <a:p>
            <a:pPr fontAlgn="base"/>
            <a:r>
              <a:rPr lang="en-US" sz="3200" b="1" i="1" dirty="0" smtClean="0"/>
              <a:t>Completeness</a:t>
            </a:r>
            <a:r>
              <a:rPr lang="en-US" sz="3200" i="1" dirty="0"/>
              <a:t> </a:t>
            </a:r>
            <a:r>
              <a:rPr lang="en-US" sz="3200" dirty="0"/>
              <a:t>: </a:t>
            </a:r>
            <a:r>
              <a:rPr lang="en-US" sz="3200" dirty="0" err="1"/>
              <a:t>apakah</a:t>
            </a:r>
            <a:r>
              <a:rPr lang="en-US" sz="3200" dirty="0"/>
              <a:t> </a:t>
            </a:r>
            <a:r>
              <a:rPr lang="en-US" sz="3200" dirty="0" err="1"/>
              <a:t>metode</a:t>
            </a:r>
            <a:r>
              <a:rPr lang="en-US" sz="3200" dirty="0"/>
              <a:t> </a:t>
            </a:r>
            <a:r>
              <a:rPr lang="en-US" sz="3200" dirty="0" err="1"/>
              <a:t>tersebut</a:t>
            </a:r>
            <a:r>
              <a:rPr lang="en-US" sz="3200" dirty="0"/>
              <a:t> </a:t>
            </a:r>
            <a:r>
              <a:rPr lang="en-US" sz="3200" dirty="0" err="1"/>
              <a:t>menjamin</a:t>
            </a:r>
            <a:r>
              <a:rPr lang="en-US" sz="3200" dirty="0"/>
              <a:t> </a:t>
            </a:r>
            <a:r>
              <a:rPr lang="en-US" sz="3200" dirty="0" err="1"/>
              <a:t>penemuan</a:t>
            </a:r>
            <a:r>
              <a:rPr lang="en-US" sz="3200" dirty="0"/>
              <a:t> </a:t>
            </a:r>
            <a:r>
              <a:rPr lang="en-US" sz="3200" dirty="0" err="1"/>
              <a:t>solusi</a:t>
            </a:r>
            <a:r>
              <a:rPr lang="en-US" sz="3200" dirty="0"/>
              <a:t> </a:t>
            </a:r>
            <a:r>
              <a:rPr lang="en-US" sz="3200" dirty="0" err="1"/>
              <a:t>jika</a:t>
            </a:r>
            <a:r>
              <a:rPr lang="en-US" sz="3200" dirty="0"/>
              <a:t> </a:t>
            </a:r>
            <a:r>
              <a:rPr lang="en-US" sz="3200" dirty="0" err="1"/>
              <a:t>solusinya</a:t>
            </a:r>
            <a:r>
              <a:rPr lang="en-US" sz="3200" dirty="0"/>
              <a:t> </a:t>
            </a:r>
            <a:r>
              <a:rPr lang="en-US" sz="3200" dirty="0" err="1"/>
              <a:t>memang</a:t>
            </a:r>
            <a:r>
              <a:rPr lang="en-US" sz="3200" dirty="0"/>
              <a:t> </a:t>
            </a:r>
            <a:r>
              <a:rPr lang="en-US" sz="3200" dirty="0" err="1"/>
              <a:t>ada</a:t>
            </a:r>
            <a:r>
              <a:rPr lang="en-US" sz="3200" dirty="0"/>
              <a:t>?</a:t>
            </a:r>
          </a:p>
          <a:p>
            <a:pPr fontAlgn="base"/>
            <a:r>
              <a:rPr lang="en-US" sz="3200" b="1" i="1" dirty="0"/>
              <a:t>Time complexity</a:t>
            </a:r>
            <a:r>
              <a:rPr lang="en-US" sz="3200" i="1" dirty="0"/>
              <a:t> </a:t>
            </a:r>
            <a:r>
              <a:rPr lang="en-US" sz="3200" dirty="0"/>
              <a:t>: </a:t>
            </a:r>
            <a:r>
              <a:rPr lang="en-US" sz="3200" dirty="0" err="1"/>
              <a:t>berapa</a:t>
            </a:r>
            <a:r>
              <a:rPr lang="en-US" sz="3200" dirty="0"/>
              <a:t> lama </a:t>
            </a:r>
            <a:r>
              <a:rPr lang="en-US" sz="3200" dirty="0" err="1"/>
              <a:t>waktu</a:t>
            </a:r>
            <a:r>
              <a:rPr lang="en-US" sz="3200" dirty="0"/>
              <a:t> yang </a:t>
            </a:r>
            <a:r>
              <a:rPr lang="en-US" sz="3200" dirty="0" err="1"/>
              <a:t>diperlukan</a:t>
            </a:r>
            <a:r>
              <a:rPr lang="en-US" sz="3200" dirty="0"/>
              <a:t>? [</a:t>
            </a:r>
            <a:r>
              <a:rPr lang="en-US" sz="3200" dirty="0" err="1"/>
              <a:t>semakin</a:t>
            </a:r>
            <a:r>
              <a:rPr lang="en-US" sz="3200" dirty="0"/>
              <a:t> </a:t>
            </a:r>
            <a:r>
              <a:rPr lang="en-US" sz="3200" dirty="0" err="1"/>
              <a:t>cepat</a:t>
            </a:r>
            <a:r>
              <a:rPr lang="en-US" sz="3200" dirty="0"/>
              <a:t>, </a:t>
            </a:r>
            <a:r>
              <a:rPr lang="en-US" sz="3200" dirty="0" err="1"/>
              <a:t>semakin</a:t>
            </a:r>
            <a:r>
              <a:rPr lang="en-US" sz="3200" dirty="0"/>
              <a:t> </a:t>
            </a:r>
            <a:r>
              <a:rPr lang="en-US" sz="3200" dirty="0" err="1"/>
              <a:t>baik</a:t>
            </a:r>
            <a:r>
              <a:rPr lang="en-US" sz="3200" dirty="0"/>
              <a:t>]</a:t>
            </a:r>
          </a:p>
          <a:p>
            <a:pPr fontAlgn="base"/>
            <a:r>
              <a:rPr lang="en-US" sz="3200" b="1" i="1" dirty="0"/>
              <a:t>Space complexity</a:t>
            </a:r>
            <a:r>
              <a:rPr lang="en-US" sz="3200" i="1" dirty="0"/>
              <a:t> </a:t>
            </a:r>
            <a:r>
              <a:rPr lang="en-US" sz="3200" dirty="0"/>
              <a:t>: </a:t>
            </a:r>
            <a:r>
              <a:rPr lang="en-US" sz="3200" dirty="0" err="1"/>
              <a:t>berapa</a:t>
            </a:r>
            <a:r>
              <a:rPr lang="en-US" sz="3200" dirty="0"/>
              <a:t> </a:t>
            </a:r>
            <a:r>
              <a:rPr lang="en-US" sz="3200" dirty="0" err="1"/>
              <a:t>banyak</a:t>
            </a:r>
            <a:r>
              <a:rPr lang="en-US" sz="3200" dirty="0"/>
              <a:t> </a:t>
            </a:r>
            <a:r>
              <a:rPr lang="en-US" sz="3200" dirty="0" err="1"/>
              <a:t>memori</a:t>
            </a:r>
            <a:r>
              <a:rPr lang="en-US" sz="3200" dirty="0"/>
              <a:t> yang </a:t>
            </a:r>
            <a:r>
              <a:rPr lang="en-US" sz="3200" dirty="0" err="1"/>
              <a:t>diperlukan</a:t>
            </a:r>
            <a:endParaRPr lang="en-US" sz="3200" dirty="0"/>
          </a:p>
          <a:p>
            <a:pPr fontAlgn="base"/>
            <a:r>
              <a:rPr lang="en-US" sz="3200" b="1" i="1" dirty="0"/>
              <a:t>Optimality</a:t>
            </a:r>
            <a:r>
              <a:rPr lang="en-US" sz="3200" b="1" dirty="0"/>
              <a:t> </a:t>
            </a:r>
            <a:r>
              <a:rPr lang="en-US" sz="3200" dirty="0"/>
              <a:t>: </a:t>
            </a:r>
            <a:r>
              <a:rPr lang="en-US" sz="3200" dirty="0" err="1"/>
              <a:t>apakah</a:t>
            </a:r>
            <a:r>
              <a:rPr lang="en-US" sz="3200" dirty="0"/>
              <a:t> </a:t>
            </a:r>
            <a:r>
              <a:rPr lang="en-US" sz="3200" dirty="0" err="1"/>
              <a:t>metode</a:t>
            </a:r>
            <a:r>
              <a:rPr lang="en-US" sz="3200" dirty="0"/>
              <a:t> </a:t>
            </a:r>
            <a:r>
              <a:rPr lang="en-US" sz="3200" dirty="0" err="1"/>
              <a:t>tersebut</a:t>
            </a:r>
            <a:r>
              <a:rPr lang="en-US" sz="3200" dirty="0"/>
              <a:t> </a:t>
            </a:r>
            <a:r>
              <a:rPr lang="en-US" sz="3200" dirty="0" err="1"/>
              <a:t>menjamin</a:t>
            </a:r>
            <a:r>
              <a:rPr lang="en-US" sz="3200" dirty="0"/>
              <a:t> </a:t>
            </a:r>
            <a:r>
              <a:rPr lang="en-US" sz="3200" dirty="0" err="1"/>
              <a:t>menemukan</a:t>
            </a:r>
            <a:r>
              <a:rPr lang="en-US" sz="3200" dirty="0"/>
              <a:t> </a:t>
            </a:r>
            <a:r>
              <a:rPr lang="en-US" sz="3200" dirty="0" err="1"/>
              <a:t>solusi</a:t>
            </a:r>
            <a:r>
              <a:rPr lang="en-US" sz="3200" dirty="0"/>
              <a:t> yang </a:t>
            </a:r>
            <a:r>
              <a:rPr lang="en-US" sz="3200" dirty="0" err="1"/>
              <a:t>terbaik</a:t>
            </a:r>
            <a:r>
              <a:rPr lang="en-US" sz="3200" dirty="0"/>
              <a:t> </a:t>
            </a:r>
            <a:r>
              <a:rPr lang="en-US" sz="3200" dirty="0" err="1"/>
              <a:t>jika</a:t>
            </a:r>
            <a:r>
              <a:rPr lang="en-US" sz="3200" dirty="0"/>
              <a:t> </a:t>
            </a:r>
            <a:r>
              <a:rPr lang="en-US" sz="3200" dirty="0" err="1"/>
              <a:t>terdapat</a:t>
            </a:r>
            <a:r>
              <a:rPr lang="en-US" sz="3200" dirty="0"/>
              <a:t> </a:t>
            </a:r>
            <a:r>
              <a:rPr lang="en-US" sz="3200" dirty="0" err="1"/>
              <a:t>beberapa</a:t>
            </a:r>
            <a:r>
              <a:rPr lang="en-US" sz="3200" dirty="0"/>
              <a:t> </a:t>
            </a:r>
            <a:r>
              <a:rPr lang="en-US" sz="3200" dirty="0" err="1"/>
              <a:t>solusi</a:t>
            </a:r>
            <a:r>
              <a:rPr lang="en-US" sz="3200" dirty="0"/>
              <a:t> </a:t>
            </a:r>
            <a:r>
              <a:rPr lang="en-US" sz="3200" dirty="0" err="1"/>
              <a:t>berbeda</a:t>
            </a:r>
            <a:r>
              <a:rPr lang="en-US" sz="3200" dirty="0"/>
              <a:t>?</a:t>
            </a:r>
          </a:p>
          <a:p>
            <a:endParaRPr lang="en-US" dirty="0"/>
          </a:p>
        </p:txBody>
      </p:sp>
    </p:spTree>
    <p:extLst>
      <p:ext uri="{BB962C8B-B14F-4D97-AF65-F5344CB8AC3E}">
        <p14:creationId xmlns:p14="http://schemas.microsoft.com/office/powerpoint/2010/main" val="27328842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Local </a:t>
            </a:r>
            <a:r>
              <a:rPr lang="en-US" b="1" dirty="0" smtClean="0"/>
              <a:t>Maxima</a:t>
            </a:r>
            <a:endParaRPr lang="en-US" dirty="0"/>
          </a:p>
        </p:txBody>
      </p:sp>
      <p:sp>
        <p:nvSpPr>
          <p:cNvPr id="3" name="Content Placeholder 2"/>
          <p:cNvSpPr>
            <a:spLocks noGrp="1"/>
          </p:cNvSpPr>
          <p:nvPr>
            <p:ph idx="1"/>
          </p:nvPr>
        </p:nvSpPr>
        <p:spPr>
          <a:xfrm>
            <a:off x="944879" y="1690688"/>
            <a:ext cx="6637021" cy="4862512"/>
          </a:xfrm>
        </p:spPr>
        <p:txBody>
          <a:bodyPr>
            <a:normAutofit/>
          </a:bodyPr>
          <a:lstStyle/>
          <a:p>
            <a:r>
              <a:rPr lang="en-US" dirty="0"/>
              <a:t>It is that peak of the mountain which is highest than all its neighboring states but lower than the global maxima</a:t>
            </a:r>
            <a:r>
              <a:rPr lang="en-US" dirty="0" smtClean="0"/>
              <a:t>.</a:t>
            </a:r>
          </a:p>
          <a:p>
            <a:r>
              <a:rPr lang="en-US" dirty="0" smtClean="0"/>
              <a:t>It </a:t>
            </a:r>
            <a:r>
              <a:rPr lang="en-US" dirty="0"/>
              <a:t>is not the goal peak because there is another peak higher than it</a:t>
            </a:r>
            <a:r>
              <a:rPr lang="en-US" dirty="0" smtClean="0"/>
              <a:t>.</a:t>
            </a:r>
          </a:p>
          <a:p>
            <a:r>
              <a:rPr lang="en-US" b="1" dirty="0"/>
              <a:t>Solution:</a:t>
            </a:r>
            <a:r>
              <a:rPr lang="en-US" dirty="0"/>
              <a:t> </a:t>
            </a:r>
            <a:endParaRPr lang="en-US" dirty="0" smtClean="0"/>
          </a:p>
          <a:p>
            <a:pPr lvl="1"/>
            <a:r>
              <a:rPr lang="en-US" b="1" dirty="0" smtClean="0"/>
              <a:t>Backtracking</a:t>
            </a:r>
            <a:r>
              <a:rPr lang="en-US" dirty="0" smtClean="0"/>
              <a:t> </a:t>
            </a:r>
            <a:r>
              <a:rPr lang="en-US" dirty="0"/>
              <a:t>technique can be a solution of the local maximum in state space landscape. </a:t>
            </a:r>
            <a:endParaRPr lang="en-US" dirty="0" smtClean="0"/>
          </a:p>
          <a:p>
            <a:pPr lvl="1"/>
            <a:r>
              <a:rPr lang="en-US" b="1" dirty="0" smtClean="0"/>
              <a:t>Create </a:t>
            </a:r>
            <a:r>
              <a:rPr lang="en-US" b="1" dirty="0"/>
              <a:t>a list of the promising </a:t>
            </a:r>
            <a:r>
              <a:rPr lang="en-US" dirty="0"/>
              <a:t>path so that the algorithm can backtrack the search space and explore other paths as well.</a:t>
            </a:r>
          </a:p>
        </p:txBody>
      </p:sp>
      <p:pic>
        <p:nvPicPr>
          <p:cNvPr id="3074" name="Picture 2" descr="Local Maxima Hill climbing 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4777" y="2526664"/>
            <a:ext cx="4029075"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5876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Plateau</a:t>
            </a:r>
            <a:endParaRPr lang="en-US" dirty="0"/>
          </a:p>
        </p:txBody>
      </p:sp>
      <p:sp>
        <p:nvSpPr>
          <p:cNvPr id="3" name="Content Placeholder 2"/>
          <p:cNvSpPr>
            <a:spLocks noGrp="1"/>
          </p:cNvSpPr>
          <p:nvPr>
            <p:ph idx="1"/>
          </p:nvPr>
        </p:nvSpPr>
        <p:spPr>
          <a:xfrm>
            <a:off x="838200" y="1825625"/>
            <a:ext cx="6857999" cy="4351338"/>
          </a:xfrm>
        </p:spPr>
        <p:txBody>
          <a:bodyPr>
            <a:normAutofit fontScale="92500"/>
          </a:bodyPr>
          <a:lstStyle/>
          <a:p>
            <a:r>
              <a:rPr lang="en-US" dirty="0"/>
              <a:t>It is a flat surface area where no uphill exists. </a:t>
            </a:r>
            <a:endParaRPr lang="en-US" dirty="0" smtClean="0"/>
          </a:p>
          <a:p>
            <a:r>
              <a:rPr lang="en-US" dirty="0" smtClean="0"/>
              <a:t>It </a:t>
            </a:r>
            <a:r>
              <a:rPr lang="en-US" dirty="0"/>
              <a:t>becomes difficult for the climber to decide that in which direction he should move to reach the goal point. </a:t>
            </a:r>
            <a:endParaRPr lang="en-US" dirty="0" smtClean="0"/>
          </a:p>
          <a:p>
            <a:r>
              <a:rPr lang="en-US" dirty="0" smtClean="0"/>
              <a:t>Sometimes</a:t>
            </a:r>
            <a:r>
              <a:rPr lang="en-US" dirty="0"/>
              <a:t>, the person gets lost in the flat area</a:t>
            </a:r>
            <a:r>
              <a:rPr lang="en-US" dirty="0" smtClean="0"/>
              <a:t>.</a:t>
            </a:r>
          </a:p>
          <a:p>
            <a:r>
              <a:rPr lang="en-US" b="1" dirty="0"/>
              <a:t>Solution:</a:t>
            </a:r>
            <a:r>
              <a:rPr lang="en-US" dirty="0"/>
              <a:t> </a:t>
            </a:r>
            <a:endParaRPr lang="en-US" dirty="0" smtClean="0"/>
          </a:p>
          <a:p>
            <a:pPr lvl="1"/>
            <a:r>
              <a:rPr lang="en-US" dirty="0" smtClean="0"/>
              <a:t>Take </a:t>
            </a:r>
            <a:r>
              <a:rPr lang="en-US" b="1" dirty="0"/>
              <a:t>big steps </a:t>
            </a:r>
            <a:r>
              <a:rPr lang="en-US" dirty="0"/>
              <a:t>or very little steps while searching, to solve the problem. </a:t>
            </a:r>
            <a:endParaRPr lang="en-US" dirty="0" smtClean="0"/>
          </a:p>
          <a:p>
            <a:pPr lvl="1"/>
            <a:r>
              <a:rPr lang="en-US" b="1" dirty="0" smtClean="0"/>
              <a:t>Randomly </a:t>
            </a:r>
            <a:r>
              <a:rPr lang="en-US" b="1" dirty="0"/>
              <a:t>select a state which is far away from the current state </a:t>
            </a:r>
            <a:r>
              <a:rPr lang="en-US" dirty="0"/>
              <a:t>so it is possible that the algorithm could find non-plateau region.</a:t>
            </a:r>
          </a:p>
        </p:txBody>
      </p:sp>
      <p:pic>
        <p:nvPicPr>
          <p:cNvPr id="4098" name="Picture 2" descr="Plate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4175" y="2559049"/>
            <a:ext cx="3886200"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3975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Ridges</a:t>
            </a:r>
            <a:endParaRPr lang="en-US" dirty="0"/>
          </a:p>
        </p:txBody>
      </p:sp>
      <p:sp>
        <p:nvSpPr>
          <p:cNvPr id="3" name="Content Placeholder 2"/>
          <p:cNvSpPr>
            <a:spLocks noGrp="1"/>
          </p:cNvSpPr>
          <p:nvPr>
            <p:ph idx="1"/>
          </p:nvPr>
        </p:nvSpPr>
        <p:spPr>
          <a:xfrm>
            <a:off x="495300" y="1690688"/>
            <a:ext cx="6819900" cy="4351338"/>
          </a:xfrm>
        </p:spPr>
        <p:txBody>
          <a:bodyPr/>
          <a:lstStyle/>
          <a:p>
            <a:r>
              <a:rPr lang="en-US" dirty="0"/>
              <a:t>It is a challenging problem where the person finds two or more local maxima of the same height commonly. </a:t>
            </a:r>
            <a:endParaRPr lang="en-US" dirty="0" smtClean="0"/>
          </a:p>
          <a:p>
            <a:r>
              <a:rPr lang="en-US" dirty="0" smtClean="0"/>
              <a:t>It </a:t>
            </a:r>
            <a:r>
              <a:rPr lang="en-US" dirty="0"/>
              <a:t>becomes difficult for the person to navigate the right point and stuck to that point itself</a:t>
            </a:r>
            <a:r>
              <a:rPr lang="en-US" dirty="0" smtClean="0"/>
              <a:t>.</a:t>
            </a:r>
          </a:p>
          <a:p>
            <a:r>
              <a:rPr lang="en-US" b="1" dirty="0"/>
              <a:t>Solution:</a:t>
            </a:r>
            <a:r>
              <a:rPr lang="en-US" dirty="0"/>
              <a:t> </a:t>
            </a:r>
            <a:endParaRPr lang="en-US" dirty="0" smtClean="0"/>
          </a:p>
          <a:p>
            <a:pPr lvl="1"/>
            <a:r>
              <a:rPr lang="en-US" dirty="0" smtClean="0"/>
              <a:t>by using of </a:t>
            </a:r>
            <a:r>
              <a:rPr lang="en-US" dirty="0"/>
              <a:t>bidirectional search, or </a:t>
            </a:r>
            <a:endParaRPr lang="en-US" dirty="0" smtClean="0"/>
          </a:p>
          <a:p>
            <a:pPr lvl="1"/>
            <a:r>
              <a:rPr lang="en-US" dirty="0" smtClean="0"/>
              <a:t>by </a:t>
            </a:r>
            <a:r>
              <a:rPr lang="en-US" dirty="0"/>
              <a:t>moving in different </a:t>
            </a:r>
            <a:r>
              <a:rPr lang="en-US" dirty="0" smtClean="0"/>
              <a:t>directions</a:t>
            </a:r>
            <a:endParaRPr lang="en-US" dirty="0"/>
          </a:p>
        </p:txBody>
      </p:sp>
      <p:pic>
        <p:nvPicPr>
          <p:cNvPr id="5122" name="Picture 2" descr="Rid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150" y="2025650"/>
            <a:ext cx="451485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4829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Referensi</a:t>
            </a:r>
            <a:endParaRPr lang="en-US" dirty="0"/>
          </a:p>
        </p:txBody>
      </p:sp>
      <p:sp>
        <p:nvSpPr>
          <p:cNvPr id="3" name="Content Placeholder 2"/>
          <p:cNvSpPr>
            <a:spLocks noGrp="1"/>
          </p:cNvSpPr>
          <p:nvPr>
            <p:ph idx="1"/>
          </p:nvPr>
        </p:nvSpPr>
        <p:spPr/>
        <p:txBody>
          <a:bodyPr>
            <a:normAutofit/>
          </a:bodyPr>
          <a:lstStyle/>
          <a:p>
            <a:r>
              <a:rPr lang="en-US" dirty="0">
                <a:hlinkClick r:id="rId2"/>
              </a:rPr>
              <a:t>https://</a:t>
            </a:r>
            <a:r>
              <a:rPr lang="en-US" dirty="0" err="1">
                <a:hlinkClick r:id="rId2"/>
              </a:rPr>
              <a:t>users.cs.cf.ac.uk</a:t>
            </a:r>
            <a:r>
              <a:rPr lang="en-US" dirty="0">
                <a:hlinkClick r:id="rId2"/>
              </a:rPr>
              <a:t>/</a:t>
            </a:r>
            <a:r>
              <a:rPr lang="en-US" dirty="0" err="1">
                <a:hlinkClick r:id="rId2"/>
              </a:rPr>
              <a:t>Dave.Marshall</a:t>
            </a:r>
            <a:r>
              <a:rPr lang="en-US" dirty="0">
                <a:hlinkClick r:id="rId2"/>
              </a:rPr>
              <a:t>/</a:t>
            </a:r>
            <a:r>
              <a:rPr lang="en-US" dirty="0" err="1">
                <a:hlinkClick r:id="rId2"/>
              </a:rPr>
              <a:t>AI2</a:t>
            </a:r>
            <a:r>
              <a:rPr lang="en-US" dirty="0">
                <a:hlinkClick r:id="rId2"/>
              </a:rPr>
              <a:t>/</a:t>
            </a:r>
            <a:r>
              <a:rPr lang="en-US" dirty="0" err="1">
                <a:hlinkClick r:id="rId2"/>
              </a:rPr>
              <a:t>node22.html#figdep_tree</a:t>
            </a:r>
            <a:endParaRPr lang="en-US" dirty="0" smtClean="0">
              <a:hlinkClick r:id="rId3"/>
            </a:endParaRPr>
          </a:p>
          <a:p>
            <a:r>
              <a:rPr lang="en-US" dirty="0">
                <a:hlinkClick r:id="rId4"/>
              </a:rPr>
              <a:t>https://</a:t>
            </a:r>
            <a:r>
              <a:rPr lang="en-US" dirty="0" err="1">
                <a:hlinkClick r:id="rId4"/>
              </a:rPr>
              <a:t>www.geeksforgeeks.org</a:t>
            </a:r>
            <a:r>
              <a:rPr lang="en-US" dirty="0">
                <a:hlinkClick r:id="rId4"/>
              </a:rPr>
              <a:t>/search-algorithms-in-</a:t>
            </a:r>
            <a:r>
              <a:rPr lang="en-US" dirty="0" err="1">
                <a:hlinkClick r:id="rId4"/>
              </a:rPr>
              <a:t>ai</a:t>
            </a:r>
            <a:r>
              <a:rPr lang="en-US" dirty="0" smtClean="0">
                <a:hlinkClick r:id="rId4"/>
              </a:rPr>
              <a:t>/</a:t>
            </a:r>
            <a:endParaRPr lang="en-US" dirty="0" smtClean="0"/>
          </a:p>
          <a:p>
            <a:r>
              <a:rPr lang="en-US" dirty="0">
                <a:hlinkClick r:id="rId5"/>
              </a:rPr>
              <a:t>https://</a:t>
            </a:r>
            <a:r>
              <a:rPr lang="en-US" dirty="0" err="1">
                <a:hlinkClick r:id="rId5"/>
              </a:rPr>
              <a:t>www.javatpoint.com</a:t>
            </a:r>
            <a:r>
              <a:rPr lang="en-US" dirty="0">
                <a:hlinkClick r:id="rId5"/>
              </a:rPr>
              <a:t>/</a:t>
            </a:r>
            <a:r>
              <a:rPr lang="en-US" dirty="0" err="1">
                <a:hlinkClick r:id="rId5"/>
              </a:rPr>
              <a:t>ai</a:t>
            </a:r>
            <a:r>
              <a:rPr lang="en-US" dirty="0">
                <a:hlinkClick r:id="rId5"/>
              </a:rPr>
              <a:t>-uninformed-search-algorithms</a:t>
            </a:r>
            <a:endParaRPr lang="en-US" dirty="0"/>
          </a:p>
          <a:p>
            <a:r>
              <a:rPr lang="en-US" dirty="0" smtClean="0">
                <a:hlinkClick r:id="rId3"/>
              </a:rPr>
              <a:t>https</a:t>
            </a:r>
            <a:r>
              <a:rPr lang="en-US" dirty="0">
                <a:hlinkClick r:id="rId3"/>
              </a:rPr>
              <a:t>://</a:t>
            </a:r>
            <a:r>
              <a:rPr lang="en-US" dirty="0" err="1">
                <a:hlinkClick r:id="rId3"/>
              </a:rPr>
              <a:t>syifamss.wordpress.com</a:t>
            </a:r>
            <a:r>
              <a:rPr lang="en-US" dirty="0">
                <a:hlinkClick r:id="rId3"/>
              </a:rPr>
              <a:t>/2017/12/08/</a:t>
            </a:r>
            <a:r>
              <a:rPr lang="en-US" dirty="0" err="1">
                <a:hlinkClick r:id="rId3"/>
              </a:rPr>
              <a:t>metode</a:t>
            </a:r>
            <a:r>
              <a:rPr lang="en-US" dirty="0">
                <a:hlinkClick r:id="rId3"/>
              </a:rPr>
              <a:t>-</a:t>
            </a:r>
            <a:r>
              <a:rPr lang="en-US" dirty="0" err="1">
                <a:hlinkClick r:id="rId3"/>
              </a:rPr>
              <a:t>pencarian</a:t>
            </a:r>
            <a:r>
              <a:rPr lang="en-US" dirty="0">
                <a:hlinkClick r:id="rId3"/>
              </a:rPr>
              <a:t>-</a:t>
            </a:r>
            <a:r>
              <a:rPr lang="en-US" dirty="0" err="1">
                <a:hlinkClick r:id="rId3"/>
              </a:rPr>
              <a:t>buta</a:t>
            </a:r>
            <a:r>
              <a:rPr lang="en-US" dirty="0">
                <a:hlinkClick r:id="rId3"/>
              </a:rPr>
              <a:t>-blind-search-</a:t>
            </a:r>
            <a:r>
              <a:rPr lang="en-US" dirty="0" err="1">
                <a:hlinkClick r:id="rId3"/>
              </a:rPr>
              <a:t>metode</a:t>
            </a:r>
            <a:r>
              <a:rPr lang="en-US" dirty="0">
                <a:hlinkClick r:id="rId3"/>
              </a:rPr>
              <a:t>-</a:t>
            </a:r>
            <a:r>
              <a:rPr lang="en-US" dirty="0" err="1">
                <a:hlinkClick r:id="rId3"/>
              </a:rPr>
              <a:t>pencarian-heuristik</a:t>
            </a:r>
            <a:r>
              <a:rPr lang="en-US" dirty="0" smtClean="0">
                <a:hlinkClick r:id="rId3"/>
              </a:rPr>
              <a:t>/</a:t>
            </a:r>
            <a:endParaRPr lang="en-US" dirty="0" smtClean="0"/>
          </a:p>
          <a:p>
            <a:r>
              <a:rPr lang="en-US" dirty="0">
                <a:hlinkClick r:id="rId6"/>
              </a:rPr>
              <a:t>http://</a:t>
            </a:r>
            <a:r>
              <a:rPr lang="en-US" dirty="0" err="1" smtClean="0">
                <a:hlinkClick r:id="rId6"/>
              </a:rPr>
              <a:t>alfanfikri27.blogspot.com</a:t>
            </a:r>
            <a:r>
              <a:rPr lang="en-US" dirty="0" smtClean="0">
                <a:hlinkClick r:id="rId6"/>
              </a:rPr>
              <a:t>/2017/12/</a:t>
            </a:r>
            <a:r>
              <a:rPr lang="en-US" dirty="0" err="1" smtClean="0">
                <a:hlinkClick r:id="rId6"/>
              </a:rPr>
              <a:t>metode</a:t>
            </a:r>
            <a:r>
              <a:rPr lang="en-US" dirty="0" smtClean="0">
                <a:hlinkClick r:id="rId6"/>
              </a:rPr>
              <a:t>-blind-search-</a:t>
            </a:r>
            <a:r>
              <a:rPr lang="en-US" dirty="0" err="1" smtClean="0">
                <a:hlinkClick r:id="rId6"/>
              </a:rPr>
              <a:t>heuristik.html</a:t>
            </a:r>
            <a:endParaRPr lang="en-US" dirty="0" smtClean="0"/>
          </a:p>
          <a:p>
            <a:r>
              <a:rPr lang="en-US" dirty="0">
                <a:hlinkClick r:id="rId7"/>
              </a:rPr>
              <a:t>https://</a:t>
            </a:r>
            <a:r>
              <a:rPr lang="en-US" dirty="0" err="1">
                <a:hlinkClick r:id="rId7"/>
              </a:rPr>
              <a:t>fitrahadiarief.wordpress.com</a:t>
            </a:r>
            <a:r>
              <a:rPr lang="en-US" dirty="0">
                <a:hlinkClick r:id="rId7"/>
              </a:rPr>
              <a:t>/2017/12/09/metode-pencarian-buta-blind-search-method-dan-metode-pencarian-heuristik/</a:t>
            </a:r>
            <a:endParaRPr lang="en-US" dirty="0"/>
          </a:p>
        </p:txBody>
      </p:sp>
    </p:spTree>
    <p:extLst>
      <p:ext uri="{BB962C8B-B14F-4D97-AF65-F5344CB8AC3E}">
        <p14:creationId xmlns:p14="http://schemas.microsoft.com/office/powerpoint/2010/main" val="43250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Metode</a:t>
            </a:r>
            <a:r>
              <a:rPr lang="en-US" dirty="0" smtClean="0"/>
              <a:t> searching</a:t>
            </a:r>
            <a:endParaRPr lang="en-US" dirty="0"/>
          </a:p>
        </p:txBody>
      </p:sp>
      <p:sp>
        <p:nvSpPr>
          <p:cNvPr id="3" name="Content Placeholder 2"/>
          <p:cNvSpPr>
            <a:spLocks noGrp="1"/>
          </p:cNvSpPr>
          <p:nvPr>
            <p:ph idx="1"/>
          </p:nvPr>
        </p:nvSpPr>
        <p:spPr/>
        <p:txBody>
          <a:bodyPr/>
          <a:lstStyle/>
          <a:p>
            <a:r>
              <a:rPr lang="en-US" dirty="0" err="1"/>
              <a:t>Terdapat</a:t>
            </a:r>
            <a:r>
              <a:rPr lang="en-US" dirty="0"/>
              <a:t> </a:t>
            </a:r>
            <a:r>
              <a:rPr lang="en-US" dirty="0" err="1"/>
              <a:t>dua</a:t>
            </a:r>
            <a:r>
              <a:rPr lang="en-US" dirty="0"/>
              <a:t> </a:t>
            </a:r>
            <a:r>
              <a:rPr lang="en-US" dirty="0" err="1"/>
              <a:t>metode</a:t>
            </a:r>
            <a:r>
              <a:rPr lang="en-US" dirty="0"/>
              <a:t> </a:t>
            </a:r>
            <a:r>
              <a:rPr lang="en-US" dirty="0" err="1"/>
              <a:t>untuk</a:t>
            </a:r>
            <a:r>
              <a:rPr lang="en-US" dirty="0"/>
              <a:t> </a:t>
            </a:r>
            <a:r>
              <a:rPr lang="en-US" dirty="0" err="1"/>
              <a:t>melakukan</a:t>
            </a:r>
            <a:r>
              <a:rPr lang="en-US" dirty="0"/>
              <a:t> </a:t>
            </a:r>
            <a:r>
              <a:rPr lang="en-US" dirty="0" err="1"/>
              <a:t>pencarian</a:t>
            </a:r>
            <a:r>
              <a:rPr lang="en-US" dirty="0"/>
              <a:t> </a:t>
            </a:r>
            <a:r>
              <a:rPr lang="en-US" dirty="0" err="1"/>
              <a:t>yaitu</a:t>
            </a:r>
            <a:r>
              <a:rPr lang="en-US" dirty="0"/>
              <a:t> </a:t>
            </a:r>
            <a:r>
              <a:rPr lang="en-US" dirty="0" err="1"/>
              <a:t>dengan</a:t>
            </a:r>
            <a:r>
              <a:rPr lang="en-US" dirty="0"/>
              <a:t> </a:t>
            </a:r>
            <a:endParaRPr lang="en-US" dirty="0" smtClean="0"/>
          </a:p>
          <a:p>
            <a:pPr lvl="1"/>
            <a:r>
              <a:rPr lang="en-US" dirty="0" smtClean="0"/>
              <a:t>BLIND SEARCH</a:t>
            </a:r>
          </a:p>
          <a:p>
            <a:pPr lvl="1"/>
            <a:r>
              <a:rPr lang="en-US" dirty="0" smtClean="0"/>
              <a:t>HEURISTIC SEARCH</a:t>
            </a:r>
            <a:endParaRPr lang="en-US" dirty="0"/>
          </a:p>
        </p:txBody>
      </p:sp>
    </p:spTree>
    <p:extLst>
      <p:ext uri="{BB962C8B-B14F-4D97-AF65-F5344CB8AC3E}">
        <p14:creationId xmlns:p14="http://schemas.microsoft.com/office/powerpoint/2010/main" val="1757840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a:t>Types of search algorithms</a:t>
            </a:r>
          </a:p>
        </p:txBody>
      </p:sp>
      <p:pic>
        <p:nvPicPr>
          <p:cNvPr id="1026" name="Picture 2" descr="Categories of search algorithms in 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723" y="2213726"/>
            <a:ext cx="975360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608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endParaRPr lang="en-US" b="1" dirty="0"/>
          </a:p>
          <a:p>
            <a:pPr marL="0" indent="0" algn="ctr">
              <a:buNone/>
            </a:pPr>
            <a:r>
              <a:rPr lang="en-US" b="1" dirty="0" smtClean="0"/>
              <a:t>HEURISTIC SEARCHING</a:t>
            </a:r>
          </a:p>
          <a:p>
            <a:pPr marL="0" indent="0" algn="ctr">
              <a:buNone/>
            </a:pPr>
            <a:r>
              <a:rPr lang="en-US" b="1" dirty="0" smtClean="0"/>
              <a:t>(Informed searching)</a:t>
            </a:r>
            <a:endParaRPr lang="en-US" dirty="0"/>
          </a:p>
        </p:txBody>
      </p:sp>
    </p:spTree>
    <p:extLst>
      <p:ext uri="{BB962C8B-B14F-4D97-AF65-F5344CB8AC3E}">
        <p14:creationId xmlns:p14="http://schemas.microsoft.com/office/powerpoint/2010/main" val="570808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6831"/>
            <a:ext cx="10515600" cy="293781"/>
          </a:xfrm>
        </p:spPr>
        <p:txBody>
          <a:bodyPr>
            <a:normAutofit fontScale="90000"/>
          </a:bodyPr>
          <a:lstStyle/>
          <a:p>
            <a:r>
              <a:rPr lang="en-US" b="1" dirty="0" err="1" smtClean="0"/>
              <a:t>Metode</a:t>
            </a:r>
            <a:r>
              <a:rPr lang="en-US" b="1" dirty="0" smtClean="0"/>
              <a:t> </a:t>
            </a:r>
            <a:r>
              <a:rPr lang="en-US" b="1" dirty="0" err="1" smtClean="0"/>
              <a:t>pencarian</a:t>
            </a:r>
            <a:r>
              <a:rPr lang="en-US" b="1" dirty="0" smtClean="0"/>
              <a:t> heuristics</a:t>
            </a:r>
            <a:endParaRPr lang="en-US" dirty="0"/>
          </a:p>
        </p:txBody>
      </p:sp>
      <p:sp>
        <p:nvSpPr>
          <p:cNvPr id="3" name="Content Placeholder 2"/>
          <p:cNvSpPr>
            <a:spLocks noGrp="1"/>
          </p:cNvSpPr>
          <p:nvPr>
            <p:ph idx="1"/>
          </p:nvPr>
        </p:nvSpPr>
        <p:spPr>
          <a:xfrm>
            <a:off x="838200" y="1177777"/>
            <a:ext cx="10515600" cy="4778469"/>
          </a:xfrm>
        </p:spPr>
        <p:txBody>
          <a:bodyPr>
            <a:noAutofit/>
          </a:bodyPr>
          <a:lstStyle/>
          <a:p>
            <a:r>
              <a:rPr lang="en-US" sz="2000" dirty="0" err="1"/>
              <a:t>Pencarian</a:t>
            </a:r>
            <a:r>
              <a:rPr lang="en-US" sz="2000" dirty="0"/>
              <a:t> </a:t>
            </a:r>
            <a:r>
              <a:rPr lang="en-US" sz="2000" dirty="0" err="1"/>
              <a:t>heuristik</a:t>
            </a:r>
            <a:r>
              <a:rPr lang="en-US" sz="2000" dirty="0"/>
              <a:t> </a:t>
            </a:r>
            <a:r>
              <a:rPr lang="en-US" sz="2000" dirty="0" err="1"/>
              <a:t>adalah</a:t>
            </a:r>
            <a:r>
              <a:rPr lang="en-US" sz="2000" dirty="0"/>
              <a:t> </a:t>
            </a:r>
            <a:r>
              <a:rPr lang="en-US" sz="2000" dirty="0" err="1"/>
              <a:t>teknik</a:t>
            </a:r>
            <a:r>
              <a:rPr lang="en-US" sz="2000" dirty="0"/>
              <a:t> </a:t>
            </a:r>
            <a:r>
              <a:rPr lang="en-US" sz="2000" dirty="0" err="1" smtClean="0"/>
              <a:t>pencarian</a:t>
            </a:r>
            <a:r>
              <a:rPr lang="en-US" sz="2000" dirty="0" smtClean="0"/>
              <a:t> </a:t>
            </a:r>
            <a:r>
              <a:rPr lang="en-US" sz="2000" dirty="0"/>
              <a:t>yang </a:t>
            </a:r>
            <a:r>
              <a:rPr lang="en-US" sz="2000" dirty="0" err="1"/>
              <a:t>menggunakan</a:t>
            </a:r>
            <a:r>
              <a:rPr lang="en-US" sz="2000" dirty="0"/>
              <a:t> </a:t>
            </a:r>
            <a:r>
              <a:rPr lang="en-US" sz="2000" b="1" dirty="0" err="1" smtClean="0"/>
              <a:t>metode</a:t>
            </a:r>
            <a:r>
              <a:rPr lang="en-US" sz="2000" b="1" dirty="0" smtClean="0"/>
              <a:t> </a:t>
            </a:r>
            <a:r>
              <a:rPr lang="en-US" sz="2000" b="1" dirty="0" err="1" smtClean="0"/>
              <a:t>heuristik</a:t>
            </a:r>
            <a:r>
              <a:rPr lang="en-US" sz="2000" b="1" dirty="0" smtClean="0"/>
              <a:t> </a:t>
            </a:r>
            <a:r>
              <a:rPr lang="en-US" sz="2000" dirty="0" err="1"/>
              <a:t>untuk</a:t>
            </a:r>
            <a:r>
              <a:rPr lang="en-US" sz="2000" dirty="0"/>
              <a:t> </a:t>
            </a:r>
            <a:r>
              <a:rPr lang="en-US" sz="2000" dirty="0" err="1" smtClean="0"/>
              <a:t>pergerakannya</a:t>
            </a:r>
            <a:r>
              <a:rPr lang="en-US" sz="2000" dirty="0" smtClean="0"/>
              <a:t> (</a:t>
            </a:r>
            <a:r>
              <a:rPr lang="en-US" sz="2000" dirty="0" err="1"/>
              <a:t>berpindah</a:t>
            </a:r>
            <a:r>
              <a:rPr lang="en-US" sz="2000" dirty="0"/>
              <a:t>). </a:t>
            </a:r>
            <a:endParaRPr lang="en-US" sz="2000" dirty="0" smtClean="0"/>
          </a:p>
          <a:p>
            <a:r>
              <a:rPr lang="en-US" sz="2000" dirty="0" err="1" smtClean="0"/>
              <a:t>Heuristik</a:t>
            </a:r>
            <a:r>
              <a:rPr lang="en-US" sz="2000" dirty="0" smtClean="0"/>
              <a:t> </a:t>
            </a:r>
            <a:r>
              <a:rPr lang="en-US" sz="2000" dirty="0" err="1"/>
              <a:t>sendiri</a:t>
            </a:r>
            <a:r>
              <a:rPr lang="en-US" sz="2000" dirty="0"/>
              <a:t> </a:t>
            </a:r>
            <a:r>
              <a:rPr lang="en-US" sz="2000" dirty="0" err="1"/>
              <a:t>merupakan</a:t>
            </a:r>
            <a:r>
              <a:rPr lang="en-US" sz="2000" dirty="0"/>
              <a:t> </a:t>
            </a:r>
            <a:r>
              <a:rPr lang="en-US" sz="2000" b="1" dirty="0" err="1"/>
              <a:t>aturan</a:t>
            </a:r>
            <a:r>
              <a:rPr lang="en-US" sz="2000" b="1" dirty="0"/>
              <a:t> </a:t>
            </a:r>
            <a:r>
              <a:rPr lang="en-US" sz="2000" b="1" dirty="0" err="1"/>
              <a:t>praktis</a:t>
            </a:r>
            <a:r>
              <a:rPr lang="en-US" sz="2000" b="1" dirty="0"/>
              <a:t> yang </a:t>
            </a:r>
            <a:r>
              <a:rPr lang="en-US" sz="2000" b="1" dirty="0" err="1"/>
              <a:t>mungkin</a:t>
            </a:r>
            <a:r>
              <a:rPr lang="en-US" sz="2000" b="1" dirty="0"/>
              <a:t> </a:t>
            </a:r>
            <a:r>
              <a:rPr lang="en-US" sz="2000" b="1" dirty="0" err="1"/>
              <a:t>mengarah</a:t>
            </a:r>
            <a:r>
              <a:rPr lang="en-US" sz="2000" b="1" dirty="0"/>
              <a:t> </a:t>
            </a:r>
            <a:r>
              <a:rPr lang="en-US" sz="2000" b="1" dirty="0" err="1"/>
              <a:t>pada</a:t>
            </a:r>
            <a:r>
              <a:rPr lang="en-US" sz="2000" b="1" dirty="0"/>
              <a:t> </a:t>
            </a:r>
            <a:r>
              <a:rPr lang="en-US" sz="2000" b="1" dirty="0" err="1"/>
              <a:t>solusi</a:t>
            </a:r>
            <a:r>
              <a:rPr lang="en-US" sz="2000" dirty="0"/>
              <a:t>. </a:t>
            </a:r>
            <a:endParaRPr lang="en-US" sz="2000" dirty="0" smtClean="0"/>
          </a:p>
          <a:p>
            <a:r>
              <a:rPr lang="en-US" sz="2000" b="1" dirty="0" err="1" smtClean="0"/>
              <a:t>Heuristik</a:t>
            </a:r>
            <a:r>
              <a:rPr lang="en-US" sz="2000" b="1" dirty="0" smtClean="0"/>
              <a:t> </a:t>
            </a:r>
            <a:r>
              <a:rPr lang="en-US" sz="2000" b="1" dirty="0" err="1"/>
              <a:t>membantu</a:t>
            </a:r>
            <a:r>
              <a:rPr lang="en-US" sz="2000" b="1" dirty="0"/>
              <a:t> </a:t>
            </a:r>
            <a:r>
              <a:rPr lang="en-US" sz="2000" b="1" dirty="0" err="1"/>
              <a:t>mengurangi</a:t>
            </a:r>
            <a:r>
              <a:rPr lang="en-US" sz="2000" b="1" dirty="0"/>
              <a:t> </a:t>
            </a:r>
            <a:r>
              <a:rPr lang="en-US" sz="2000" b="1" dirty="0" err="1"/>
              <a:t>jumlah</a:t>
            </a:r>
            <a:r>
              <a:rPr lang="en-US" sz="2000" b="1" dirty="0"/>
              <a:t> </a:t>
            </a:r>
            <a:r>
              <a:rPr lang="en-US" sz="2000" b="1" dirty="0" err="1"/>
              <a:t>alternatif</a:t>
            </a:r>
            <a:r>
              <a:rPr lang="en-US" sz="2000" b="1" dirty="0"/>
              <a:t> </a:t>
            </a:r>
            <a:r>
              <a:rPr lang="en-US" sz="2000" b="1" dirty="0" err="1"/>
              <a:t>dari</a:t>
            </a:r>
            <a:r>
              <a:rPr lang="en-US" sz="2000" b="1" dirty="0"/>
              <a:t> </a:t>
            </a:r>
            <a:r>
              <a:rPr lang="en-US" sz="2000" b="1" dirty="0" err="1"/>
              <a:t>bilangan</a:t>
            </a:r>
            <a:r>
              <a:rPr lang="en-US" sz="2000" b="1" dirty="0"/>
              <a:t> </a:t>
            </a:r>
            <a:r>
              <a:rPr lang="en-US" sz="2000" b="1" dirty="0" err="1">
                <a:solidFill>
                  <a:srgbClr val="0070C0"/>
                </a:solidFill>
              </a:rPr>
              <a:t>eksponensial</a:t>
            </a:r>
            <a:r>
              <a:rPr lang="en-US" sz="2000" b="1" dirty="0">
                <a:solidFill>
                  <a:srgbClr val="0070C0"/>
                </a:solidFill>
              </a:rPr>
              <a:t> </a:t>
            </a:r>
            <a:r>
              <a:rPr lang="en-US" sz="2000" b="1" dirty="0" err="1"/>
              <a:t>menjadi</a:t>
            </a:r>
            <a:r>
              <a:rPr lang="en-US" sz="2000" b="1" dirty="0"/>
              <a:t> </a:t>
            </a:r>
            <a:r>
              <a:rPr lang="en-US" sz="2000" b="1" dirty="0" err="1"/>
              <a:t>bilangan</a:t>
            </a:r>
            <a:r>
              <a:rPr lang="en-US" sz="2000" b="1" dirty="0"/>
              <a:t> </a:t>
            </a:r>
            <a:r>
              <a:rPr lang="en-US" sz="2000" b="1" dirty="0" err="1">
                <a:solidFill>
                  <a:srgbClr val="0070C0"/>
                </a:solidFill>
              </a:rPr>
              <a:t>polinomial</a:t>
            </a:r>
            <a:r>
              <a:rPr lang="en-US" sz="2000" dirty="0"/>
              <a:t>. </a:t>
            </a:r>
            <a:endParaRPr lang="en-US" sz="2000" dirty="0" smtClean="0"/>
          </a:p>
          <a:p>
            <a:pPr fontAlgn="base"/>
            <a:r>
              <a:rPr lang="en-US" sz="2000" dirty="0"/>
              <a:t>Here, the </a:t>
            </a:r>
            <a:r>
              <a:rPr lang="en-US" sz="2000" b="1" dirty="0">
                <a:solidFill>
                  <a:srgbClr val="0070C0"/>
                </a:solidFill>
              </a:rPr>
              <a:t>algorithms have information </a:t>
            </a:r>
            <a:r>
              <a:rPr lang="en-US" sz="2000" b="1" dirty="0"/>
              <a:t>on the goal state</a:t>
            </a:r>
            <a:r>
              <a:rPr lang="en-US" sz="2000" dirty="0"/>
              <a:t>, which </a:t>
            </a:r>
            <a:r>
              <a:rPr lang="en-US" sz="2000" b="1" dirty="0"/>
              <a:t>helps in more </a:t>
            </a:r>
            <a:r>
              <a:rPr lang="en-US" sz="2000" b="1" dirty="0">
                <a:solidFill>
                  <a:srgbClr val="0070C0"/>
                </a:solidFill>
              </a:rPr>
              <a:t>efficient</a:t>
            </a:r>
            <a:r>
              <a:rPr lang="en-US" sz="2000" b="1" dirty="0"/>
              <a:t> searching</a:t>
            </a:r>
            <a:r>
              <a:rPr lang="en-US" sz="2000" dirty="0"/>
              <a:t>. </a:t>
            </a:r>
          </a:p>
          <a:p>
            <a:r>
              <a:rPr lang="en-US" sz="2000" dirty="0" err="1" smtClean="0"/>
              <a:t>Dalam</a:t>
            </a:r>
            <a:r>
              <a:rPr lang="en-US" sz="2000" dirty="0" smtClean="0"/>
              <a:t> </a:t>
            </a:r>
            <a:r>
              <a:rPr lang="en-US" sz="2000" dirty="0" err="1"/>
              <a:t>pencarian</a:t>
            </a:r>
            <a:r>
              <a:rPr lang="en-US" sz="2000" dirty="0"/>
              <a:t> </a:t>
            </a:r>
            <a:r>
              <a:rPr lang="en-US" sz="2000" dirty="0" err="1"/>
              <a:t>heuristik</a:t>
            </a:r>
            <a:r>
              <a:rPr lang="en-US" sz="2000" dirty="0"/>
              <a:t> </a:t>
            </a:r>
            <a:r>
              <a:rPr lang="en-US" sz="2000" dirty="0" err="1"/>
              <a:t>setiap</a:t>
            </a:r>
            <a:r>
              <a:rPr lang="en-US" sz="2000" dirty="0"/>
              <a:t> state </a:t>
            </a:r>
            <a:r>
              <a:rPr lang="en-US" sz="2000" dirty="0" err="1"/>
              <a:t>diberi</a:t>
            </a:r>
            <a:r>
              <a:rPr lang="en-US" sz="2000" dirty="0"/>
              <a:t> </a:t>
            </a:r>
            <a:r>
              <a:rPr lang="en-US" sz="2000" dirty="0" err="1"/>
              <a:t>sebuah</a:t>
            </a:r>
            <a:r>
              <a:rPr lang="en-US" sz="2000" dirty="0"/>
              <a:t> </a:t>
            </a:r>
            <a:r>
              <a:rPr lang="en-US" sz="2000" b="1" dirty="0"/>
              <a:t>“</a:t>
            </a:r>
            <a:r>
              <a:rPr lang="en-US" sz="2000" b="1" dirty="0">
                <a:solidFill>
                  <a:srgbClr val="0070C0"/>
                </a:solidFill>
              </a:rPr>
              <a:t>heuristic </a:t>
            </a:r>
            <a:r>
              <a:rPr lang="en-US" sz="2000" b="1" dirty="0" smtClean="0">
                <a:solidFill>
                  <a:srgbClr val="0070C0"/>
                </a:solidFill>
              </a:rPr>
              <a:t>value</a:t>
            </a:r>
            <a:r>
              <a:rPr lang="en-US" sz="2000" b="1" dirty="0" smtClean="0"/>
              <a:t>“ (</a:t>
            </a:r>
            <a:r>
              <a:rPr lang="en-US" sz="2000" b="1" dirty="0">
                <a:solidFill>
                  <a:srgbClr val="0070C0"/>
                </a:solidFill>
              </a:rPr>
              <a:t>h-value</a:t>
            </a:r>
            <a:r>
              <a:rPr lang="en-US" sz="2000" dirty="0"/>
              <a:t>) yang </a:t>
            </a:r>
            <a:r>
              <a:rPr lang="en-US" sz="2000" dirty="0" err="1"/>
              <a:t>digunakan</a:t>
            </a:r>
            <a:r>
              <a:rPr lang="en-US" sz="2000" dirty="0"/>
              <a:t> </a:t>
            </a:r>
            <a:r>
              <a:rPr lang="en-US" sz="2000" dirty="0" err="1"/>
              <a:t>pencarian</a:t>
            </a:r>
            <a:r>
              <a:rPr lang="en-US" sz="2000" dirty="0"/>
              <a:t> </a:t>
            </a:r>
            <a:r>
              <a:rPr lang="en-US" sz="2000" dirty="0" err="1"/>
              <a:t>dalam</a:t>
            </a:r>
            <a:r>
              <a:rPr lang="en-US" sz="2000" dirty="0"/>
              <a:t> </a:t>
            </a:r>
            <a:r>
              <a:rPr lang="en-US" sz="2000" b="1" dirty="0" err="1"/>
              <a:t>memilih</a:t>
            </a:r>
            <a:r>
              <a:rPr lang="en-US" sz="2000" b="1" dirty="0"/>
              <a:t>  </a:t>
            </a:r>
            <a:r>
              <a:rPr lang="en-US" sz="2000" b="1" dirty="0" err="1"/>
              <a:t>langkah</a:t>
            </a:r>
            <a:r>
              <a:rPr lang="en-US" sz="2000" b="1" dirty="0"/>
              <a:t> </a:t>
            </a:r>
            <a:r>
              <a:rPr lang="en-US" sz="2000" b="1" dirty="0" err="1"/>
              <a:t>terbaik</a:t>
            </a:r>
            <a:r>
              <a:rPr lang="en-US" sz="2000" b="1" dirty="0"/>
              <a:t> </a:t>
            </a:r>
            <a:r>
              <a:rPr lang="en-US" sz="2000" b="1" dirty="0" err="1"/>
              <a:t>selanjutnya</a:t>
            </a:r>
            <a:r>
              <a:rPr lang="en-US" sz="2000" dirty="0" smtClean="0"/>
              <a:t>.</a:t>
            </a:r>
          </a:p>
          <a:p>
            <a:r>
              <a:rPr lang="en-US" sz="2000" dirty="0" err="1" smtClean="0"/>
              <a:t>Contoh</a:t>
            </a:r>
            <a:endParaRPr lang="en-US" sz="2000" dirty="0"/>
          </a:p>
          <a:p>
            <a:pPr lvl="1"/>
            <a:r>
              <a:rPr lang="en-US" sz="1600" dirty="0"/>
              <a:t>Generate and Test</a:t>
            </a:r>
          </a:p>
          <a:p>
            <a:pPr lvl="1"/>
            <a:r>
              <a:rPr lang="en-US" sz="1600" dirty="0"/>
              <a:t>Hill Climbing</a:t>
            </a:r>
          </a:p>
          <a:p>
            <a:pPr lvl="1"/>
            <a:r>
              <a:rPr lang="en-US" sz="1600" dirty="0"/>
              <a:t>Best First </a:t>
            </a:r>
            <a:r>
              <a:rPr lang="en-US" sz="1600" dirty="0" smtClean="0"/>
              <a:t>Search (A* </a:t>
            </a:r>
            <a:r>
              <a:rPr lang="en-US" sz="1600" dirty="0" err="1" smtClean="0"/>
              <a:t>dan</a:t>
            </a:r>
            <a:r>
              <a:rPr lang="en-US" sz="1600" dirty="0" smtClean="0"/>
              <a:t> Greedy) </a:t>
            </a:r>
            <a:endParaRPr lang="en-US" sz="1600" dirty="0"/>
          </a:p>
          <a:p>
            <a:pPr lvl="1"/>
            <a:r>
              <a:rPr lang="en-US" sz="1600" dirty="0"/>
              <a:t>Branch and bound</a:t>
            </a:r>
          </a:p>
          <a:p>
            <a:pPr lvl="1"/>
            <a:r>
              <a:rPr lang="en-US" sz="1600" dirty="0"/>
              <a:t>Dynamic programming</a:t>
            </a:r>
          </a:p>
          <a:p>
            <a:pPr lvl="1"/>
            <a:r>
              <a:rPr lang="en-US" sz="1600" dirty="0"/>
              <a:t>Alpha  Beta  </a:t>
            </a:r>
            <a:r>
              <a:rPr lang="en-US" sz="1600" dirty="0" smtClean="0"/>
              <a:t>Pruning,  </a:t>
            </a:r>
            <a:r>
              <a:rPr lang="en-US" sz="1600" dirty="0" err="1" smtClean="0"/>
              <a:t>dll</a:t>
            </a:r>
            <a:endParaRPr lang="en-US" sz="1600" dirty="0"/>
          </a:p>
          <a:p>
            <a:endParaRPr lang="en-US" sz="2000" dirty="0"/>
          </a:p>
        </p:txBody>
      </p:sp>
    </p:spTree>
    <p:extLst>
      <p:ext uri="{BB962C8B-B14F-4D97-AF65-F5344CB8AC3E}">
        <p14:creationId xmlns:p14="http://schemas.microsoft.com/office/powerpoint/2010/main" val="1081670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4656</TotalTime>
  <Words>2829</Words>
  <Application>Microsoft Office PowerPoint</Application>
  <PresentationFormat>Widescreen</PresentationFormat>
  <Paragraphs>381</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Cambria Math</vt:lpstr>
      <vt:lpstr>Roboto</vt:lpstr>
      <vt:lpstr>Office Theme</vt:lpstr>
      <vt:lpstr>Heuristic Searching</vt:lpstr>
      <vt:lpstr>Algoritma Pencarian (Searching)</vt:lpstr>
      <vt:lpstr>Mendefinisikan permasalahan</vt:lpstr>
      <vt:lpstr>Atribut Pencarian</vt:lpstr>
      <vt:lpstr>Kriteria mengukur perfomansi metode pencarian</vt:lpstr>
      <vt:lpstr>Metode searching</vt:lpstr>
      <vt:lpstr>Types of search algorithms</vt:lpstr>
      <vt:lpstr>PowerPoint Presentation</vt:lpstr>
      <vt:lpstr>Metode pencarian heuristics</vt:lpstr>
      <vt:lpstr>PowerPoint Presentation</vt:lpstr>
      <vt:lpstr>Heuristic / Informed Search Algorithms</vt:lpstr>
      <vt:lpstr>Heuristic Searching 1. Generate and Test Algorithm</vt:lpstr>
      <vt:lpstr>Kelemahan Generate and Test algorithm</vt:lpstr>
      <vt:lpstr>Contoh Generate &amp; Test : “Travelling Salesman Problem (TSP)”</vt:lpstr>
      <vt:lpstr>Algoritma Generate and Test</vt:lpstr>
      <vt:lpstr>Heuristic Searching 2. Best First Search Algorithm https://www.mygreatlearning.com/blog/best-first-search-bfs/</vt:lpstr>
      <vt:lpstr>Best First Search Algorithm</vt:lpstr>
      <vt:lpstr>Variants of Best First Search</vt:lpstr>
      <vt:lpstr>2.1. Greedy Best First Search Algorithm (1) https://www.javatpoint.com/ai-informed-search-algorithms https://www.mygreatlearning.com/blog/best-first-search-bfs/</vt:lpstr>
      <vt:lpstr>Greedy Best First Search Algorithm (2) https://www.geeksforgeeks.org/search-algorithms-in-ai/</vt:lpstr>
      <vt:lpstr>Greedy Best First Search Algorithm (3) Example of application</vt:lpstr>
      <vt:lpstr>Greedy Best First Search algorithm:</vt:lpstr>
      <vt:lpstr>PowerPoint Presentation</vt:lpstr>
      <vt:lpstr>PowerPoint Presentation</vt:lpstr>
      <vt:lpstr>Example 2: Greedy BFS Search</vt:lpstr>
      <vt:lpstr>Greedy Best-first Search Algorithm</vt:lpstr>
      <vt:lpstr>Greedy Best First Search algorithm</vt:lpstr>
      <vt:lpstr>2.2. A* Tree (A* Best First) Search Algorithm https://www.geeksforgeeks.org/search-algorithms-in-ai/</vt:lpstr>
      <vt:lpstr> f(x) = g(x) + h(x) </vt:lpstr>
      <vt:lpstr>PowerPoint Presentation</vt:lpstr>
      <vt:lpstr>PowerPoint Presentation</vt:lpstr>
      <vt:lpstr>Example 2: A* Tree (Best First) Search</vt:lpstr>
      <vt:lpstr>Heuristic Searching 3. Branch and Bound Search Algorithm https://www.geeksforgeeks.org/job-assignment-problem-using-branch-and-bound/</vt:lpstr>
      <vt:lpstr>Job Assignment Problem using Branch And Bound https://www.geeksforgeeks.org/job-assignment-problem-using-branch-and-bound/</vt:lpstr>
      <vt:lpstr>There are two approaches to calculate the cost function</vt:lpstr>
      <vt:lpstr>The first approach is followed:   For each worker, we choose job with minimum cost from list of unassigned jobs (take minimum entry from each row).</vt:lpstr>
      <vt:lpstr>PowerPoint Presentation</vt:lpstr>
      <vt:lpstr>Heuristic Searching 3: A* Graph Search Algorithm https://www.geeksforgeeks.org/search-algorithms-in-ai/</vt:lpstr>
      <vt:lpstr>Example of A* Graph Search</vt:lpstr>
      <vt:lpstr>Heuristic Searching 4:  Hill Climbing</vt:lpstr>
      <vt:lpstr>Hill Climbing</vt:lpstr>
      <vt:lpstr>State-space Landscape of Hill climbing algorithm</vt:lpstr>
      <vt:lpstr>The topographical regions</vt:lpstr>
      <vt:lpstr>Types of Hill climbing search algorithm</vt:lpstr>
      <vt:lpstr>Types of Hill Climbing</vt:lpstr>
      <vt:lpstr>Simple hill climbing search</vt:lpstr>
      <vt:lpstr>Steepest-Ascent hill climbing</vt:lpstr>
      <vt:lpstr>Simple hill climbing algorithm { It examines the neighboring nodes one by one and selects the first neighboring node which optimizes the current cost as next node.}</vt:lpstr>
      <vt:lpstr>Limitations of Hill climbing algorithm</vt:lpstr>
      <vt:lpstr>Local Maxima</vt:lpstr>
      <vt:lpstr>Plateau</vt:lpstr>
      <vt:lpstr>Ridges</vt:lpstr>
      <vt:lpstr>Referensi</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dc:title>
  <dc:creator>tita</dc:creator>
  <cp:lastModifiedBy>tita</cp:lastModifiedBy>
  <cp:revision>238</cp:revision>
  <cp:lastPrinted>2020-09-21T01:12:01Z</cp:lastPrinted>
  <dcterms:created xsi:type="dcterms:W3CDTF">2020-03-20T06:37:49Z</dcterms:created>
  <dcterms:modified xsi:type="dcterms:W3CDTF">2021-03-08T11:42:34Z</dcterms:modified>
</cp:coreProperties>
</file>